
<file path=[Content_Types].xml><?xml version="1.0" encoding="utf-8"?>
<Types xmlns="http://schemas.openxmlformats.org/package/2006/content-types">
  <Default Extension="jpeg" ContentType="image/jpeg"/>
  <Default Extension="wdp" ContentType="image/vnd.ms-photo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ppt/theme/themeOverride14.xml" ContentType="application/vnd.openxmlformats-officedocument.themeOverride+xml"/>
  <Override PartName="/ppt/theme/themeOverride15.xml" ContentType="application/vnd.openxmlformats-officedocument.themeOverride+xml"/>
  <Override PartName="/ppt/theme/themeOverride16.xml" ContentType="application/vnd.openxmlformats-officedocument.themeOverride+xml"/>
  <Override PartName="/ppt/theme/themeOverride17.xml" ContentType="application/vnd.openxmlformats-officedocument.themeOverride+xml"/>
  <Override PartName="/ppt/theme/themeOverride18.xml" ContentType="application/vnd.openxmlformats-officedocument.themeOverride+xml"/>
  <Override PartName="/ppt/theme/themeOverride19.xml" ContentType="application/vnd.openxmlformats-officedocument.themeOverride+xml"/>
  <Override PartName="/ppt/theme/themeOverride2.xml" ContentType="application/vnd.openxmlformats-officedocument.themeOverride+xml"/>
  <Override PartName="/ppt/theme/themeOverride20.xml" ContentType="application/vnd.openxmlformats-officedocument.themeOverride+xml"/>
  <Override PartName="/ppt/theme/themeOverride21.xml" ContentType="application/vnd.openxmlformats-officedocument.themeOverride+xml"/>
  <Override PartName="/ppt/theme/themeOverride22.xml" ContentType="application/vnd.openxmlformats-officedocument.themeOverride+xml"/>
  <Override PartName="/ppt/theme/themeOverride23.xml" ContentType="application/vnd.openxmlformats-officedocument.themeOverride+xml"/>
  <Override PartName="/ppt/theme/themeOverride24.xml" ContentType="application/vnd.openxmlformats-officedocument.themeOverride+xml"/>
  <Override PartName="/ppt/theme/themeOverride25.xml" ContentType="application/vnd.openxmlformats-officedocument.themeOverride+xml"/>
  <Override PartName="/ppt/theme/themeOverride26.xml" ContentType="application/vnd.openxmlformats-officedocument.themeOverride+xml"/>
  <Override PartName="/ppt/theme/themeOverride27.xml" ContentType="application/vnd.openxmlformats-officedocument.themeOverride+xml"/>
  <Override PartName="/ppt/theme/themeOverride28.xml" ContentType="application/vnd.openxmlformats-officedocument.themeOverride+xml"/>
  <Override PartName="/ppt/theme/themeOverride29.xml" ContentType="application/vnd.openxmlformats-officedocument.themeOverride+xml"/>
  <Override PartName="/ppt/theme/themeOverride3.xml" ContentType="application/vnd.openxmlformats-officedocument.themeOverride+xml"/>
  <Override PartName="/ppt/theme/themeOverride30.xml" ContentType="application/vnd.openxmlformats-officedocument.themeOverride+xml"/>
  <Override PartName="/ppt/theme/themeOverride31.xml" ContentType="application/vnd.openxmlformats-officedocument.themeOverride+xml"/>
  <Override PartName="/ppt/theme/themeOverride32.xml" ContentType="application/vnd.openxmlformats-officedocument.themeOverride+xml"/>
  <Override PartName="/ppt/theme/themeOverride33.xml" ContentType="application/vnd.openxmlformats-officedocument.themeOverride+xml"/>
  <Override PartName="/ppt/theme/themeOverride34.xml" ContentType="application/vnd.openxmlformats-officedocument.themeOverride+xml"/>
  <Override PartName="/ppt/theme/themeOverride35.xml" ContentType="application/vnd.openxmlformats-officedocument.themeOverride+xml"/>
  <Override PartName="/ppt/theme/themeOverride36.xml" ContentType="application/vnd.openxmlformats-officedocument.themeOverride+xml"/>
  <Override PartName="/ppt/theme/themeOverride37.xml" ContentType="application/vnd.openxmlformats-officedocument.themeOverride+xml"/>
  <Override PartName="/ppt/theme/themeOverride38.xml" ContentType="application/vnd.openxmlformats-officedocument.themeOverride+xml"/>
  <Override PartName="/ppt/theme/themeOverride39.xml" ContentType="application/vnd.openxmlformats-officedocument.themeOverride+xml"/>
  <Override PartName="/ppt/theme/themeOverride4.xml" ContentType="application/vnd.openxmlformats-officedocument.themeOverride+xml"/>
  <Override PartName="/ppt/theme/themeOverride40.xml" ContentType="application/vnd.openxmlformats-officedocument.themeOverride+xml"/>
  <Override PartName="/ppt/theme/themeOverride41.xml" ContentType="application/vnd.openxmlformats-officedocument.themeOverride+xml"/>
  <Override PartName="/ppt/theme/themeOverride42.xml" ContentType="application/vnd.openxmlformats-officedocument.themeOverride+xml"/>
  <Override PartName="/ppt/theme/themeOverride43.xml" ContentType="application/vnd.openxmlformats-officedocument.themeOverride+xml"/>
  <Override PartName="/ppt/theme/themeOverride44.xml" ContentType="application/vnd.openxmlformats-officedocument.themeOverride+xml"/>
  <Override PartName="/ppt/theme/themeOverride45.xml" ContentType="application/vnd.openxmlformats-officedocument.themeOverride+xml"/>
  <Override PartName="/ppt/theme/themeOverride46.xml" ContentType="application/vnd.openxmlformats-officedocument.themeOverride+xml"/>
  <Override PartName="/ppt/theme/themeOverride47.xml" ContentType="application/vnd.openxmlformats-officedocument.themeOverride+xml"/>
  <Override PartName="/ppt/theme/themeOverride48.xml" ContentType="application/vnd.openxmlformats-officedocument.themeOverride+xml"/>
  <Override PartName="/ppt/theme/themeOverride49.xml" ContentType="application/vnd.openxmlformats-officedocument.themeOverride+xml"/>
  <Override PartName="/ppt/theme/themeOverride5.xml" ContentType="application/vnd.openxmlformats-officedocument.themeOverride+xml"/>
  <Override PartName="/ppt/theme/themeOverride50.xml" ContentType="application/vnd.openxmlformats-officedocument.themeOverride+xml"/>
  <Override PartName="/ppt/theme/themeOverride51.xml" ContentType="application/vnd.openxmlformats-officedocument.themeOverride+xml"/>
  <Override PartName="/ppt/theme/themeOverride52.xml" ContentType="application/vnd.openxmlformats-officedocument.themeOverride+xml"/>
  <Override PartName="/ppt/theme/themeOverride53.xml" ContentType="application/vnd.openxmlformats-officedocument.themeOverride+xml"/>
  <Override PartName="/ppt/theme/themeOverride54.xml" ContentType="application/vnd.openxmlformats-officedocument.themeOverride+xml"/>
  <Override PartName="/ppt/theme/themeOverride55.xml" ContentType="application/vnd.openxmlformats-officedocument.themeOverride+xml"/>
  <Override PartName="/ppt/theme/themeOverride56.xml" ContentType="application/vnd.openxmlformats-officedocument.themeOverride+xml"/>
  <Override PartName="/ppt/theme/themeOverride57.xml" ContentType="application/vnd.openxmlformats-officedocument.themeOverride+xml"/>
  <Override PartName="/ppt/theme/themeOverride58.xml" ContentType="application/vnd.openxmlformats-officedocument.themeOverride+xml"/>
  <Override PartName="/ppt/theme/themeOverride59.xml" ContentType="application/vnd.openxmlformats-officedocument.themeOverride+xml"/>
  <Override PartName="/ppt/theme/themeOverride6.xml" ContentType="application/vnd.openxmlformats-officedocument.themeOverride+xml"/>
  <Override PartName="/ppt/theme/themeOverride60.xml" ContentType="application/vnd.openxmlformats-officedocument.themeOverride+xml"/>
  <Override PartName="/ppt/theme/themeOverride61.xml" ContentType="application/vnd.openxmlformats-officedocument.themeOverride+xml"/>
  <Override PartName="/ppt/theme/themeOverride62.xml" ContentType="application/vnd.openxmlformats-officedocument.themeOverride+xml"/>
  <Override PartName="/ppt/theme/themeOverride63.xml" ContentType="application/vnd.openxmlformats-officedocument.themeOverride+xml"/>
  <Override PartName="/ppt/theme/themeOverride64.xml" ContentType="application/vnd.openxmlformats-officedocument.themeOverride+xml"/>
  <Override PartName="/ppt/theme/themeOverride65.xml" ContentType="application/vnd.openxmlformats-officedocument.themeOverride+xml"/>
  <Override PartName="/ppt/theme/themeOverride66.xml" ContentType="application/vnd.openxmlformats-officedocument.themeOverride+xml"/>
  <Override PartName="/ppt/theme/themeOverride67.xml" ContentType="application/vnd.openxmlformats-officedocument.themeOverride+xml"/>
  <Override PartName="/ppt/theme/themeOverride68.xml" ContentType="application/vnd.openxmlformats-officedocument.themeOverride+xml"/>
  <Override PartName="/ppt/theme/themeOverride69.xml" ContentType="application/vnd.openxmlformats-officedocument.themeOverride+xml"/>
  <Override PartName="/ppt/theme/themeOverride7.xml" ContentType="application/vnd.openxmlformats-officedocument.themeOverride+xml"/>
  <Override PartName="/ppt/theme/themeOverride70.xml" ContentType="application/vnd.openxmlformats-officedocument.themeOverride+xml"/>
  <Override PartName="/ppt/theme/themeOverride71.xml" ContentType="application/vnd.openxmlformats-officedocument.themeOverride+xml"/>
  <Override PartName="/ppt/theme/themeOverride72.xml" ContentType="application/vnd.openxmlformats-officedocument.themeOverride+xml"/>
  <Override PartName="/ppt/theme/themeOverride73.xml" ContentType="application/vnd.openxmlformats-officedocument.themeOverride+xml"/>
  <Override PartName="/ppt/theme/themeOverride74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>
  <p:sldMasterIdLst>
    <p:sldMasterId id="2147483648" r:id="rId1"/>
  </p:sldMasterIdLst>
  <p:notesMasterIdLst>
    <p:notesMasterId r:id="rId4"/>
  </p:notesMasterIdLst>
  <p:handoutMasterIdLst>
    <p:handoutMasterId r:id="rId95"/>
  </p:handoutMasterIdLst>
  <p:sldIdLst>
    <p:sldId id="259" r:id="rId3"/>
    <p:sldId id="314" r:id="rId5"/>
    <p:sldId id="321" r:id="rId6"/>
    <p:sldId id="323" r:id="rId7"/>
    <p:sldId id="325" r:id="rId8"/>
    <p:sldId id="283" r:id="rId9"/>
    <p:sldId id="327" r:id="rId10"/>
    <p:sldId id="332" r:id="rId11"/>
    <p:sldId id="331" r:id="rId12"/>
    <p:sldId id="318" r:id="rId13"/>
    <p:sldId id="317" r:id="rId14"/>
    <p:sldId id="335" r:id="rId15"/>
    <p:sldId id="336" r:id="rId16"/>
    <p:sldId id="339" r:id="rId17"/>
    <p:sldId id="340" r:id="rId18"/>
    <p:sldId id="341" r:id="rId19"/>
    <p:sldId id="342" r:id="rId20"/>
    <p:sldId id="337" r:id="rId21"/>
    <p:sldId id="347" r:id="rId22"/>
    <p:sldId id="348" r:id="rId23"/>
    <p:sldId id="349" r:id="rId24"/>
    <p:sldId id="351" r:id="rId25"/>
    <p:sldId id="352" r:id="rId26"/>
    <p:sldId id="355" r:id="rId27"/>
    <p:sldId id="356" r:id="rId28"/>
    <p:sldId id="360" r:id="rId29"/>
    <p:sldId id="357" r:id="rId30"/>
    <p:sldId id="358" r:id="rId31"/>
    <p:sldId id="361" r:id="rId32"/>
    <p:sldId id="353" r:id="rId33"/>
    <p:sldId id="359" r:id="rId34"/>
    <p:sldId id="354" r:id="rId35"/>
    <p:sldId id="363" r:id="rId36"/>
    <p:sldId id="362" r:id="rId37"/>
    <p:sldId id="364" r:id="rId38"/>
    <p:sldId id="365" r:id="rId39"/>
    <p:sldId id="366" r:id="rId40"/>
    <p:sldId id="383" r:id="rId41"/>
    <p:sldId id="384" r:id="rId42"/>
    <p:sldId id="387" r:id="rId43"/>
    <p:sldId id="386" r:id="rId44"/>
    <p:sldId id="388" r:id="rId45"/>
    <p:sldId id="389" r:id="rId46"/>
    <p:sldId id="367" r:id="rId47"/>
    <p:sldId id="390" r:id="rId48"/>
    <p:sldId id="391" r:id="rId49"/>
    <p:sldId id="392" r:id="rId50"/>
    <p:sldId id="368" r:id="rId51"/>
    <p:sldId id="393" r:id="rId52"/>
    <p:sldId id="394" r:id="rId53"/>
    <p:sldId id="395" r:id="rId54"/>
    <p:sldId id="396" r:id="rId55"/>
    <p:sldId id="369" r:id="rId56"/>
    <p:sldId id="370" r:id="rId57"/>
    <p:sldId id="399" r:id="rId58"/>
    <p:sldId id="400" r:id="rId59"/>
    <p:sldId id="397" r:id="rId60"/>
    <p:sldId id="398" r:id="rId61"/>
    <p:sldId id="401" r:id="rId62"/>
    <p:sldId id="402" r:id="rId63"/>
    <p:sldId id="403" r:id="rId64"/>
    <p:sldId id="404" r:id="rId65"/>
    <p:sldId id="405" r:id="rId66"/>
    <p:sldId id="371" r:id="rId67"/>
    <p:sldId id="372" r:id="rId68"/>
    <p:sldId id="417" r:id="rId69"/>
    <p:sldId id="406" r:id="rId70"/>
    <p:sldId id="407" r:id="rId71"/>
    <p:sldId id="418" r:id="rId72"/>
    <p:sldId id="408" r:id="rId73"/>
    <p:sldId id="409" r:id="rId74"/>
    <p:sldId id="410" r:id="rId75"/>
    <p:sldId id="373" r:id="rId76"/>
    <p:sldId id="374" r:id="rId77"/>
    <p:sldId id="419" r:id="rId78"/>
    <p:sldId id="412" r:id="rId79"/>
    <p:sldId id="411" r:id="rId80"/>
    <p:sldId id="420" r:id="rId81"/>
    <p:sldId id="421" r:id="rId82"/>
    <p:sldId id="422" r:id="rId83"/>
    <p:sldId id="423" r:id="rId84"/>
    <p:sldId id="414" r:id="rId85"/>
    <p:sldId id="375" r:id="rId86"/>
    <p:sldId id="424" r:id="rId87"/>
    <p:sldId id="425" r:id="rId88"/>
    <p:sldId id="426" r:id="rId89"/>
    <p:sldId id="427" r:id="rId90"/>
    <p:sldId id="428" r:id="rId91"/>
    <p:sldId id="415" r:id="rId92"/>
    <p:sldId id="316" r:id="rId93"/>
    <p:sldId id="416" r:id="rId9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clrMru>
    <a:srgbClr val="580101"/>
    <a:srgbClr val="990000"/>
    <a:srgbClr val="666666"/>
    <a:srgbClr val="E94A00"/>
    <a:srgbClr val="B50000"/>
    <a:srgbClr val="C00000"/>
    <a:srgbClr val="262626"/>
    <a:srgbClr val="495062"/>
    <a:srgbClr val="951A05"/>
    <a:srgbClr val="763B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728" autoAdjust="0"/>
    <p:restoredTop sz="94660"/>
  </p:normalViewPr>
  <p:slideViewPr>
    <p:cSldViewPr snapToGrid="0">
      <p:cViewPr>
        <p:scale>
          <a:sx n="80" d="100"/>
          <a:sy n="80" d="100"/>
        </p:scale>
        <p:origin x="706" y="72"/>
      </p:cViewPr>
      <p:guideLst>
        <p:guide orient="horz" pos="2192"/>
        <p:guide orient="horz" pos="3990"/>
        <p:guide pos="3678"/>
        <p:guide pos="354"/>
        <p:guide pos="725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33" d="100"/>
        <a:sy n="33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8" Type="http://schemas.openxmlformats.org/officeDocument/2006/relationships/tableStyles" Target="tableStyles.xml"/><Relationship Id="rId97" Type="http://schemas.openxmlformats.org/officeDocument/2006/relationships/viewProps" Target="viewProps.xml"/><Relationship Id="rId96" Type="http://schemas.openxmlformats.org/officeDocument/2006/relationships/presProps" Target="presProps.xml"/><Relationship Id="rId95" Type="http://schemas.openxmlformats.org/officeDocument/2006/relationships/handoutMaster" Target="handoutMasters/handoutMaster1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9DB0FA-CA82-4018-B9C6-A0AA28AD8A6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9DB0FA-CA82-4018-B9C6-A0AA28AD8A6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9DB0FA-CA82-4018-B9C6-A0AA28AD8A6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9DB0FA-CA82-4018-B9C6-A0AA28AD8A6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9DB0FA-CA82-4018-B9C6-A0AA28AD8A6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9DB0FA-CA82-4018-B9C6-A0AA28AD8A6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9DB0FA-CA82-4018-B9C6-A0AA28AD8A6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9DB0FA-CA82-4018-B9C6-A0AA28AD8A6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9DB0FA-CA82-4018-B9C6-A0AA28AD8A6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9DB0FA-CA82-4018-B9C6-A0AA28AD8A6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9DB0FA-CA82-4018-B9C6-A0AA28AD8A6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9DB0FA-CA82-4018-B9C6-A0AA28AD8A6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9DB0FA-CA82-4018-B9C6-A0AA28AD8A6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9DB0FA-CA82-4018-B9C6-A0AA28AD8A6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9DB0FA-CA82-4018-B9C6-A0AA28AD8A6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9DB0FA-CA82-4018-B9C6-A0AA28AD8A6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9DB0FA-CA82-4018-B9C6-A0AA28AD8A6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9DB0FA-CA82-4018-B9C6-A0AA28AD8A6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9DB0FA-CA82-4018-B9C6-A0AA28AD8A6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9DB0FA-CA82-4018-B9C6-A0AA28AD8A6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9DB0FA-CA82-4018-B9C6-A0AA28AD8A6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9DB0FA-CA82-4018-B9C6-A0AA28AD8A6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9DB0FA-CA82-4018-B9C6-A0AA28AD8A6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9DB0FA-CA82-4018-B9C6-A0AA28AD8A6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9DB0FA-CA82-4018-B9C6-A0AA28AD8A6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9DB0FA-CA82-4018-B9C6-A0AA28AD8A6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9DB0FA-CA82-4018-B9C6-A0AA28AD8A6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9DB0FA-CA82-4018-B9C6-A0AA28AD8A6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9DB0FA-CA82-4018-B9C6-A0AA28AD8A6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9DB0FA-CA82-4018-B9C6-A0AA28AD8A6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9DB0FA-CA82-4018-B9C6-A0AA28AD8A6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9DB0FA-CA82-4018-B9C6-A0AA28AD8A6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9DB0FA-CA82-4018-B9C6-A0AA28AD8A6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9DB0FA-CA82-4018-B9C6-A0AA28AD8A6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9DB0FA-CA82-4018-B9C6-A0AA28AD8A6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9DB0FA-CA82-4018-B9C6-A0AA28AD8A6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9DB0FA-CA82-4018-B9C6-A0AA28AD8A6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9DB0FA-CA82-4018-B9C6-A0AA28AD8A6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9DB0FA-CA82-4018-B9C6-A0AA28AD8A6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9DB0FA-CA82-4018-B9C6-A0AA28AD8A6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9DB0FA-CA82-4018-B9C6-A0AA28AD8A6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9DB0FA-CA82-4018-B9C6-A0AA28AD8A6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9DB0FA-CA82-4018-B9C6-A0AA28AD8A6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9DB0FA-CA82-4018-B9C6-A0AA28AD8A6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9DB0FA-CA82-4018-B9C6-A0AA28AD8A6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9DB0FA-CA82-4018-B9C6-A0AA28AD8A6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9DB0FA-CA82-4018-B9C6-A0AA28AD8A6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9DB0FA-CA82-4018-B9C6-A0AA28AD8A6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9DB0FA-CA82-4018-B9C6-A0AA28AD8A6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9DB0FA-CA82-4018-B9C6-A0AA28AD8A6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9DB0FA-CA82-4018-B9C6-A0AA28AD8A6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9DB0FA-CA82-4018-B9C6-A0AA28AD8A6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9DB0FA-CA82-4018-B9C6-A0AA28AD8A6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9DB0FA-CA82-4018-B9C6-A0AA28AD8A6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9DB0FA-CA82-4018-B9C6-A0AA28AD8A6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9DB0FA-CA82-4018-B9C6-A0AA28AD8A6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9DB0FA-CA82-4018-B9C6-A0AA28AD8A6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9DB0FA-CA82-4018-B9C6-A0AA28AD8A6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9DB0FA-CA82-4018-B9C6-A0AA28AD8A6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9DB0FA-CA82-4018-B9C6-A0AA28AD8A6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9DB0FA-CA82-4018-B9C6-A0AA28AD8A6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9DB0FA-CA82-4018-B9C6-A0AA28AD8A6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9DB0FA-CA82-4018-B9C6-A0AA28AD8A6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9DB0FA-CA82-4018-B9C6-A0AA28AD8A6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9DB0FA-CA82-4018-B9C6-A0AA28AD8A6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9DB0FA-CA82-4018-B9C6-A0AA28AD8A6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9DB0FA-CA82-4018-B9C6-A0AA28AD8A6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9DB0FA-CA82-4018-B9C6-A0AA28AD8A6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9DB0FA-CA82-4018-B9C6-A0AA28AD8A6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9DB0FA-CA82-4018-B9C6-A0AA28AD8A6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9DB0FA-CA82-4018-B9C6-A0AA28AD8A6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9DB0FA-CA82-4018-B9C6-A0AA28AD8A6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9DB0FA-CA82-4018-B9C6-A0AA28AD8A6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9DB0FA-CA82-4018-B9C6-A0AA28AD8A6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9DB0FA-CA82-4018-B9C6-A0AA28AD8A6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9DB0FA-CA82-4018-B9C6-A0AA28AD8A6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9DB0FA-CA82-4018-B9C6-A0AA28AD8A6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356686" y="149530"/>
            <a:ext cx="1767594" cy="369351"/>
            <a:chOff x="3113150" y="6372048"/>
            <a:chExt cx="2681530" cy="369351"/>
          </a:xfrm>
        </p:grpSpPr>
        <p:sp>
          <p:nvSpPr>
            <p:cNvPr id="4" name="平行四边形 3"/>
            <p:cNvSpPr/>
            <p:nvPr/>
          </p:nvSpPr>
          <p:spPr>
            <a:xfrm>
              <a:off x="3113150" y="6376274"/>
              <a:ext cx="2681530" cy="365125"/>
            </a:xfrm>
            <a:prstGeom prst="parallelogram">
              <a:avLst>
                <a:gd name="adj" fmla="val 40192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3671590" y="6372048"/>
              <a:ext cx="1680886" cy="3693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>
                      <a:lumMod val="85000"/>
                    </a:schemeClr>
                  </a:solidFill>
                  <a:latin typeface="+mn-ea"/>
                  <a:cs typeface="Arabic Typesetting" panose="03020402040406030203" pitchFamily="66" charset="-78"/>
                </a:rPr>
                <a:t>教学分析</a:t>
              </a:r>
              <a:endParaRPr lang="zh-CN" altLang="en-US" dirty="0">
                <a:solidFill>
                  <a:schemeClr val="bg1">
                    <a:lumMod val="85000"/>
                  </a:schemeClr>
                </a:solidFill>
                <a:latin typeface="+mn-ea"/>
                <a:cs typeface="Arabic Typesetting" panose="03020402040406030203" pitchFamily="66" charset="-78"/>
              </a:endParaRPr>
            </a:p>
          </p:txBody>
        </p:sp>
      </p:grpSp>
      <p:cxnSp>
        <p:nvCxnSpPr>
          <p:cNvPr id="6" name="直接连接符 5"/>
          <p:cNvCxnSpPr/>
          <p:nvPr userDrawn="1"/>
        </p:nvCxnSpPr>
        <p:spPr>
          <a:xfrm>
            <a:off x="1534886" y="252880"/>
            <a:ext cx="2256458" cy="0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 userDrawn="1"/>
        </p:nvSpPr>
        <p:spPr>
          <a:xfrm>
            <a:off x="1672706" y="314432"/>
            <a:ext cx="20313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zh-CN" altLang="en-US" sz="2400" b="1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教学设计阐述</a:t>
            </a:r>
            <a:endParaRPr lang="zh-CN" altLang="en-US" sz="2400" b="1" dirty="0">
              <a:solidFill>
                <a:srgbClr val="000000">
                  <a:lumMod val="85000"/>
                  <a:lumOff val="1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" name="直接连接符 7"/>
          <p:cNvCxnSpPr/>
          <p:nvPr userDrawn="1"/>
        </p:nvCxnSpPr>
        <p:spPr>
          <a:xfrm>
            <a:off x="4027992" y="622932"/>
            <a:ext cx="7911480" cy="0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组合 8"/>
          <p:cNvGrpSpPr/>
          <p:nvPr userDrawn="1"/>
        </p:nvGrpSpPr>
        <p:grpSpPr>
          <a:xfrm>
            <a:off x="6173349" y="109905"/>
            <a:ext cx="1767594" cy="461665"/>
            <a:chOff x="-171023" y="6332423"/>
            <a:chExt cx="2681530" cy="461665"/>
          </a:xfrm>
        </p:grpSpPr>
        <p:sp>
          <p:nvSpPr>
            <p:cNvPr id="10" name="平行四边形 9"/>
            <p:cNvSpPr/>
            <p:nvPr/>
          </p:nvSpPr>
          <p:spPr>
            <a:xfrm>
              <a:off x="-171023" y="6376274"/>
              <a:ext cx="2681530" cy="365125"/>
            </a:xfrm>
            <a:prstGeom prst="parallelogram">
              <a:avLst>
                <a:gd name="adj" fmla="val 40192"/>
              </a:avLst>
            </a:prstGeom>
            <a:solidFill>
              <a:srgbClr val="9900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/>
            </a:p>
          </p:txBody>
        </p:sp>
        <p:sp>
          <p:nvSpPr>
            <p:cNvPr id="11" name="矩形 10"/>
            <p:cNvSpPr/>
            <p:nvPr/>
          </p:nvSpPr>
          <p:spPr>
            <a:xfrm>
              <a:off x="171469" y="6332423"/>
              <a:ext cx="2147798" cy="46166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2400" b="1" dirty="0">
                  <a:solidFill>
                    <a:schemeClr val="bg1"/>
                  </a:solidFill>
                  <a:latin typeface="+mn-ea"/>
                  <a:cs typeface="Arabic Typesetting" panose="03020402040406030203" pitchFamily="66" charset="-78"/>
                </a:rPr>
                <a:t>教学设计</a:t>
              </a:r>
              <a:endParaRPr lang="zh-CN" altLang="en-US" sz="2400" b="1" dirty="0">
                <a:solidFill>
                  <a:schemeClr val="bg1"/>
                </a:solidFill>
                <a:latin typeface="+mn-ea"/>
                <a:cs typeface="Arabic Typesetting" panose="03020402040406030203" pitchFamily="66" charset="-78"/>
              </a:endParaRPr>
            </a:p>
          </p:txBody>
        </p:sp>
      </p:grpSp>
      <p:cxnSp>
        <p:nvCxnSpPr>
          <p:cNvPr id="12" name="直接连接符 11"/>
          <p:cNvCxnSpPr/>
          <p:nvPr userDrawn="1"/>
        </p:nvCxnSpPr>
        <p:spPr>
          <a:xfrm>
            <a:off x="0" y="6491180"/>
            <a:ext cx="12192000" cy="0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组合 12"/>
          <p:cNvGrpSpPr/>
          <p:nvPr userDrawn="1"/>
        </p:nvGrpSpPr>
        <p:grpSpPr>
          <a:xfrm>
            <a:off x="7946491" y="149530"/>
            <a:ext cx="1767594" cy="369351"/>
            <a:chOff x="6397323" y="6372048"/>
            <a:chExt cx="2681530" cy="369351"/>
          </a:xfrm>
        </p:grpSpPr>
        <p:sp>
          <p:nvSpPr>
            <p:cNvPr id="14" name="平行四边形 13"/>
            <p:cNvSpPr/>
            <p:nvPr/>
          </p:nvSpPr>
          <p:spPr>
            <a:xfrm>
              <a:off x="6397323" y="6376274"/>
              <a:ext cx="2681530" cy="365125"/>
            </a:xfrm>
            <a:prstGeom prst="parallelogram">
              <a:avLst>
                <a:gd name="adj" fmla="val 40192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6928397" y="6372048"/>
              <a:ext cx="1680886" cy="3693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>
                      <a:lumMod val="85000"/>
                    </a:schemeClr>
                  </a:solidFill>
                  <a:latin typeface="+mn-ea"/>
                  <a:cs typeface="Arabic Typesetting" panose="03020402040406030203" pitchFamily="66" charset="-78"/>
                </a:rPr>
                <a:t>教学过程</a:t>
              </a:r>
              <a:endParaRPr lang="zh-CN" altLang="en-US" dirty="0">
                <a:solidFill>
                  <a:schemeClr val="bg1">
                    <a:lumMod val="85000"/>
                  </a:schemeClr>
                </a:solidFill>
                <a:latin typeface="+mn-ea"/>
                <a:cs typeface="Arabic Typesetting" panose="03020402040406030203" pitchFamily="66" charset="-78"/>
              </a:endParaRPr>
            </a:p>
          </p:txBody>
        </p:sp>
      </p:grpSp>
      <p:grpSp>
        <p:nvGrpSpPr>
          <p:cNvPr id="16" name="组合 15"/>
          <p:cNvGrpSpPr/>
          <p:nvPr userDrawn="1"/>
        </p:nvGrpSpPr>
        <p:grpSpPr>
          <a:xfrm>
            <a:off x="9725181" y="149530"/>
            <a:ext cx="1767594" cy="369351"/>
            <a:chOff x="9681495" y="6372048"/>
            <a:chExt cx="2681530" cy="369351"/>
          </a:xfrm>
        </p:grpSpPr>
        <p:sp>
          <p:nvSpPr>
            <p:cNvPr id="17" name="平行四边形 16"/>
            <p:cNvSpPr/>
            <p:nvPr/>
          </p:nvSpPr>
          <p:spPr>
            <a:xfrm>
              <a:off x="9681495" y="6376274"/>
              <a:ext cx="2681530" cy="365125"/>
            </a:xfrm>
            <a:prstGeom prst="parallelogram">
              <a:avLst>
                <a:gd name="adj" fmla="val 40192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10185203" y="6372048"/>
              <a:ext cx="1680886" cy="3693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>
                      <a:lumMod val="85000"/>
                    </a:schemeClr>
                  </a:solidFill>
                  <a:latin typeface="+mn-ea"/>
                  <a:cs typeface="Arabic Typesetting" panose="03020402040406030203" pitchFamily="66" charset="-78"/>
                </a:rPr>
                <a:t>教学反思</a:t>
              </a:r>
              <a:endParaRPr lang="zh-CN" altLang="en-US" dirty="0">
                <a:solidFill>
                  <a:schemeClr val="bg1">
                    <a:lumMod val="85000"/>
                  </a:schemeClr>
                </a:solidFill>
                <a:latin typeface="+mn-ea"/>
                <a:cs typeface="Arabic Typesetting" panose="03020402040406030203" pitchFamily="66" charset="-78"/>
              </a:endParaRPr>
            </a:p>
          </p:txBody>
        </p:sp>
      </p:grpSp>
      <p:grpSp>
        <p:nvGrpSpPr>
          <p:cNvPr id="19" name="组合 18"/>
          <p:cNvGrpSpPr/>
          <p:nvPr userDrawn="1"/>
        </p:nvGrpSpPr>
        <p:grpSpPr>
          <a:xfrm>
            <a:off x="564287" y="-23793"/>
            <a:ext cx="867209" cy="1143882"/>
            <a:chOff x="564287" y="-23793"/>
            <a:chExt cx="867209" cy="1143882"/>
          </a:xfrm>
        </p:grpSpPr>
        <p:sp>
          <p:nvSpPr>
            <p:cNvPr id="20" name="矩形 19"/>
            <p:cNvSpPr/>
            <p:nvPr/>
          </p:nvSpPr>
          <p:spPr>
            <a:xfrm>
              <a:off x="629678" y="-23793"/>
              <a:ext cx="718556" cy="718556"/>
            </a:xfrm>
            <a:prstGeom prst="rect">
              <a:avLst/>
            </a:prstGeom>
            <a:solidFill>
              <a:srgbClr val="26262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1" name="组合 20"/>
            <p:cNvGrpSpPr/>
            <p:nvPr/>
          </p:nvGrpSpPr>
          <p:grpSpPr>
            <a:xfrm>
              <a:off x="564287" y="252880"/>
              <a:ext cx="867209" cy="867209"/>
              <a:chOff x="1346766" y="1472218"/>
              <a:chExt cx="1332368" cy="1332368"/>
            </a:xfrm>
          </p:grpSpPr>
          <p:grpSp>
            <p:nvGrpSpPr>
              <p:cNvPr id="22" name="组合 21"/>
              <p:cNvGrpSpPr/>
              <p:nvPr/>
            </p:nvGrpSpPr>
            <p:grpSpPr>
              <a:xfrm>
                <a:off x="1346766" y="1472218"/>
                <a:ext cx="1332368" cy="1332368"/>
                <a:chOff x="2002721" y="1605930"/>
                <a:chExt cx="1332368" cy="1332368"/>
              </a:xfrm>
            </p:grpSpPr>
            <p:grpSp>
              <p:nvGrpSpPr>
                <p:cNvPr id="24" name="组合 23"/>
                <p:cNvGrpSpPr/>
                <p:nvPr/>
              </p:nvGrpSpPr>
              <p:grpSpPr>
                <a:xfrm>
                  <a:off x="2002721" y="1605930"/>
                  <a:ext cx="1332368" cy="1332368"/>
                  <a:chOff x="1236675" y="2423160"/>
                  <a:chExt cx="1950720" cy="1950720"/>
                </a:xfrm>
              </p:grpSpPr>
              <p:sp>
                <p:nvSpPr>
                  <p:cNvPr id="26" name="椭圆 25"/>
                  <p:cNvSpPr/>
                  <p:nvPr/>
                </p:nvSpPr>
                <p:spPr>
                  <a:xfrm>
                    <a:off x="1236675" y="2423160"/>
                    <a:ext cx="1950720" cy="195072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>
                    <a:outerShdw dist="101600" dir="2700000" algn="tl" rotWithShape="0">
                      <a:prstClr val="black">
                        <a:alpha val="16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7" name="椭圆 26"/>
                  <p:cNvSpPr/>
                  <p:nvPr/>
                </p:nvSpPr>
                <p:spPr>
                  <a:xfrm>
                    <a:off x="1414428" y="2592937"/>
                    <a:ext cx="1595213" cy="1611166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sp>
              <p:nvSpPr>
                <p:cNvPr id="25" name="椭圆 24"/>
                <p:cNvSpPr/>
                <p:nvPr/>
              </p:nvSpPr>
              <p:spPr>
                <a:xfrm>
                  <a:off x="2251694" y="1854903"/>
                  <a:ext cx="834422" cy="834422"/>
                </a:xfrm>
                <a:prstGeom prst="ellipse">
                  <a:avLst/>
                </a:prstGeom>
                <a:ln>
                  <a:noFill/>
                </a:ln>
                <a:effectLst>
                  <a:innerShdw dist="101600" dir="13500000">
                    <a:schemeClr val="accent1">
                      <a:lumMod val="50000"/>
                      <a:alpha val="50000"/>
                    </a:scheme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23" name="Freeform 189"/>
              <p:cNvSpPr>
                <a:spLocks noEditPoints="1"/>
              </p:cNvSpPr>
              <p:nvPr/>
            </p:nvSpPr>
            <p:spPr bwMode="auto">
              <a:xfrm>
                <a:off x="1858013" y="2003924"/>
                <a:ext cx="329928" cy="320933"/>
              </a:xfrm>
              <a:custGeom>
                <a:avLst/>
                <a:gdLst>
                  <a:gd name="T0" fmla="*/ 421 w 423"/>
                  <a:gd name="T1" fmla="*/ 84 h 412"/>
                  <a:gd name="T2" fmla="*/ 404 w 423"/>
                  <a:gd name="T3" fmla="*/ 28 h 412"/>
                  <a:gd name="T4" fmla="*/ 364 w 423"/>
                  <a:gd name="T5" fmla="*/ 14 h 412"/>
                  <a:gd name="T6" fmla="*/ 365 w 423"/>
                  <a:gd name="T7" fmla="*/ 0 h 412"/>
                  <a:gd name="T8" fmla="*/ 59 w 423"/>
                  <a:gd name="T9" fmla="*/ 0 h 412"/>
                  <a:gd name="T10" fmla="*/ 60 w 423"/>
                  <a:gd name="T11" fmla="*/ 14 h 412"/>
                  <a:gd name="T12" fmla="*/ 20 w 423"/>
                  <a:gd name="T13" fmla="*/ 28 h 412"/>
                  <a:gd name="T14" fmla="*/ 2 w 423"/>
                  <a:gd name="T15" fmla="*/ 84 h 412"/>
                  <a:gd name="T16" fmla="*/ 160 w 423"/>
                  <a:gd name="T17" fmla="*/ 239 h 412"/>
                  <a:gd name="T18" fmla="*/ 182 w 423"/>
                  <a:gd name="T19" fmla="*/ 254 h 412"/>
                  <a:gd name="T20" fmla="*/ 180 w 423"/>
                  <a:gd name="T21" fmla="*/ 262 h 412"/>
                  <a:gd name="T22" fmla="*/ 192 w 423"/>
                  <a:gd name="T23" fmla="*/ 286 h 412"/>
                  <a:gd name="T24" fmla="*/ 192 w 423"/>
                  <a:gd name="T25" fmla="*/ 374 h 412"/>
                  <a:gd name="T26" fmla="*/ 175 w 423"/>
                  <a:gd name="T27" fmla="*/ 374 h 412"/>
                  <a:gd name="T28" fmla="*/ 137 w 423"/>
                  <a:gd name="T29" fmla="*/ 398 h 412"/>
                  <a:gd name="T30" fmla="*/ 129 w 423"/>
                  <a:gd name="T31" fmla="*/ 412 h 412"/>
                  <a:gd name="T32" fmla="*/ 295 w 423"/>
                  <a:gd name="T33" fmla="*/ 412 h 412"/>
                  <a:gd name="T34" fmla="*/ 287 w 423"/>
                  <a:gd name="T35" fmla="*/ 398 h 412"/>
                  <a:gd name="T36" fmla="*/ 248 w 423"/>
                  <a:gd name="T37" fmla="*/ 374 h 412"/>
                  <a:gd name="T38" fmla="*/ 232 w 423"/>
                  <a:gd name="T39" fmla="*/ 374 h 412"/>
                  <a:gd name="T40" fmla="*/ 232 w 423"/>
                  <a:gd name="T41" fmla="*/ 286 h 412"/>
                  <a:gd name="T42" fmla="*/ 243 w 423"/>
                  <a:gd name="T43" fmla="*/ 262 h 412"/>
                  <a:gd name="T44" fmla="*/ 242 w 423"/>
                  <a:gd name="T45" fmla="*/ 254 h 412"/>
                  <a:gd name="T46" fmla="*/ 263 w 423"/>
                  <a:gd name="T47" fmla="*/ 239 h 412"/>
                  <a:gd name="T48" fmla="*/ 421 w 423"/>
                  <a:gd name="T49" fmla="*/ 84 h 412"/>
                  <a:gd name="T50" fmla="*/ 390 w 423"/>
                  <a:gd name="T51" fmla="*/ 43 h 412"/>
                  <a:gd name="T52" fmla="*/ 401 w 423"/>
                  <a:gd name="T53" fmla="*/ 82 h 412"/>
                  <a:gd name="T54" fmla="*/ 318 w 423"/>
                  <a:gd name="T55" fmla="*/ 195 h 412"/>
                  <a:gd name="T56" fmla="*/ 308 w 423"/>
                  <a:gd name="T57" fmla="*/ 194 h 412"/>
                  <a:gd name="T58" fmla="*/ 307 w 423"/>
                  <a:gd name="T59" fmla="*/ 184 h 412"/>
                  <a:gd name="T60" fmla="*/ 361 w 423"/>
                  <a:gd name="T61" fmla="*/ 34 h 412"/>
                  <a:gd name="T62" fmla="*/ 390 w 423"/>
                  <a:gd name="T63" fmla="*/ 43 h 412"/>
                  <a:gd name="T64" fmla="*/ 22 w 423"/>
                  <a:gd name="T65" fmla="*/ 82 h 412"/>
                  <a:gd name="T66" fmla="*/ 33 w 423"/>
                  <a:gd name="T67" fmla="*/ 43 h 412"/>
                  <a:gd name="T68" fmla="*/ 63 w 423"/>
                  <a:gd name="T69" fmla="*/ 34 h 412"/>
                  <a:gd name="T70" fmla="*/ 117 w 423"/>
                  <a:gd name="T71" fmla="*/ 184 h 412"/>
                  <a:gd name="T72" fmla="*/ 116 w 423"/>
                  <a:gd name="T73" fmla="*/ 194 h 412"/>
                  <a:gd name="T74" fmla="*/ 106 w 423"/>
                  <a:gd name="T75" fmla="*/ 195 h 412"/>
                  <a:gd name="T76" fmla="*/ 22 w 423"/>
                  <a:gd name="T77" fmla="*/ 82 h 4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423" h="412">
                    <a:moveTo>
                      <a:pt x="421" y="84"/>
                    </a:moveTo>
                    <a:cubicBezTo>
                      <a:pt x="423" y="59"/>
                      <a:pt x="417" y="40"/>
                      <a:pt x="404" y="28"/>
                    </a:cubicBezTo>
                    <a:cubicBezTo>
                      <a:pt x="391" y="16"/>
                      <a:pt x="375" y="14"/>
                      <a:pt x="364" y="14"/>
                    </a:cubicBezTo>
                    <a:cubicBezTo>
                      <a:pt x="364" y="9"/>
                      <a:pt x="365" y="4"/>
                      <a:pt x="365" y="0"/>
                    </a:cubicBezTo>
                    <a:lnTo>
                      <a:pt x="59" y="0"/>
                    </a:lnTo>
                    <a:cubicBezTo>
                      <a:pt x="59" y="4"/>
                      <a:pt x="59" y="9"/>
                      <a:pt x="60" y="14"/>
                    </a:cubicBezTo>
                    <a:cubicBezTo>
                      <a:pt x="49" y="14"/>
                      <a:pt x="33" y="16"/>
                      <a:pt x="20" y="28"/>
                    </a:cubicBezTo>
                    <a:cubicBezTo>
                      <a:pt x="6" y="40"/>
                      <a:pt x="0" y="59"/>
                      <a:pt x="2" y="84"/>
                    </a:cubicBezTo>
                    <a:cubicBezTo>
                      <a:pt x="8" y="154"/>
                      <a:pt x="68" y="213"/>
                      <a:pt x="160" y="239"/>
                    </a:cubicBezTo>
                    <a:cubicBezTo>
                      <a:pt x="167" y="245"/>
                      <a:pt x="174" y="250"/>
                      <a:pt x="182" y="254"/>
                    </a:cubicBezTo>
                    <a:cubicBezTo>
                      <a:pt x="181" y="256"/>
                      <a:pt x="180" y="259"/>
                      <a:pt x="180" y="262"/>
                    </a:cubicBezTo>
                    <a:cubicBezTo>
                      <a:pt x="180" y="272"/>
                      <a:pt x="185" y="280"/>
                      <a:pt x="192" y="286"/>
                    </a:cubicBezTo>
                    <a:lnTo>
                      <a:pt x="192" y="374"/>
                    </a:lnTo>
                    <a:lnTo>
                      <a:pt x="175" y="374"/>
                    </a:lnTo>
                    <a:cubicBezTo>
                      <a:pt x="159" y="374"/>
                      <a:pt x="144" y="383"/>
                      <a:pt x="137" y="398"/>
                    </a:cubicBezTo>
                    <a:lnTo>
                      <a:pt x="129" y="412"/>
                    </a:lnTo>
                    <a:lnTo>
                      <a:pt x="295" y="412"/>
                    </a:lnTo>
                    <a:lnTo>
                      <a:pt x="287" y="398"/>
                    </a:lnTo>
                    <a:cubicBezTo>
                      <a:pt x="280" y="383"/>
                      <a:pt x="265" y="374"/>
                      <a:pt x="248" y="374"/>
                    </a:cubicBezTo>
                    <a:lnTo>
                      <a:pt x="232" y="374"/>
                    </a:lnTo>
                    <a:lnTo>
                      <a:pt x="232" y="286"/>
                    </a:lnTo>
                    <a:cubicBezTo>
                      <a:pt x="239" y="280"/>
                      <a:pt x="243" y="272"/>
                      <a:pt x="243" y="262"/>
                    </a:cubicBezTo>
                    <a:cubicBezTo>
                      <a:pt x="243" y="259"/>
                      <a:pt x="243" y="256"/>
                      <a:pt x="242" y="254"/>
                    </a:cubicBezTo>
                    <a:cubicBezTo>
                      <a:pt x="249" y="250"/>
                      <a:pt x="256" y="245"/>
                      <a:pt x="263" y="239"/>
                    </a:cubicBezTo>
                    <a:cubicBezTo>
                      <a:pt x="356" y="213"/>
                      <a:pt x="416" y="154"/>
                      <a:pt x="421" y="84"/>
                    </a:cubicBezTo>
                    <a:close/>
                    <a:moveTo>
                      <a:pt x="390" y="43"/>
                    </a:moveTo>
                    <a:cubicBezTo>
                      <a:pt x="399" y="50"/>
                      <a:pt x="403" y="64"/>
                      <a:pt x="401" y="82"/>
                    </a:cubicBezTo>
                    <a:cubicBezTo>
                      <a:pt x="398" y="128"/>
                      <a:pt x="367" y="168"/>
                      <a:pt x="318" y="195"/>
                    </a:cubicBezTo>
                    <a:cubicBezTo>
                      <a:pt x="315" y="197"/>
                      <a:pt x="311" y="196"/>
                      <a:pt x="308" y="194"/>
                    </a:cubicBezTo>
                    <a:cubicBezTo>
                      <a:pt x="305" y="191"/>
                      <a:pt x="305" y="187"/>
                      <a:pt x="307" y="184"/>
                    </a:cubicBezTo>
                    <a:cubicBezTo>
                      <a:pt x="334" y="138"/>
                      <a:pt x="353" y="80"/>
                      <a:pt x="361" y="34"/>
                    </a:cubicBezTo>
                    <a:cubicBezTo>
                      <a:pt x="368" y="34"/>
                      <a:pt x="381" y="34"/>
                      <a:pt x="390" y="43"/>
                    </a:cubicBezTo>
                    <a:close/>
                    <a:moveTo>
                      <a:pt x="22" y="82"/>
                    </a:moveTo>
                    <a:cubicBezTo>
                      <a:pt x="21" y="64"/>
                      <a:pt x="25" y="50"/>
                      <a:pt x="33" y="43"/>
                    </a:cubicBezTo>
                    <a:cubicBezTo>
                      <a:pt x="42" y="34"/>
                      <a:pt x="55" y="34"/>
                      <a:pt x="63" y="34"/>
                    </a:cubicBezTo>
                    <a:cubicBezTo>
                      <a:pt x="71" y="80"/>
                      <a:pt x="90" y="138"/>
                      <a:pt x="117" y="184"/>
                    </a:cubicBezTo>
                    <a:cubicBezTo>
                      <a:pt x="119" y="187"/>
                      <a:pt x="118" y="191"/>
                      <a:pt x="116" y="194"/>
                    </a:cubicBezTo>
                    <a:cubicBezTo>
                      <a:pt x="113" y="196"/>
                      <a:pt x="109" y="197"/>
                      <a:pt x="106" y="195"/>
                    </a:cubicBezTo>
                    <a:cubicBezTo>
                      <a:pt x="56" y="168"/>
                      <a:pt x="26" y="128"/>
                      <a:pt x="22" y="8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>
                  <a:solidFill>
                    <a:srgbClr val="000000"/>
                  </a:solidFill>
                </a:endParaRPr>
              </a:p>
            </p:txBody>
          </p:sp>
        </p:grpSp>
      </p:grpSp>
      <p:cxnSp>
        <p:nvCxnSpPr>
          <p:cNvPr id="28" name="直接连接符 27"/>
          <p:cNvCxnSpPr/>
          <p:nvPr userDrawn="1"/>
        </p:nvCxnSpPr>
        <p:spPr>
          <a:xfrm>
            <a:off x="3775312" y="252880"/>
            <a:ext cx="252680" cy="370052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16"/>
          <p:cNvSpPr txBox="1">
            <a:spLocks noChangeArrowheads="1"/>
          </p:cNvSpPr>
          <p:nvPr userDrawn="1"/>
        </p:nvSpPr>
        <p:spPr bwMode="auto">
          <a:xfrm>
            <a:off x="9627452" y="6554858"/>
            <a:ext cx="268131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设计课程进阶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——ppt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设计思维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9" grpId="0"/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 userDrawn="1"/>
        </p:nvCxnSpPr>
        <p:spPr>
          <a:xfrm>
            <a:off x="1534886" y="252880"/>
            <a:ext cx="2256458" cy="0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3"/>
          <p:cNvSpPr/>
          <p:nvPr userDrawn="1"/>
        </p:nvSpPr>
        <p:spPr>
          <a:xfrm>
            <a:off x="1672706" y="314432"/>
            <a:ext cx="20313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zh-CN" altLang="en-US" sz="2400" b="1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教学过程说明</a:t>
            </a:r>
            <a:endParaRPr lang="zh-CN" altLang="en-US" sz="2400" b="1" dirty="0">
              <a:solidFill>
                <a:srgbClr val="000000">
                  <a:lumMod val="85000"/>
                  <a:lumOff val="1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 userDrawn="1"/>
        </p:nvCxnSpPr>
        <p:spPr>
          <a:xfrm>
            <a:off x="4027992" y="622932"/>
            <a:ext cx="7911480" cy="0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组合 5"/>
          <p:cNvGrpSpPr/>
          <p:nvPr userDrawn="1"/>
        </p:nvGrpSpPr>
        <p:grpSpPr>
          <a:xfrm>
            <a:off x="7957586" y="109905"/>
            <a:ext cx="1767595" cy="461665"/>
            <a:chOff x="-171023" y="6332423"/>
            <a:chExt cx="2681530" cy="461665"/>
          </a:xfrm>
        </p:grpSpPr>
        <p:sp>
          <p:nvSpPr>
            <p:cNvPr id="7" name="平行四边形 6"/>
            <p:cNvSpPr/>
            <p:nvPr/>
          </p:nvSpPr>
          <p:spPr>
            <a:xfrm>
              <a:off x="-171023" y="6376274"/>
              <a:ext cx="2681530" cy="365125"/>
            </a:xfrm>
            <a:prstGeom prst="parallelogram">
              <a:avLst>
                <a:gd name="adj" fmla="val 40192"/>
              </a:avLst>
            </a:prstGeom>
            <a:solidFill>
              <a:srgbClr val="E94A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/>
            </a:p>
          </p:txBody>
        </p:sp>
        <p:sp>
          <p:nvSpPr>
            <p:cNvPr id="8" name="矩形 7"/>
            <p:cNvSpPr/>
            <p:nvPr/>
          </p:nvSpPr>
          <p:spPr>
            <a:xfrm>
              <a:off x="171469" y="6332423"/>
              <a:ext cx="2147797" cy="46166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2400" b="1" dirty="0">
                  <a:solidFill>
                    <a:schemeClr val="bg1"/>
                  </a:solidFill>
                  <a:latin typeface="+mn-ea"/>
                  <a:cs typeface="Arabic Typesetting" panose="03020402040406030203" pitchFamily="66" charset="-78"/>
                </a:rPr>
                <a:t>教学过程</a:t>
              </a:r>
              <a:endParaRPr lang="zh-CN" altLang="en-US" sz="2400" b="1" dirty="0">
                <a:solidFill>
                  <a:schemeClr val="bg1"/>
                </a:solidFill>
                <a:latin typeface="+mn-ea"/>
                <a:cs typeface="Arabic Typesetting" panose="03020402040406030203" pitchFamily="66" charset="-78"/>
              </a:endParaRPr>
            </a:p>
          </p:txBody>
        </p:sp>
      </p:grpSp>
      <p:grpSp>
        <p:nvGrpSpPr>
          <p:cNvPr id="9" name="组合 8"/>
          <p:cNvGrpSpPr/>
          <p:nvPr userDrawn="1"/>
        </p:nvGrpSpPr>
        <p:grpSpPr>
          <a:xfrm>
            <a:off x="6167802" y="149530"/>
            <a:ext cx="1767594" cy="369351"/>
            <a:chOff x="3113150" y="6372048"/>
            <a:chExt cx="2681530" cy="369351"/>
          </a:xfrm>
        </p:grpSpPr>
        <p:sp>
          <p:nvSpPr>
            <p:cNvPr id="10" name="平行四边形 9"/>
            <p:cNvSpPr/>
            <p:nvPr/>
          </p:nvSpPr>
          <p:spPr>
            <a:xfrm>
              <a:off x="3113150" y="6376274"/>
              <a:ext cx="2681530" cy="365125"/>
            </a:xfrm>
            <a:prstGeom prst="parallelogram">
              <a:avLst>
                <a:gd name="adj" fmla="val 40192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3671590" y="6372048"/>
              <a:ext cx="1680886" cy="3693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>
                      <a:lumMod val="85000"/>
                    </a:schemeClr>
                  </a:solidFill>
                  <a:latin typeface="+mn-ea"/>
                  <a:cs typeface="Arabic Typesetting" panose="03020402040406030203" pitchFamily="66" charset="-78"/>
                </a:rPr>
                <a:t>教学设计</a:t>
              </a:r>
              <a:endParaRPr lang="zh-CN" altLang="en-US" dirty="0">
                <a:solidFill>
                  <a:schemeClr val="bg1">
                    <a:lumMod val="85000"/>
                  </a:schemeClr>
                </a:solidFill>
                <a:latin typeface="+mn-ea"/>
                <a:cs typeface="Arabic Typesetting" panose="03020402040406030203" pitchFamily="66" charset="-78"/>
              </a:endParaRPr>
            </a:p>
          </p:txBody>
        </p:sp>
      </p:grpSp>
      <p:cxnSp>
        <p:nvCxnSpPr>
          <p:cNvPr id="12" name="直接连接符 11"/>
          <p:cNvCxnSpPr/>
          <p:nvPr userDrawn="1"/>
        </p:nvCxnSpPr>
        <p:spPr>
          <a:xfrm>
            <a:off x="0" y="6491180"/>
            <a:ext cx="12192000" cy="0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组合 12"/>
          <p:cNvGrpSpPr/>
          <p:nvPr userDrawn="1"/>
        </p:nvGrpSpPr>
        <p:grpSpPr>
          <a:xfrm>
            <a:off x="4420177" y="149530"/>
            <a:ext cx="1767594" cy="369351"/>
            <a:chOff x="6397323" y="6372048"/>
            <a:chExt cx="2681530" cy="369351"/>
          </a:xfrm>
        </p:grpSpPr>
        <p:sp>
          <p:nvSpPr>
            <p:cNvPr id="14" name="平行四边形 13"/>
            <p:cNvSpPr/>
            <p:nvPr/>
          </p:nvSpPr>
          <p:spPr>
            <a:xfrm>
              <a:off x="6397323" y="6376274"/>
              <a:ext cx="2681530" cy="365125"/>
            </a:xfrm>
            <a:prstGeom prst="parallelogram">
              <a:avLst>
                <a:gd name="adj" fmla="val 40192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6928397" y="6372048"/>
              <a:ext cx="1680886" cy="3693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>
                      <a:lumMod val="85000"/>
                    </a:schemeClr>
                  </a:solidFill>
                  <a:latin typeface="+mn-ea"/>
                  <a:cs typeface="Arabic Typesetting" panose="03020402040406030203" pitchFamily="66" charset="-78"/>
                </a:rPr>
                <a:t>教学分析</a:t>
              </a:r>
              <a:endParaRPr lang="zh-CN" altLang="en-US" dirty="0">
                <a:solidFill>
                  <a:schemeClr val="bg1">
                    <a:lumMod val="85000"/>
                  </a:schemeClr>
                </a:solidFill>
                <a:latin typeface="+mn-ea"/>
                <a:cs typeface="Arabic Typesetting" panose="03020402040406030203" pitchFamily="66" charset="-78"/>
              </a:endParaRPr>
            </a:p>
          </p:txBody>
        </p:sp>
      </p:grpSp>
      <p:grpSp>
        <p:nvGrpSpPr>
          <p:cNvPr id="16" name="组合 15"/>
          <p:cNvGrpSpPr/>
          <p:nvPr userDrawn="1"/>
        </p:nvGrpSpPr>
        <p:grpSpPr>
          <a:xfrm>
            <a:off x="9725181" y="149530"/>
            <a:ext cx="1767594" cy="369351"/>
            <a:chOff x="9681495" y="6372048"/>
            <a:chExt cx="2681530" cy="369351"/>
          </a:xfrm>
        </p:grpSpPr>
        <p:sp>
          <p:nvSpPr>
            <p:cNvPr id="17" name="平行四边形 16"/>
            <p:cNvSpPr/>
            <p:nvPr/>
          </p:nvSpPr>
          <p:spPr>
            <a:xfrm>
              <a:off x="9681495" y="6376274"/>
              <a:ext cx="2681530" cy="365125"/>
            </a:xfrm>
            <a:prstGeom prst="parallelogram">
              <a:avLst>
                <a:gd name="adj" fmla="val 40192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10185203" y="6372048"/>
              <a:ext cx="1680886" cy="3693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>
                      <a:lumMod val="85000"/>
                    </a:schemeClr>
                  </a:solidFill>
                  <a:latin typeface="+mn-ea"/>
                  <a:cs typeface="Arabic Typesetting" panose="03020402040406030203" pitchFamily="66" charset="-78"/>
                </a:rPr>
                <a:t>教学反思</a:t>
              </a:r>
              <a:endParaRPr lang="zh-CN" altLang="en-US" dirty="0">
                <a:solidFill>
                  <a:schemeClr val="bg1">
                    <a:lumMod val="85000"/>
                  </a:schemeClr>
                </a:solidFill>
                <a:latin typeface="+mn-ea"/>
                <a:cs typeface="Arabic Typesetting" panose="03020402040406030203" pitchFamily="66" charset="-78"/>
              </a:endParaRPr>
            </a:p>
          </p:txBody>
        </p:sp>
      </p:grpSp>
      <p:grpSp>
        <p:nvGrpSpPr>
          <p:cNvPr id="19" name="组合 18"/>
          <p:cNvGrpSpPr/>
          <p:nvPr userDrawn="1"/>
        </p:nvGrpSpPr>
        <p:grpSpPr>
          <a:xfrm>
            <a:off x="564287" y="-23793"/>
            <a:ext cx="867209" cy="1143882"/>
            <a:chOff x="564287" y="-23793"/>
            <a:chExt cx="867209" cy="1143882"/>
          </a:xfrm>
        </p:grpSpPr>
        <p:sp>
          <p:nvSpPr>
            <p:cNvPr id="20" name="矩形 19"/>
            <p:cNvSpPr/>
            <p:nvPr/>
          </p:nvSpPr>
          <p:spPr>
            <a:xfrm>
              <a:off x="629678" y="-23793"/>
              <a:ext cx="718556" cy="718556"/>
            </a:xfrm>
            <a:prstGeom prst="rect">
              <a:avLst/>
            </a:prstGeom>
            <a:solidFill>
              <a:srgbClr val="26262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1" name="组合 20"/>
            <p:cNvGrpSpPr/>
            <p:nvPr/>
          </p:nvGrpSpPr>
          <p:grpSpPr>
            <a:xfrm>
              <a:off x="564287" y="252880"/>
              <a:ext cx="867209" cy="867209"/>
              <a:chOff x="1346766" y="1472218"/>
              <a:chExt cx="1332368" cy="1332368"/>
            </a:xfrm>
          </p:grpSpPr>
          <p:grpSp>
            <p:nvGrpSpPr>
              <p:cNvPr id="22" name="组合 21"/>
              <p:cNvGrpSpPr/>
              <p:nvPr/>
            </p:nvGrpSpPr>
            <p:grpSpPr>
              <a:xfrm>
                <a:off x="1346766" y="1472218"/>
                <a:ext cx="1332368" cy="1332368"/>
                <a:chOff x="2002721" y="1605930"/>
                <a:chExt cx="1332368" cy="1332368"/>
              </a:xfrm>
            </p:grpSpPr>
            <p:grpSp>
              <p:nvGrpSpPr>
                <p:cNvPr id="24" name="组合 23"/>
                <p:cNvGrpSpPr/>
                <p:nvPr/>
              </p:nvGrpSpPr>
              <p:grpSpPr>
                <a:xfrm>
                  <a:off x="2002721" y="1605930"/>
                  <a:ext cx="1332368" cy="1332368"/>
                  <a:chOff x="1236675" y="2423160"/>
                  <a:chExt cx="1950720" cy="1950720"/>
                </a:xfrm>
              </p:grpSpPr>
              <p:sp>
                <p:nvSpPr>
                  <p:cNvPr id="26" name="椭圆 25"/>
                  <p:cNvSpPr/>
                  <p:nvPr/>
                </p:nvSpPr>
                <p:spPr>
                  <a:xfrm>
                    <a:off x="1236675" y="2423160"/>
                    <a:ext cx="1950720" cy="195072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>
                    <a:outerShdw dist="101600" dir="2700000" algn="tl" rotWithShape="0">
                      <a:prstClr val="black">
                        <a:alpha val="16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7" name="椭圆 26"/>
                  <p:cNvSpPr/>
                  <p:nvPr/>
                </p:nvSpPr>
                <p:spPr>
                  <a:xfrm>
                    <a:off x="1414428" y="2592937"/>
                    <a:ext cx="1595213" cy="1611166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sp>
              <p:nvSpPr>
                <p:cNvPr id="25" name="椭圆 24"/>
                <p:cNvSpPr/>
                <p:nvPr/>
              </p:nvSpPr>
              <p:spPr>
                <a:xfrm>
                  <a:off x="2251694" y="1854903"/>
                  <a:ext cx="834422" cy="834422"/>
                </a:xfrm>
                <a:prstGeom prst="ellipse">
                  <a:avLst/>
                </a:prstGeom>
                <a:ln>
                  <a:noFill/>
                </a:ln>
                <a:effectLst>
                  <a:innerShdw dist="101600" dir="13500000">
                    <a:schemeClr val="accent1">
                      <a:lumMod val="50000"/>
                      <a:alpha val="50000"/>
                    </a:scheme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23" name="Freeform 189"/>
              <p:cNvSpPr>
                <a:spLocks noEditPoints="1"/>
              </p:cNvSpPr>
              <p:nvPr/>
            </p:nvSpPr>
            <p:spPr bwMode="auto">
              <a:xfrm>
                <a:off x="1858013" y="2003924"/>
                <a:ext cx="329928" cy="320933"/>
              </a:xfrm>
              <a:custGeom>
                <a:avLst/>
                <a:gdLst>
                  <a:gd name="T0" fmla="*/ 421 w 423"/>
                  <a:gd name="T1" fmla="*/ 84 h 412"/>
                  <a:gd name="T2" fmla="*/ 404 w 423"/>
                  <a:gd name="T3" fmla="*/ 28 h 412"/>
                  <a:gd name="T4" fmla="*/ 364 w 423"/>
                  <a:gd name="T5" fmla="*/ 14 h 412"/>
                  <a:gd name="T6" fmla="*/ 365 w 423"/>
                  <a:gd name="T7" fmla="*/ 0 h 412"/>
                  <a:gd name="T8" fmla="*/ 59 w 423"/>
                  <a:gd name="T9" fmla="*/ 0 h 412"/>
                  <a:gd name="T10" fmla="*/ 60 w 423"/>
                  <a:gd name="T11" fmla="*/ 14 h 412"/>
                  <a:gd name="T12" fmla="*/ 20 w 423"/>
                  <a:gd name="T13" fmla="*/ 28 h 412"/>
                  <a:gd name="T14" fmla="*/ 2 w 423"/>
                  <a:gd name="T15" fmla="*/ 84 h 412"/>
                  <a:gd name="T16" fmla="*/ 160 w 423"/>
                  <a:gd name="T17" fmla="*/ 239 h 412"/>
                  <a:gd name="T18" fmla="*/ 182 w 423"/>
                  <a:gd name="T19" fmla="*/ 254 h 412"/>
                  <a:gd name="T20" fmla="*/ 180 w 423"/>
                  <a:gd name="T21" fmla="*/ 262 h 412"/>
                  <a:gd name="T22" fmla="*/ 192 w 423"/>
                  <a:gd name="T23" fmla="*/ 286 h 412"/>
                  <a:gd name="T24" fmla="*/ 192 w 423"/>
                  <a:gd name="T25" fmla="*/ 374 h 412"/>
                  <a:gd name="T26" fmla="*/ 175 w 423"/>
                  <a:gd name="T27" fmla="*/ 374 h 412"/>
                  <a:gd name="T28" fmla="*/ 137 w 423"/>
                  <a:gd name="T29" fmla="*/ 398 h 412"/>
                  <a:gd name="T30" fmla="*/ 129 w 423"/>
                  <a:gd name="T31" fmla="*/ 412 h 412"/>
                  <a:gd name="T32" fmla="*/ 295 w 423"/>
                  <a:gd name="T33" fmla="*/ 412 h 412"/>
                  <a:gd name="T34" fmla="*/ 287 w 423"/>
                  <a:gd name="T35" fmla="*/ 398 h 412"/>
                  <a:gd name="T36" fmla="*/ 248 w 423"/>
                  <a:gd name="T37" fmla="*/ 374 h 412"/>
                  <a:gd name="T38" fmla="*/ 232 w 423"/>
                  <a:gd name="T39" fmla="*/ 374 h 412"/>
                  <a:gd name="T40" fmla="*/ 232 w 423"/>
                  <a:gd name="T41" fmla="*/ 286 h 412"/>
                  <a:gd name="T42" fmla="*/ 243 w 423"/>
                  <a:gd name="T43" fmla="*/ 262 h 412"/>
                  <a:gd name="T44" fmla="*/ 242 w 423"/>
                  <a:gd name="T45" fmla="*/ 254 h 412"/>
                  <a:gd name="T46" fmla="*/ 263 w 423"/>
                  <a:gd name="T47" fmla="*/ 239 h 412"/>
                  <a:gd name="T48" fmla="*/ 421 w 423"/>
                  <a:gd name="T49" fmla="*/ 84 h 412"/>
                  <a:gd name="T50" fmla="*/ 390 w 423"/>
                  <a:gd name="T51" fmla="*/ 43 h 412"/>
                  <a:gd name="T52" fmla="*/ 401 w 423"/>
                  <a:gd name="T53" fmla="*/ 82 h 412"/>
                  <a:gd name="T54" fmla="*/ 318 w 423"/>
                  <a:gd name="T55" fmla="*/ 195 h 412"/>
                  <a:gd name="T56" fmla="*/ 308 w 423"/>
                  <a:gd name="T57" fmla="*/ 194 h 412"/>
                  <a:gd name="T58" fmla="*/ 307 w 423"/>
                  <a:gd name="T59" fmla="*/ 184 h 412"/>
                  <a:gd name="T60" fmla="*/ 361 w 423"/>
                  <a:gd name="T61" fmla="*/ 34 h 412"/>
                  <a:gd name="T62" fmla="*/ 390 w 423"/>
                  <a:gd name="T63" fmla="*/ 43 h 412"/>
                  <a:gd name="T64" fmla="*/ 22 w 423"/>
                  <a:gd name="T65" fmla="*/ 82 h 412"/>
                  <a:gd name="T66" fmla="*/ 33 w 423"/>
                  <a:gd name="T67" fmla="*/ 43 h 412"/>
                  <a:gd name="T68" fmla="*/ 63 w 423"/>
                  <a:gd name="T69" fmla="*/ 34 h 412"/>
                  <a:gd name="T70" fmla="*/ 117 w 423"/>
                  <a:gd name="T71" fmla="*/ 184 h 412"/>
                  <a:gd name="T72" fmla="*/ 116 w 423"/>
                  <a:gd name="T73" fmla="*/ 194 h 412"/>
                  <a:gd name="T74" fmla="*/ 106 w 423"/>
                  <a:gd name="T75" fmla="*/ 195 h 412"/>
                  <a:gd name="T76" fmla="*/ 22 w 423"/>
                  <a:gd name="T77" fmla="*/ 82 h 4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423" h="412">
                    <a:moveTo>
                      <a:pt x="421" y="84"/>
                    </a:moveTo>
                    <a:cubicBezTo>
                      <a:pt x="423" y="59"/>
                      <a:pt x="417" y="40"/>
                      <a:pt x="404" y="28"/>
                    </a:cubicBezTo>
                    <a:cubicBezTo>
                      <a:pt x="391" y="16"/>
                      <a:pt x="375" y="14"/>
                      <a:pt x="364" y="14"/>
                    </a:cubicBezTo>
                    <a:cubicBezTo>
                      <a:pt x="364" y="9"/>
                      <a:pt x="365" y="4"/>
                      <a:pt x="365" y="0"/>
                    </a:cubicBezTo>
                    <a:lnTo>
                      <a:pt x="59" y="0"/>
                    </a:lnTo>
                    <a:cubicBezTo>
                      <a:pt x="59" y="4"/>
                      <a:pt x="59" y="9"/>
                      <a:pt x="60" y="14"/>
                    </a:cubicBezTo>
                    <a:cubicBezTo>
                      <a:pt x="49" y="14"/>
                      <a:pt x="33" y="16"/>
                      <a:pt x="20" y="28"/>
                    </a:cubicBezTo>
                    <a:cubicBezTo>
                      <a:pt x="6" y="40"/>
                      <a:pt x="0" y="59"/>
                      <a:pt x="2" y="84"/>
                    </a:cubicBezTo>
                    <a:cubicBezTo>
                      <a:pt x="8" y="154"/>
                      <a:pt x="68" y="213"/>
                      <a:pt x="160" y="239"/>
                    </a:cubicBezTo>
                    <a:cubicBezTo>
                      <a:pt x="167" y="245"/>
                      <a:pt x="174" y="250"/>
                      <a:pt x="182" y="254"/>
                    </a:cubicBezTo>
                    <a:cubicBezTo>
                      <a:pt x="181" y="256"/>
                      <a:pt x="180" y="259"/>
                      <a:pt x="180" y="262"/>
                    </a:cubicBezTo>
                    <a:cubicBezTo>
                      <a:pt x="180" y="272"/>
                      <a:pt x="185" y="280"/>
                      <a:pt x="192" y="286"/>
                    </a:cubicBezTo>
                    <a:lnTo>
                      <a:pt x="192" y="374"/>
                    </a:lnTo>
                    <a:lnTo>
                      <a:pt x="175" y="374"/>
                    </a:lnTo>
                    <a:cubicBezTo>
                      <a:pt x="159" y="374"/>
                      <a:pt x="144" y="383"/>
                      <a:pt x="137" y="398"/>
                    </a:cubicBezTo>
                    <a:lnTo>
                      <a:pt x="129" y="412"/>
                    </a:lnTo>
                    <a:lnTo>
                      <a:pt x="295" y="412"/>
                    </a:lnTo>
                    <a:lnTo>
                      <a:pt x="287" y="398"/>
                    </a:lnTo>
                    <a:cubicBezTo>
                      <a:pt x="280" y="383"/>
                      <a:pt x="265" y="374"/>
                      <a:pt x="248" y="374"/>
                    </a:cubicBezTo>
                    <a:lnTo>
                      <a:pt x="232" y="374"/>
                    </a:lnTo>
                    <a:lnTo>
                      <a:pt x="232" y="286"/>
                    </a:lnTo>
                    <a:cubicBezTo>
                      <a:pt x="239" y="280"/>
                      <a:pt x="243" y="272"/>
                      <a:pt x="243" y="262"/>
                    </a:cubicBezTo>
                    <a:cubicBezTo>
                      <a:pt x="243" y="259"/>
                      <a:pt x="243" y="256"/>
                      <a:pt x="242" y="254"/>
                    </a:cubicBezTo>
                    <a:cubicBezTo>
                      <a:pt x="249" y="250"/>
                      <a:pt x="256" y="245"/>
                      <a:pt x="263" y="239"/>
                    </a:cubicBezTo>
                    <a:cubicBezTo>
                      <a:pt x="356" y="213"/>
                      <a:pt x="416" y="154"/>
                      <a:pt x="421" y="84"/>
                    </a:cubicBezTo>
                    <a:close/>
                    <a:moveTo>
                      <a:pt x="390" y="43"/>
                    </a:moveTo>
                    <a:cubicBezTo>
                      <a:pt x="399" y="50"/>
                      <a:pt x="403" y="64"/>
                      <a:pt x="401" y="82"/>
                    </a:cubicBezTo>
                    <a:cubicBezTo>
                      <a:pt x="398" y="128"/>
                      <a:pt x="367" y="168"/>
                      <a:pt x="318" y="195"/>
                    </a:cubicBezTo>
                    <a:cubicBezTo>
                      <a:pt x="315" y="197"/>
                      <a:pt x="311" y="196"/>
                      <a:pt x="308" y="194"/>
                    </a:cubicBezTo>
                    <a:cubicBezTo>
                      <a:pt x="305" y="191"/>
                      <a:pt x="305" y="187"/>
                      <a:pt x="307" y="184"/>
                    </a:cubicBezTo>
                    <a:cubicBezTo>
                      <a:pt x="334" y="138"/>
                      <a:pt x="353" y="80"/>
                      <a:pt x="361" y="34"/>
                    </a:cubicBezTo>
                    <a:cubicBezTo>
                      <a:pt x="368" y="34"/>
                      <a:pt x="381" y="34"/>
                      <a:pt x="390" y="43"/>
                    </a:cubicBezTo>
                    <a:close/>
                    <a:moveTo>
                      <a:pt x="22" y="82"/>
                    </a:moveTo>
                    <a:cubicBezTo>
                      <a:pt x="21" y="64"/>
                      <a:pt x="25" y="50"/>
                      <a:pt x="33" y="43"/>
                    </a:cubicBezTo>
                    <a:cubicBezTo>
                      <a:pt x="42" y="34"/>
                      <a:pt x="55" y="34"/>
                      <a:pt x="63" y="34"/>
                    </a:cubicBezTo>
                    <a:cubicBezTo>
                      <a:pt x="71" y="80"/>
                      <a:pt x="90" y="138"/>
                      <a:pt x="117" y="184"/>
                    </a:cubicBezTo>
                    <a:cubicBezTo>
                      <a:pt x="119" y="187"/>
                      <a:pt x="118" y="191"/>
                      <a:pt x="116" y="194"/>
                    </a:cubicBezTo>
                    <a:cubicBezTo>
                      <a:pt x="113" y="196"/>
                      <a:pt x="109" y="197"/>
                      <a:pt x="106" y="195"/>
                    </a:cubicBezTo>
                    <a:cubicBezTo>
                      <a:pt x="56" y="168"/>
                      <a:pt x="26" y="128"/>
                      <a:pt x="22" y="8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>
                  <a:solidFill>
                    <a:srgbClr val="000000"/>
                  </a:solidFill>
                </a:endParaRPr>
              </a:p>
            </p:txBody>
          </p:sp>
        </p:grpSp>
      </p:grpSp>
      <p:cxnSp>
        <p:nvCxnSpPr>
          <p:cNvPr id="28" name="直接连接符 27"/>
          <p:cNvCxnSpPr/>
          <p:nvPr userDrawn="1"/>
        </p:nvCxnSpPr>
        <p:spPr>
          <a:xfrm>
            <a:off x="3775312" y="252880"/>
            <a:ext cx="252680" cy="370052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16"/>
          <p:cNvSpPr txBox="1">
            <a:spLocks noChangeArrowheads="1"/>
          </p:cNvSpPr>
          <p:nvPr userDrawn="1"/>
        </p:nvSpPr>
        <p:spPr bwMode="auto">
          <a:xfrm>
            <a:off x="9627452" y="6554858"/>
            <a:ext cx="268131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设计课程进阶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——ppt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设计思维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9" grpId="0"/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 userDrawn="1"/>
        </p:nvCxnSpPr>
        <p:spPr>
          <a:xfrm>
            <a:off x="1534886" y="252880"/>
            <a:ext cx="2256458" cy="0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3"/>
          <p:cNvSpPr/>
          <p:nvPr userDrawn="1"/>
        </p:nvSpPr>
        <p:spPr>
          <a:xfrm>
            <a:off x="1672706" y="314432"/>
            <a:ext cx="20313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zh-CN" altLang="en-US" sz="2400" b="1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教学效果分析</a:t>
            </a:r>
            <a:endParaRPr lang="zh-CN" altLang="en-US" sz="2400" b="1" dirty="0">
              <a:solidFill>
                <a:srgbClr val="000000">
                  <a:lumMod val="85000"/>
                  <a:lumOff val="1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 userDrawn="1"/>
        </p:nvCxnSpPr>
        <p:spPr>
          <a:xfrm>
            <a:off x="4027992" y="622932"/>
            <a:ext cx="7911480" cy="0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组合 5"/>
          <p:cNvGrpSpPr/>
          <p:nvPr userDrawn="1"/>
        </p:nvGrpSpPr>
        <p:grpSpPr>
          <a:xfrm>
            <a:off x="9698068" y="83599"/>
            <a:ext cx="1767594" cy="461665"/>
            <a:chOff x="-171023" y="6306117"/>
            <a:chExt cx="2681530" cy="461665"/>
          </a:xfrm>
        </p:grpSpPr>
        <p:sp>
          <p:nvSpPr>
            <p:cNvPr id="7" name="平行四边形 6"/>
            <p:cNvSpPr/>
            <p:nvPr/>
          </p:nvSpPr>
          <p:spPr>
            <a:xfrm>
              <a:off x="-171023" y="6376274"/>
              <a:ext cx="2681530" cy="365125"/>
            </a:xfrm>
            <a:prstGeom prst="parallelogram">
              <a:avLst>
                <a:gd name="adj" fmla="val 40192"/>
              </a:avLst>
            </a:prstGeom>
            <a:solidFill>
              <a:srgbClr val="C000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/>
            </a:p>
          </p:txBody>
        </p:sp>
        <p:sp>
          <p:nvSpPr>
            <p:cNvPr id="8" name="矩形 7"/>
            <p:cNvSpPr/>
            <p:nvPr/>
          </p:nvSpPr>
          <p:spPr>
            <a:xfrm>
              <a:off x="107991" y="6306117"/>
              <a:ext cx="2147798" cy="46166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2400" b="1" dirty="0">
                  <a:solidFill>
                    <a:schemeClr val="bg1"/>
                  </a:solidFill>
                  <a:latin typeface="+mn-ea"/>
                  <a:cs typeface="Arabic Typesetting" panose="03020402040406030203" pitchFamily="66" charset="-78"/>
                </a:rPr>
                <a:t>教学反思</a:t>
              </a:r>
              <a:endParaRPr lang="zh-CN" altLang="en-US" sz="2400" b="1" dirty="0">
                <a:solidFill>
                  <a:schemeClr val="bg1"/>
                </a:solidFill>
                <a:latin typeface="+mn-ea"/>
                <a:cs typeface="Arabic Typesetting" panose="03020402040406030203" pitchFamily="66" charset="-78"/>
              </a:endParaRPr>
            </a:p>
          </p:txBody>
        </p:sp>
      </p:grpSp>
      <p:grpSp>
        <p:nvGrpSpPr>
          <p:cNvPr id="9" name="组合 8"/>
          <p:cNvGrpSpPr/>
          <p:nvPr userDrawn="1"/>
        </p:nvGrpSpPr>
        <p:grpSpPr>
          <a:xfrm>
            <a:off x="6167802" y="149530"/>
            <a:ext cx="1767594" cy="369351"/>
            <a:chOff x="3113150" y="6372048"/>
            <a:chExt cx="2681530" cy="369351"/>
          </a:xfrm>
        </p:grpSpPr>
        <p:sp>
          <p:nvSpPr>
            <p:cNvPr id="10" name="平行四边形 9"/>
            <p:cNvSpPr/>
            <p:nvPr/>
          </p:nvSpPr>
          <p:spPr>
            <a:xfrm>
              <a:off x="3113150" y="6376274"/>
              <a:ext cx="2681530" cy="365125"/>
            </a:xfrm>
            <a:prstGeom prst="parallelogram">
              <a:avLst>
                <a:gd name="adj" fmla="val 40192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3671590" y="6372048"/>
              <a:ext cx="1680886" cy="3693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>
                      <a:lumMod val="85000"/>
                    </a:schemeClr>
                  </a:solidFill>
                  <a:latin typeface="+mn-ea"/>
                  <a:cs typeface="Arabic Typesetting" panose="03020402040406030203" pitchFamily="66" charset="-78"/>
                </a:rPr>
                <a:t>教学设计</a:t>
              </a:r>
              <a:endParaRPr lang="zh-CN" altLang="en-US" dirty="0">
                <a:solidFill>
                  <a:schemeClr val="bg1">
                    <a:lumMod val="85000"/>
                  </a:schemeClr>
                </a:solidFill>
                <a:latin typeface="+mn-ea"/>
                <a:cs typeface="Arabic Typesetting" panose="03020402040406030203" pitchFamily="66" charset="-78"/>
              </a:endParaRPr>
            </a:p>
          </p:txBody>
        </p:sp>
      </p:grpSp>
      <p:cxnSp>
        <p:nvCxnSpPr>
          <p:cNvPr id="12" name="直接连接符 11"/>
          <p:cNvCxnSpPr/>
          <p:nvPr userDrawn="1"/>
        </p:nvCxnSpPr>
        <p:spPr>
          <a:xfrm>
            <a:off x="0" y="6491180"/>
            <a:ext cx="12192000" cy="0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组合 12"/>
          <p:cNvGrpSpPr/>
          <p:nvPr userDrawn="1"/>
        </p:nvGrpSpPr>
        <p:grpSpPr>
          <a:xfrm>
            <a:off x="7946491" y="149530"/>
            <a:ext cx="1767594" cy="369351"/>
            <a:chOff x="6397323" y="6372048"/>
            <a:chExt cx="2681530" cy="369351"/>
          </a:xfrm>
        </p:grpSpPr>
        <p:sp>
          <p:nvSpPr>
            <p:cNvPr id="14" name="平行四边形 13"/>
            <p:cNvSpPr/>
            <p:nvPr/>
          </p:nvSpPr>
          <p:spPr>
            <a:xfrm>
              <a:off x="6397323" y="6376274"/>
              <a:ext cx="2681530" cy="365125"/>
            </a:xfrm>
            <a:prstGeom prst="parallelogram">
              <a:avLst>
                <a:gd name="adj" fmla="val 40192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6928397" y="6372048"/>
              <a:ext cx="1680886" cy="3693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>
                      <a:lumMod val="85000"/>
                    </a:schemeClr>
                  </a:solidFill>
                  <a:latin typeface="+mn-ea"/>
                  <a:cs typeface="Arabic Typesetting" panose="03020402040406030203" pitchFamily="66" charset="-78"/>
                </a:rPr>
                <a:t>教学过程</a:t>
              </a:r>
              <a:endParaRPr lang="zh-CN" altLang="en-US" dirty="0">
                <a:solidFill>
                  <a:schemeClr val="bg1">
                    <a:lumMod val="85000"/>
                  </a:schemeClr>
                </a:solidFill>
                <a:latin typeface="+mn-ea"/>
                <a:cs typeface="Arabic Typesetting" panose="03020402040406030203" pitchFamily="66" charset="-78"/>
              </a:endParaRPr>
            </a:p>
          </p:txBody>
        </p:sp>
      </p:grpSp>
      <p:grpSp>
        <p:nvGrpSpPr>
          <p:cNvPr id="16" name="组合 15"/>
          <p:cNvGrpSpPr/>
          <p:nvPr userDrawn="1"/>
        </p:nvGrpSpPr>
        <p:grpSpPr>
          <a:xfrm>
            <a:off x="4389157" y="149530"/>
            <a:ext cx="1767594" cy="369351"/>
            <a:chOff x="9681495" y="6372048"/>
            <a:chExt cx="2681530" cy="369351"/>
          </a:xfrm>
        </p:grpSpPr>
        <p:sp>
          <p:nvSpPr>
            <p:cNvPr id="17" name="平行四边形 16"/>
            <p:cNvSpPr/>
            <p:nvPr/>
          </p:nvSpPr>
          <p:spPr>
            <a:xfrm>
              <a:off x="9681495" y="6376274"/>
              <a:ext cx="2681530" cy="365125"/>
            </a:xfrm>
            <a:prstGeom prst="parallelogram">
              <a:avLst>
                <a:gd name="adj" fmla="val 40192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10185203" y="6372048"/>
              <a:ext cx="1680886" cy="3693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>
                      <a:lumMod val="85000"/>
                    </a:schemeClr>
                  </a:solidFill>
                  <a:latin typeface="+mn-ea"/>
                  <a:cs typeface="Arabic Typesetting" panose="03020402040406030203" pitchFamily="66" charset="-78"/>
                </a:rPr>
                <a:t>教学分析</a:t>
              </a:r>
              <a:endParaRPr lang="zh-CN" altLang="en-US" dirty="0">
                <a:solidFill>
                  <a:schemeClr val="bg1">
                    <a:lumMod val="85000"/>
                  </a:schemeClr>
                </a:solidFill>
                <a:latin typeface="+mn-ea"/>
                <a:cs typeface="Arabic Typesetting" panose="03020402040406030203" pitchFamily="66" charset="-78"/>
              </a:endParaRPr>
            </a:p>
          </p:txBody>
        </p:sp>
      </p:grpSp>
      <p:grpSp>
        <p:nvGrpSpPr>
          <p:cNvPr id="19" name="组合 18"/>
          <p:cNvGrpSpPr/>
          <p:nvPr userDrawn="1"/>
        </p:nvGrpSpPr>
        <p:grpSpPr>
          <a:xfrm>
            <a:off x="564287" y="-23793"/>
            <a:ext cx="867209" cy="1143882"/>
            <a:chOff x="564287" y="-23793"/>
            <a:chExt cx="867209" cy="1143882"/>
          </a:xfrm>
        </p:grpSpPr>
        <p:sp>
          <p:nvSpPr>
            <p:cNvPr id="20" name="矩形 19"/>
            <p:cNvSpPr/>
            <p:nvPr/>
          </p:nvSpPr>
          <p:spPr>
            <a:xfrm>
              <a:off x="629678" y="-23793"/>
              <a:ext cx="718556" cy="718556"/>
            </a:xfrm>
            <a:prstGeom prst="rect">
              <a:avLst/>
            </a:prstGeom>
            <a:solidFill>
              <a:srgbClr val="26262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1" name="组合 20"/>
            <p:cNvGrpSpPr/>
            <p:nvPr/>
          </p:nvGrpSpPr>
          <p:grpSpPr>
            <a:xfrm>
              <a:off x="564287" y="252880"/>
              <a:ext cx="867209" cy="867209"/>
              <a:chOff x="1346766" y="1472218"/>
              <a:chExt cx="1332368" cy="1332368"/>
            </a:xfrm>
          </p:grpSpPr>
          <p:grpSp>
            <p:nvGrpSpPr>
              <p:cNvPr id="22" name="组合 21"/>
              <p:cNvGrpSpPr/>
              <p:nvPr/>
            </p:nvGrpSpPr>
            <p:grpSpPr>
              <a:xfrm>
                <a:off x="1346766" y="1472218"/>
                <a:ext cx="1332368" cy="1332368"/>
                <a:chOff x="2002721" y="1605930"/>
                <a:chExt cx="1332368" cy="1332368"/>
              </a:xfrm>
            </p:grpSpPr>
            <p:grpSp>
              <p:nvGrpSpPr>
                <p:cNvPr id="24" name="组合 23"/>
                <p:cNvGrpSpPr/>
                <p:nvPr/>
              </p:nvGrpSpPr>
              <p:grpSpPr>
                <a:xfrm>
                  <a:off x="2002721" y="1605930"/>
                  <a:ext cx="1332368" cy="1332368"/>
                  <a:chOff x="1236675" y="2423160"/>
                  <a:chExt cx="1950720" cy="1950720"/>
                </a:xfrm>
              </p:grpSpPr>
              <p:sp>
                <p:nvSpPr>
                  <p:cNvPr id="26" name="椭圆 25"/>
                  <p:cNvSpPr/>
                  <p:nvPr/>
                </p:nvSpPr>
                <p:spPr>
                  <a:xfrm>
                    <a:off x="1236675" y="2423160"/>
                    <a:ext cx="1950720" cy="195072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>
                    <a:outerShdw dist="101600" dir="2700000" algn="tl" rotWithShape="0">
                      <a:prstClr val="black">
                        <a:alpha val="16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7" name="椭圆 26"/>
                  <p:cNvSpPr/>
                  <p:nvPr/>
                </p:nvSpPr>
                <p:spPr>
                  <a:xfrm>
                    <a:off x="1414428" y="2592937"/>
                    <a:ext cx="1595213" cy="1611166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sp>
              <p:nvSpPr>
                <p:cNvPr id="25" name="椭圆 24"/>
                <p:cNvSpPr/>
                <p:nvPr/>
              </p:nvSpPr>
              <p:spPr>
                <a:xfrm>
                  <a:off x="2251694" y="1854903"/>
                  <a:ext cx="834422" cy="834422"/>
                </a:xfrm>
                <a:prstGeom prst="ellipse">
                  <a:avLst/>
                </a:prstGeom>
                <a:ln>
                  <a:noFill/>
                </a:ln>
                <a:effectLst>
                  <a:innerShdw dist="101600" dir="13500000">
                    <a:schemeClr val="accent1">
                      <a:lumMod val="50000"/>
                      <a:alpha val="50000"/>
                    </a:scheme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23" name="Freeform 189"/>
              <p:cNvSpPr>
                <a:spLocks noEditPoints="1"/>
              </p:cNvSpPr>
              <p:nvPr/>
            </p:nvSpPr>
            <p:spPr bwMode="auto">
              <a:xfrm>
                <a:off x="1858013" y="2003924"/>
                <a:ext cx="329928" cy="320933"/>
              </a:xfrm>
              <a:custGeom>
                <a:avLst/>
                <a:gdLst>
                  <a:gd name="T0" fmla="*/ 421 w 423"/>
                  <a:gd name="T1" fmla="*/ 84 h 412"/>
                  <a:gd name="T2" fmla="*/ 404 w 423"/>
                  <a:gd name="T3" fmla="*/ 28 h 412"/>
                  <a:gd name="T4" fmla="*/ 364 w 423"/>
                  <a:gd name="T5" fmla="*/ 14 h 412"/>
                  <a:gd name="T6" fmla="*/ 365 w 423"/>
                  <a:gd name="T7" fmla="*/ 0 h 412"/>
                  <a:gd name="T8" fmla="*/ 59 w 423"/>
                  <a:gd name="T9" fmla="*/ 0 h 412"/>
                  <a:gd name="T10" fmla="*/ 60 w 423"/>
                  <a:gd name="T11" fmla="*/ 14 h 412"/>
                  <a:gd name="T12" fmla="*/ 20 w 423"/>
                  <a:gd name="T13" fmla="*/ 28 h 412"/>
                  <a:gd name="T14" fmla="*/ 2 w 423"/>
                  <a:gd name="T15" fmla="*/ 84 h 412"/>
                  <a:gd name="T16" fmla="*/ 160 w 423"/>
                  <a:gd name="T17" fmla="*/ 239 h 412"/>
                  <a:gd name="T18" fmla="*/ 182 w 423"/>
                  <a:gd name="T19" fmla="*/ 254 h 412"/>
                  <a:gd name="T20" fmla="*/ 180 w 423"/>
                  <a:gd name="T21" fmla="*/ 262 h 412"/>
                  <a:gd name="T22" fmla="*/ 192 w 423"/>
                  <a:gd name="T23" fmla="*/ 286 h 412"/>
                  <a:gd name="T24" fmla="*/ 192 w 423"/>
                  <a:gd name="T25" fmla="*/ 374 h 412"/>
                  <a:gd name="T26" fmla="*/ 175 w 423"/>
                  <a:gd name="T27" fmla="*/ 374 h 412"/>
                  <a:gd name="T28" fmla="*/ 137 w 423"/>
                  <a:gd name="T29" fmla="*/ 398 h 412"/>
                  <a:gd name="T30" fmla="*/ 129 w 423"/>
                  <a:gd name="T31" fmla="*/ 412 h 412"/>
                  <a:gd name="T32" fmla="*/ 295 w 423"/>
                  <a:gd name="T33" fmla="*/ 412 h 412"/>
                  <a:gd name="T34" fmla="*/ 287 w 423"/>
                  <a:gd name="T35" fmla="*/ 398 h 412"/>
                  <a:gd name="T36" fmla="*/ 248 w 423"/>
                  <a:gd name="T37" fmla="*/ 374 h 412"/>
                  <a:gd name="T38" fmla="*/ 232 w 423"/>
                  <a:gd name="T39" fmla="*/ 374 h 412"/>
                  <a:gd name="T40" fmla="*/ 232 w 423"/>
                  <a:gd name="T41" fmla="*/ 286 h 412"/>
                  <a:gd name="T42" fmla="*/ 243 w 423"/>
                  <a:gd name="T43" fmla="*/ 262 h 412"/>
                  <a:gd name="T44" fmla="*/ 242 w 423"/>
                  <a:gd name="T45" fmla="*/ 254 h 412"/>
                  <a:gd name="T46" fmla="*/ 263 w 423"/>
                  <a:gd name="T47" fmla="*/ 239 h 412"/>
                  <a:gd name="T48" fmla="*/ 421 w 423"/>
                  <a:gd name="T49" fmla="*/ 84 h 412"/>
                  <a:gd name="T50" fmla="*/ 390 w 423"/>
                  <a:gd name="T51" fmla="*/ 43 h 412"/>
                  <a:gd name="T52" fmla="*/ 401 w 423"/>
                  <a:gd name="T53" fmla="*/ 82 h 412"/>
                  <a:gd name="T54" fmla="*/ 318 w 423"/>
                  <a:gd name="T55" fmla="*/ 195 h 412"/>
                  <a:gd name="T56" fmla="*/ 308 w 423"/>
                  <a:gd name="T57" fmla="*/ 194 h 412"/>
                  <a:gd name="T58" fmla="*/ 307 w 423"/>
                  <a:gd name="T59" fmla="*/ 184 h 412"/>
                  <a:gd name="T60" fmla="*/ 361 w 423"/>
                  <a:gd name="T61" fmla="*/ 34 h 412"/>
                  <a:gd name="T62" fmla="*/ 390 w 423"/>
                  <a:gd name="T63" fmla="*/ 43 h 412"/>
                  <a:gd name="T64" fmla="*/ 22 w 423"/>
                  <a:gd name="T65" fmla="*/ 82 h 412"/>
                  <a:gd name="T66" fmla="*/ 33 w 423"/>
                  <a:gd name="T67" fmla="*/ 43 h 412"/>
                  <a:gd name="T68" fmla="*/ 63 w 423"/>
                  <a:gd name="T69" fmla="*/ 34 h 412"/>
                  <a:gd name="T70" fmla="*/ 117 w 423"/>
                  <a:gd name="T71" fmla="*/ 184 h 412"/>
                  <a:gd name="T72" fmla="*/ 116 w 423"/>
                  <a:gd name="T73" fmla="*/ 194 h 412"/>
                  <a:gd name="T74" fmla="*/ 106 w 423"/>
                  <a:gd name="T75" fmla="*/ 195 h 412"/>
                  <a:gd name="T76" fmla="*/ 22 w 423"/>
                  <a:gd name="T77" fmla="*/ 82 h 4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423" h="412">
                    <a:moveTo>
                      <a:pt x="421" y="84"/>
                    </a:moveTo>
                    <a:cubicBezTo>
                      <a:pt x="423" y="59"/>
                      <a:pt x="417" y="40"/>
                      <a:pt x="404" y="28"/>
                    </a:cubicBezTo>
                    <a:cubicBezTo>
                      <a:pt x="391" y="16"/>
                      <a:pt x="375" y="14"/>
                      <a:pt x="364" y="14"/>
                    </a:cubicBezTo>
                    <a:cubicBezTo>
                      <a:pt x="364" y="9"/>
                      <a:pt x="365" y="4"/>
                      <a:pt x="365" y="0"/>
                    </a:cubicBezTo>
                    <a:lnTo>
                      <a:pt x="59" y="0"/>
                    </a:lnTo>
                    <a:cubicBezTo>
                      <a:pt x="59" y="4"/>
                      <a:pt x="59" y="9"/>
                      <a:pt x="60" y="14"/>
                    </a:cubicBezTo>
                    <a:cubicBezTo>
                      <a:pt x="49" y="14"/>
                      <a:pt x="33" y="16"/>
                      <a:pt x="20" y="28"/>
                    </a:cubicBezTo>
                    <a:cubicBezTo>
                      <a:pt x="6" y="40"/>
                      <a:pt x="0" y="59"/>
                      <a:pt x="2" y="84"/>
                    </a:cubicBezTo>
                    <a:cubicBezTo>
                      <a:pt x="8" y="154"/>
                      <a:pt x="68" y="213"/>
                      <a:pt x="160" y="239"/>
                    </a:cubicBezTo>
                    <a:cubicBezTo>
                      <a:pt x="167" y="245"/>
                      <a:pt x="174" y="250"/>
                      <a:pt x="182" y="254"/>
                    </a:cubicBezTo>
                    <a:cubicBezTo>
                      <a:pt x="181" y="256"/>
                      <a:pt x="180" y="259"/>
                      <a:pt x="180" y="262"/>
                    </a:cubicBezTo>
                    <a:cubicBezTo>
                      <a:pt x="180" y="272"/>
                      <a:pt x="185" y="280"/>
                      <a:pt x="192" y="286"/>
                    </a:cubicBezTo>
                    <a:lnTo>
                      <a:pt x="192" y="374"/>
                    </a:lnTo>
                    <a:lnTo>
                      <a:pt x="175" y="374"/>
                    </a:lnTo>
                    <a:cubicBezTo>
                      <a:pt x="159" y="374"/>
                      <a:pt x="144" y="383"/>
                      <a:pt x="137" y="398"/>
                    </a:cubicBezTo>
                    <a:lnTo>
                      <a:pt x="129" y="412"/>
                    </a:lnTo>
                    <a:lnTo>
                      <a:pt x="295" y="412"/>
                    </a:lnTo>
                    <a:lnTo>
                      <a:pt x="287" y="398"/>
                    </a:lnTo>
                    <a:cubicBezTo>
                      <a:pt x="280" y="383"/>
                      <a:pt x="265" y="374"/>
                      <a:pt x="248" y="374"/>
                    </a:cubicBezTo>
                    <a:lnTo>
                      <a:pt x="232" y="374"/>
                    </a:lnTo>
                    <a:lnTo>
                      <a:pt x="232" y="286"/>
                    </a:lnTo>
                    <a:cubicBezTo>
                      <a:pt x="239" y="280"/>
                      <a:pt x="243" y="272"/>
                      <a:pt x="243" y="262"/>
                    </a:cubicBezTo>
                    <a:cubicBezTo>
                      <a:pt x="243" y="259"/>
                      <a:pt x="243" y="256"/>
                      <a:pt x="242" y="254"/>
                    </a:cubicBezTo>
                    <a:cubicBezTo>
                      <a:pt x="249" y="250"/>
                      <a:pt x="256" y="245"/>
                      <a:pt x="263" y="239"/>
                    </a:cubicBezTo>
                    <a:cubicBezTo>
                      <a:pt x="356" y="213"/>
                      <a:pt x="416" y="154"/>
                      <a:pt x="421" y="84"/>
                    </a:cubicBezTo>
                    <a:close/>
                    <a:moveTo>
                      <a:pt x="390" y="43"/>
                    </a:moveTo>
                    <a:cubicBezTo>
                      <a:pt x="399" y="50"/>
                      <a:pt x="403" y="64"/>
                      <a:pt x="401" y="82"/>
                    </a:cubicBezTo>
                    <a:cubicBezTo>
                      <a:pt x="398" y="128"/>
                      <a:pt x="367" y="168"/>
                      <a:pt x="318" y="195"/>
                    </a:cubicBezTo>
                    <a:cubicBezTo>
                      <a:pt x="315" y="197"/>
                      <a:pt x="311" y="196"/>
                      <a:pt x="308" y="194"/>
                    </a:cubicBezTo>
                    <a:cubicBezTo>
                      <a:pt x="305" y="191"/>
                      <a:pt x="305" y="187"/>
                      <a:pt x="307" y="184"/>
                    </a:cubicBezTo>
                    <a:cubicBezTo>
                      <a:pt x="334" y="138"/>
                      <a:pt x="353" y="80"/>
                      <a:pt x="361" y="34"/>
                    </a:cubicBezTo>
                    <a:cubicBezTo>
                      <a:pt x="368" y="34"/>
                      <a:pt x="381" y="34"/>
                      <a:pt x="390" y="43"/>
                    </a:cubicBezTo>
                    <a:close/>
                    <a:moveTo>
                      <a:pt x="22" y="82"/>
                    </a:moveTo>
                    <a:cubicBezTo>
                      <a:pt x="21" y="64"/>
                      <a:pt x="25" y="50"/>
                      <a:pt x="33" y="43"/>
                    </a:cubicBezTo>
                    <a:cubicBezTo>
                      <a:pt x="42" y="34"/>
                      <a:pt x="55" y="34"/>
                      <a:pt x="63" y="34"/>
                    </a:cubicBezTo>
                    <a:cubicBezTo>
                      <a:pt x="71" y="80"/>
                      <a:pt x="90" y="138"/>
                      <a:pt x="117" y="184"/>
                    </a:cubicBezTo>
                    <a:cubicBezTo>
                      <a:pt x="119" y="187"/>
                      <a:pt x="118" y="191"/>
                      <a:pt x="116" y="194"/>
                    </a:cubicBezTo>
                    <a:cubicBezTo>
                      <a:pt x="113" y="196"/>
                      <a:pt x="109" y="197"/>
                      <a:pt x="106" y="195"/>
                    </a:cubicBezTo>
                    <a:cubicBezTo>
                      <a:pt x="56" y="168"/>
                      <a:pt x="26" y="128"/>
                      <a:pt x="22" y="8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>
                  <a:solidFill>
                    <a:srgbClr val="000000"/>
                  </a:solidFill>
                </a:endParaRPr>
              </a:p>
            </p:txBody>
          </p:sp>
        </p:grpSp>
      </p:grpSp>
      <p:cxnSp>
        <p:nvCxnSpPr>
          <p:cNvPr id="28" name="直接连接符 27"/>
          <p:cNvCxnSpPr/>
          <p:nvPr userDrawn="1"/>
        </p:nvCxnSpPr>
        <p:spPr>
          <a:xfrm>
            <a:off x="3775312" y="252880"/>
            <a:ext cx="252680" cy="370052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16"/>
          <p:cNvSpPr txBox="1">
            <a:spLocks noChangeArrowheads="1"/>
          </p:cNvSpPr>
          <p:nvPr userDrawn="1"/>
        </p:nvSpPr>
        <p:spPr bwMode="auto">
          <a:xfrm>
            <a:off x="9627452" y="6554858"/>
            <a:ext cx="268131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设计课程进阶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——ppt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设计思维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9" grpId="0"/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9675">
        <p:random/>
      </p:transition>
    </mc:Choice>
    <mc:Fallback>
      <p:transition spd="slow" advTm="29675">
        <p:random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9675">
        <p:random/>
      </p:transition>
    </mc:Choice>
    <mc:Fallback>
      <p:transition spd="slow" advTm="29675">
        <p:random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9675">
        <p:random/>
      </p:transition>
    </mc:Choice>
    <mc:Fallback>
      <p:transition spd="slow" advTm="29675">
        <p:random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7573010" y="0"/>
            <a:ext cx="6443980" cy="6858000"/>
            <a:chOff x="11780" y="0"/>
            <a:chExt cx="10148" cy="10800"/>
          </a:xfrm>
        </p:grpSpPr>
        <p:sp>
          <p:nvSpPr>
            <p:cNvPr id="5" name="矩形 4"/>
            <p:cNvSpPr/>
            <p:nvPr userDrawn="1"/>
          </p:nvSpPr>
          <p:spPr>
            <a:xfrm>
              <a:off x="11780" y="0"/>
              <a:ext cx="10149" cy="10800"/>
            </a:xfrm>
            <a:prstGeom prst="rect">
              <a:avLst/>
            </a:prstGeom>
            <a:blipFill rotWithShape="1">
              <a:blip r:embed="rId2"/>
              <a:srcRect/>
              <a:stretch>
                <a:fillRect l="-13235" r="-25449"/>
              </a:stretch>
            </a:blip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" name="矩形 5"/>
            <p:cNvSpPr/>
            <p:nvPr userDrawn="1"/>
          </p:nvSpPr>
          <p:spPr>
            <a:xfrm>
              <a:off x="11780" y="0"/>
              <a:ext cx="2709" cy="270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 userDrawn="1"/>
          </p:nvSpPr>
          <p:spPr>
            <a:xfrm>
              <a:off x="11780" y="2709"/>
              <a:ext cx="2709" cy="270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 userDrawn="1"/>
          </p:nvSpPr>
          <p:spPr>
            <a:xfrm>
              <a:off x="11780" y="5400"/>
              <a:ext cx="2709" cy="270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 userDrawn="1"/>
          </p:nvSpPr>
          <p:spPr>
            <a:xfrm>
              <a:off x="11780" y="8083"/>
              <a:ext cx="2709" cy="270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/>
            <p:cNvSpPr/>
            <p:nvPr userDrawn="1"/>
          </p:nvSpPr>
          <p:spPr>
            <a:xfrm>
              <a:off x="14488" y="0"/>
              <a:ext cx="2709" cy="2709"/>
            </a:xfrm>
            <a:prstGeom prst="rect">
              <a:avLst/>
            </a:prstGeom>
            <a:solidFill>
              <a:srgbClr val="065D88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矩形 13"/>
            <p:cNvSpPr/>
            <p:nvPr userDrawn="1"/>
          </p:nvSpPr>
          <p:spPr>
            <a:xfrm>
              <a:off x="14488" y="2700"/>
              <a:ext cx="2709" cy="2709"/>
            </a:xfrm>
            <a:prstGeom prst="rect">
              <a:avLst/>
            </a:prstGeom>
            <a:solidFill>
              <a:srgbClr val="92D05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矩形 14"/>
            <p:cNvSpPr/>
            <p:nvPr userDrawn="1"/>
          </p:nvSpPr>
          <p:spPr>
            <a:xfrm>
              <a:off x="17197" y="2700"/>
              <a:ext cx="2709" cy="2709"/>
            </a:xfrm>
            <a:prstGeom prst="rect">
              <a:avLst/>
            </a:prstGeom>
            <a:solidFill>
              <a:srgbClr val="002060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矩形 15"/>
            <p:cNvSpPr/>
            <p:nvPr userDrawn="1"/>
          </p:nvSpPr>
          <p:spPr>
            <a:xfrm>
              <a:off x="14488" y="5400"/>
              <a:ext cx="2709" cy="270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矩形 16"/>
            <p:cNvSpPr/>
            <p:nvPr userDrawn="1"/>
          </p:nvSpPr>
          <p:spPr>
            <a:xfrm>
              <a:off x="17223" y="0"/>
              <a:ext cx="2709" cy="2709"/>
            </a:xfrm>
            <a:prstGeom prst="rect">
              <a:avLst/>
            </a:prstGeom>
            <a:solidFill>
              <a:schemeClr val="bg1">
                <a:lumMod val="85000"/>
                <a:alpha val="3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607" r="24810" b="18381"/>
          <a:stretch>
            <a:fillRect/>
          </a:stretch>
        </p:blipFill>
        <p:spPr>
          <a:xfrm rot="11974180">
            <a:off x="-926585" y="-1089010"/>
            <a:ext cx="5076838" cy="8266599"/>
          </a:xfrm>
          <a:custGeom>
            <a:avLst/>
            <a:gdLst>
              <a:gd name="connsiteX0" fmla="*/ 5076838 w 5076838"/>
              <a:gd name="connsiteY0" fmla="*/ 6461846 h 8266599"/>
              <a:gd name="connsiteX1" fmla="*/ 0 w 5076838"/>
              <a:gd name="connsiteY1" fmla="*/ 8266599 h 8266599"/>
              <a:gd name="connsiteX2" fmla="*/ 0 w 5076838"/>
              <a:gd name="connsiteY2" fmla="*/ 988160 h 8266599"/>
              <a:gd name="connsiteX3" fmla="*/ 2779732 w 5076838"/>
              <a:gd name="connsiteY3" fmla="*/ 0 h 82665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76838" h="8266599">
                <a:moveTo>
                  <a:pt x="5076838" y="6461846"/>
                </a:moveTo>
                <a:lnTo>
                  <a:pt x="0" y="8266599"/>
                </a:lnTo>
                <a:lnTo>
                  <a:pt x="0" y="988160"/>
                </a:lnTo>
                <a:lnTo>
                  <a:pt x="2779732" y="0"/>
                </a:lnTo>
                <a:close/>
              </a:path>
            </a:pathLst>
          </a:custGeom>
        </p:spPr>
      </p:pic>
      <p:grpSp>
        <p:nvGrpSpPr>
          <p:cNvPr id="18" name="组合 17"/>
          <p:cNvGrpSpPr/>
          <p:nvPr userDrawn="1"/>
        </p:nvGrpSpPr>
        <p:grpSpPr>
          <a:xfrm>
            <a:off x="191135" y="188595"/>
            <a:ext cx="982980" cy="999490"/>
            <a:chOff x="961" y="660"/>
            <a:chExt cx="2036" cy="2070"/>
          </a:xfrm>
        </p:grpSpPr>
        <p:sp>
          <p:nvSpPr>
            <p:cNvPr id="4" name="矩形 3"/>
            <p:cNvSpPr/>
            <p:nvPr/>
          </p:nvSpPr>
          <p:spPr>
            <a:xfrm>
              <a:off x="961" y="660"/>
              <a:ext cx="690" cy="69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1615" y="660"/>
              <a:ext cx="690" cy="690"/>
            </a:xfrm>
            <a:prstGeom prst="rect">
              <a:avLst/>
            </a:prstGeom>
            <a:solidFill>
              <a:srgbClr val="0549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2307" y="660"/>
              <a:ext cx="690" cy="690"/>
            </a:xfrm>
            <a:prstGeom prst="rect">
              <a:avLst/>
            </a:prstGeom>
            <a:solidFill>
              <a:srgbClr val="0767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961" y="1350"/>
              <a:ext cx="690" cy="69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9" name="矩形 18"/>
            <p:cNvSpPr/>
            <p:nvPr/>
          </p:nvSpPr>
          <p:spPr>
            <a:xfrm>
              <a:off x="961" y="2040"/>
              <a:ext cx="690" cy="69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0" name="矩形 19"/>
            <p:cNvSpPr/>
            <p:nvPr/>
          </p:nvSpPr>
          <p:spPr>
            <a:xfrm>
              <a:off x="1615" y="1350"/>
              <a:ext cx="690" cy="69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6807836" y="1355726"/>
            <a:ext cx="4146549" cy="4146549"/>
          </a:xfrm>
          <a:prstGeom prst="diamond">
            <a:avLst/>
          </a:prstGeom>
        </p:spPr>
        <p:txBody>
          <a:bodyPr/>
          <a:lstStyle/>
          <a:p>
            <a:pPr lvl="0"/>
            <a:endParaRPr lang="en-US" noProof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19200" y="152400"/>
            <a:ext cx="103632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524000"/>
            <a:ext cx="10972800" cy="47244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0" name="日期占位符 3"/>
          <p:cNvSpPr>
            <a:spLocks noGrp="1"/>
          </p:cNvSpPr>
          <p:nvPr>
            <p:ph type="dt" sz="half" idx="2"/>
          </p:nvPr>
        </p:nvSpPr>
        <p:spPr bwMode="gray">
          <a:xfrm>
            <a:off x="5384800" y="6477000"/>
            <a:ext cx="2844800" cy="244475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1" name="页脚占位符 4"/>
          <p:cNvSpPr>
            <a:spLocks noGrp="1"/>
          </p:cNvSpPr>
          <p:nvPr>
            <p:ph type="ftr" sz="quarter" idx="3"/>
          </p:nvPr>
        </p:nvSpPr>
        <p:spPr>
          <a:xfrm>
            <a:off x="0" y="6613525"/>
            <a:ext cx="3860800" cy="2444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+mn-ea"/>
                <a:cs typeface="+mn-cs"/>
              </a:rPr>
              <a:t>www.themegallery.com</a:t>
            </a:r>
            <a:endParaRPr kumimoji="0" lang="en-US" altLang="zh-CN" sz="1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+mn-ea"/>
              <a:cs typeface="+mn-cs"/>
            </a:endParaRPr>
          </a:p>
        </p:txBody>
      </p:sp>
      <p:sp>
        <p:nvSpPr>
          <p:cNvPr id="62" name="灯片编号占位符 5"/>
          <p:cNvSpPr>
            <a:spLocks noGrp="1"/>
          </p:cNvSpPr>
          <p:nvPr>
            <p:ph type="sldNum" sz="quarter" idx="4"/>
          </p:nvPr>
        </p:nvSpPr>
        <p:spPr bwMode="gray">
          <a:xfrm>
            <a:off x="8839200" y="6477000"/>
            <a:ext cx="1828800" cy="2286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p>
            <a:pPr algn="r"/>
            <a:fld id="{9A0DB2DC-4C9A-4742-B13C-FB6460FD3503}" type="slidenum">
              <a:rPr lang="en-US" altLang="zh-CN" dirty="0">
                <a:ea typeface="宋体" panose="02010600030101010101" pitchFamily="2" charset="-122"/>
              </a:rPr>
            </a:fld>
            <a:endParaRPr lang="en-US" altLang="zh-CN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矩形 2"/>
          <p:cNvSpPr/>
          <p:nvPr userDrawn="1"/>
        </p:nvSpPr>
        <p:spPr>
          <a:xfrm>
            <a:off x="0" y="5867553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18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不得将觅知网的</a:t>
            </a:r>
            <a:r>
              <a:rPr lang="en-US" altLang="zh-CN" sz="18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8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模板、</a:t>
            </a:r>
            <a:r>
              <a:rPr lang="en-US" altLang="zh-CN" sz="18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8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素材，本身用于再出售，或者出租、出借、转让、分销、发布或者作为礼物供他人使用，不得转授权、出卖、转让本协议或者本协议中的权利。</a:t>
            </a:r>
            <a:endParaRPr lang="zh-CN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folio #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www.websitename.com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2448-FEEC-49E8-9588-2DF1F90D57C2}" type="slidenum">
              <a:rPr lang="en-US" smtClean="0"/>
            </a:fld>
            <a:endParaRPr lang="en-US"/>
          </a:p>
        </p:txBody>
      </p:sp>
      <p:sp>
        <p:nvSpPr>
          <p:cNvPr id="4" name="Rectangle 3"/>
          <p:cNvSpPr/>
          <p:nvPr userDrawn="1"/>
        </p:nvSpPr>
        <p:spPr>
          <a:xfrm>
            <a:off x="8441366" y="3454400"/>
            <a:ext cx="2721933" cy="2717800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chemeClr val="accent1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5659437" y="685799"/>
            <a:ext cx="1335024" cy="1335024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20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7050087" y="685799"/>
            <a:ext cx="1335024" cy="1335024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21" name="Picture Placeholder 2"/>
          <p:cNvSpPr>
            <a:spLocks noGrp="1"/>
          </p:cNvSpPr>
          <p:nvPr>
            <p:ph type="pic" sz="quarter" idx="24"/>
          </p:nvPr>
        </p:nvSpPr>
        <p:spPr>
          <a:xfrm>
            <a:off x="8440737" y="685799"/>
            <a:ext cx="1335024" cy="1335024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22" name="Picture Placeholder 2"/>
          <p:cNvSpPr>
            <a:spLocks noGrp="1"/>
          </p:cNvSpPr>
          <p:nvPr>
            <p:ph type="pic" sz="quarter" idx="25"/>
          </p:nvPr>
        </p:nvSpPr>
        <p:spPr>
          <a:xfrm>
            <a:off x="9831387" y="685799"/>
            <a:ext cx="1335024" cy="1335024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23" name="Picture Placeholder 2"/>
          <p:cNvSpPr>
            <a:spLocks noGrp="1"/>
          </p:cNvSpPr>
          <p:nvPr>
            <p:ph type="pic" sz="quarter" idx="26"/>
          </p:nvPr>
        </p:nvSpPr>
        <p:spPr>
          <a:xfrm>
            <a:off x="9831387" y="2070099"/>
            <a:ext cx="1335024" cy="1335024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24" name="Picture Placeholder 2"/>
          <p:cNvSpPr>
            <a:spLocks noGrp="1"/>
          </p:cNvSpPr>
          <p:nvPr>
            <p:ph type="pic" sz="quarter" idx="27"/>
          </p:nvPr>
        </p:nvSpPr>
        <p:spPr>
          <a:xfrm>
            <a:off x="8440737" y="2070099"/>
            <a:ext cx="1335024" cy="1335024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25" name="Picture Placeholder 2"/>
          <p:cNvSpPr>
            <a:spLocks noGrp="1"/>
          </p:cNvSpPr>
          <p:nvPr>
            <p:ph type="pic" sz="quarter" idx="28"/>
          </p:nvPr>
        </p:nvSpPr>
        <p:spPr>
          <a:xfrm>
            <a:off x="7050087" y="2070099"/>
            <a:ext cx="1335024" cy="1335024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26" name="Picture Placeholder 2"/>
          <p:cNvSpPr>
            <a:spLocks noGrp="1"/>
          </p:cNvSpPr>
          <p:nvPr>
            <p:ph type="pic" sz="quarter" idx="29"/>
          </p:nvPr>
        </p:nvSpPr>
        <p:spPr>
          <a:xfrm>
            <a:off x="5659437" y="2070099"/>
            <a:ext cx="1335024" cy="1335024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27" name="Picture Placeholder 2"/>
          <p:cNvSpPr>
            <a:spLocks noGrp="1"/>
          </p:cNvSpPr>
          <p:nvPr>
            <p:ph type="pic" sz="quarter" idx="30"/>
          </p:nvPr>
        </p:nvSpPr>
        <p:spPr>
          <a:xfrm>
            <a:off x="7050087" y="3454399"/>
            <a:ext cx="1335024" cy="1335024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28" name="Picture Placeholder 2"/>
          <p:cNvSpPr>
            <a:spLocks noGrp="1"/>
          </p:cNvSpPr>
          <p:nvPr>
            <p:ph type="pic" sz="quarter" idx="31"/>
          </p:nvPr>
        </p:nvSpPr>
        <p:spPr>
          <a:xfrm>
            <a:off x="5659437" y="3454399"/>
            <a:ext cx="1335024" cy="1335024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29" name="Picture Placeholder 2"/>
          <p:cNvSpPr>
            <a:spLocks noGrp="1"/>
          </p:cNvSpPr>
          <p:nvPr>
            <p:ph type="pic" sz="quarter" idx="32"/>
          </p:nvPr>
        </p:nvSpPr>
        <p:spPr>
          <a:xfrm>
            <a:off x="5659437" y="4838699"/>
            <a:ext cx="1335024" cy="1335024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30" name="Picture Placeholder 2"/>
          <p:cNvSpPr>
            <a:spLocks noGrp="1"/>
          </p:cNvSpPr>
          <p:nvPr>
            <p:ph type="pic" sz="quarter" idx="33"/>
          </p:nvPr>
        </p:nvSpPr>
        <p:spPr>
          <a:xfrm>
            <a:off x="7050087" y="4838699"/>
            <a:ext cx="1335024" cy="1335024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9675">
        <p:random/>
      </p:transition>
    </mc:Choice>
    <mc:Fallback>
      <p:transition spd="slow" advTm="29675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 userDrawn="1"/>
        </p:nvCxnSpPr>
        <p:spPr>
          <a:xfrm>
            <a:off x="1534886" y="252880"/>
            <a:ext cx="2256458" cy="0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3"/>
          <p:cNvSpPr/>
          <p:nvPr userDrawn="1"/>
        </p:nvSpPr>
        <p:spPr>
          <a:xfrm>
            <a:off x="1672706" y="314432"/>
            <a:ext cx="20313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zh-CN" altLang="en-US" sz="2400" b="1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教育现状分析</a:t>
            </a:r>
            <a:endParaRPr lang="zh-CN" altLang="en-US" sz="2400" b="1" dirty="0">
              <a:solidFill>
                <a:srgbClr val="000000">
                  <a:lumMod val="85000"/>
                  <a:lumOff val="1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 userDrawn="1"/>
        </p:nvCxnSpPr>
        <p:spPr>
          <a:xfrm>
            <a:off x="4027992" y="622932"/>
            <a:ext cx="7911480" cy="0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组合 5"/>
          <p:cNvGrpSpPr/>
          <p:nvPr userDrawn="1"/>
        </p:nvGrpSpPr>
        <p:grpSpPr>
          <a:xfrm>
            <a:off x="4389113" y="109905"/>
            <a:ext cx="1767594" cy="461665"/>
            <a:chOff x="-171023" y="6332423"/>
            <a:chExt cx="2681530" cy="461665"/>
          </a:xfrm>
        </p:grpSpPr>
        <p:sp>
          <p:nvSpPr>
            <p:cNvPr id="7" name="平行四边形 6"/>
            <p:cNvSpPr/>
            <p:nvPr/>
          </p:nvSpPr>
          <p:spPr>
            <a:xfrm>
              <a:off x="-171023" y="6376274"/>
              <a:ext cx="2681530" cy="365125"/>
            </a:xfrm>
            <a:prstGeom prst="parallelogram">
              <a:avLst>
                <a:gd name="adj" fmla="val 40192"/>
              </a:avLst>
            </a:prstGeom>
            <a:solidFill>
              <a:srgbClr val="C000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/>
            </a:p>
          </p:txBody>
        </p:sp>
        <p:sp>
          <p:nvSpPr>
            <p:cNvPr id="8" name="矩形 7"/>
            <p:cNvSpPr/>
            <p:nvPr/>
          </p:nvSpPr>
          <p:spPr>
            <a:xfrm>
              <a:off x="171469" y="6332423"/>
              <a:ext cx="2147798" cy="46166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2400" b="1" dirty="0">
                  <a:solidFill>
                    <a:schemeClr val="bg1"/>
                  </a:solidFill>
                  <a:latin typeface="+mn-ea"/>
                  <a:cs typeface="Arabic Typesetting" panose="03020402040406030203" pitchFamily="66" charset="-78"/>
                </a:rPr>
                <a:t>教学分析</a:t>
              </a:r>
              <a:endParaRPr lang="zh-CN" altLang="en-US" sz="2400" b="1" dirty="0">
                <a:solidFill>
                  <a:schemeClr val="bg1"/>
                </a:solidFill>
                <a:latin typeface="+mn-ea"/>
                <a:cs typeface="Arabic Typesetting" panose="03020402040406030203" pitchFamily="66" charset="-78"/>
              </a:endParaRPr>
            </a:p>
          </p:txBody>
        </p:sp>
      </p:grpSp>
      <p:grpSp>
        <p:nvGrpSpPr>
          <p:cNvPr id="9" name="组合 8"/>
          <p:cNvGrpSpPr/>
          <p:nvPr userDrawn="1"/>
        </p:nvGrpSpPr>
        <p:grpSpPr>
          <a:xfrm>
            <a:off x="6167802" y="149530"/>
            <a:ext cx="1767594" cy="369351"/>
            <a:chOff x="3113150" y="6372048"/>
            <a:chExt cx="2681530" cy="369351"/>
          </a:xfrm>
        </p:grpSpPr>
        <p:sp>
          <p:nvSpPr>
            <p:cNvPr id="10" name="平行四边形 9"/>
            <p:cNvSpPr/>
            <p:nvPr/>
          </p:nvSpPr>
          <p:spPr>
            <a:xfrm>
              <a:off x="3113150" y="6376274"/>
              <a:ext cx="2681530" cy="365125"/>
            </a:xfrm>
            <a:prstGeom prst="parallelogram">
              <a:avLst>
                <a:gd name="adj" fmla="val 40192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3671590" y="6372048"/>
              <a:ext cx="1680886" cy="3693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>
                      <a:lumMod val="85000"/>
                    </a:schemeClr>
                  </a:solidFill>
                  <a:latin typeface="+mn-ea"/>
                  <a:cs typeface="Arabic Typesetting" panose="03020402040406030203" pitchFamily="66" charset="-78"/>
                </a:rPr>
                <a:t>教学设计</a:t>
              </a:r>
              <a:endParaRPr lang="zh-CN" altLang="en-US" dirty="0">
                <a:solidFill>
                  <a:schemeClr val="bg1">
                    <a:lumMod val="85000"/>
                  </a:schemeClr>
                </a:solidFill>
                <a:latin typeface="+mn-ea"/>
                <a:cs typeface="Arabic Typesetting" panose="03020402040406030203" pitchFamily="66" charset="-78"/>
              </a:endParaRPr>
            </a:p>
          </p:txBody>
        </p:sp>
      </p:grpSp>
      <p:cxnSp>
        <p:nvCxnSpPr>
          <p:cNvPr id="12" name="直接连接符 11"/>
          <p:cNvCxnSpPr/>
          <p:nvPr userDrawn="1"/>
        </p:nvCxnSpPr>
        <p:spPr>
          <a:xfrm>
            <a:off x="0" y="6491180"/>
            <a:ext cx="12192000" cy="0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组合 12"/>
          <p:cNvGrpSpPr/>
          <p:nvPr userDrawn="1"/>
        </p:nvGrpSpPr>
        <p:grpSpPr>
          <a:xfrm>
            <a:off x="7946491" y="149530"/>
            <a:ext cx="1767594" cy="369351"/>
            <a:chOff x="6397323" y="6372048"/>
            <a:chExt cx="2681530" cy="369351"/>
          </a:xfrm>
        </p:grpSpPr>
        <p:sp>
          <p:nvSpPr>
            <p:cNvPr id="14" name="平行四边形 13"/>
            <p:cNvSpPr/>
            <p:nvPr/>
          </p:nvSpPr>
          <p:spPr>
            <a:xfrm>
              <a:off x="6397323" y="6376274"/>
              <a:ext cx="2681530" cy="365125"/>
            </a:xfrm>
            <a:prstGeom prst="parallelogram">
              <a:avLst>
                <a:gd name="adj" fmla="val 40192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6928397" y="6372048"/>
              <a:ext cx="1680886" cy="3693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>
                      <a:lumMod val="85000"/>
                    </a:schemeClr>
                  </a:solidFill>
                  <a:latin typeface="+mn-ea"/>
                  <a:cs typeface="Arabic Typesetting" panose="03020402040406030203" pitchFamily="66" charset="-78"/>
                </a:rPr>
                <a:t>教学过程</a:t>
              </a:r>
              <a:endParaRPr lang="zh-CN" altLang="en-US" dirty="0">
                <a:solidFill>
                  <a:schemeClr val="bg1">
                    <a:lumMod val="85000"/>
                  </a:schemeClr>
                </a:solidFill>
                <a:latin typeface="+mn-ea"/>
                <a:cs typeface="Arabic Typesetting" panose="03020402040406030203" pitchFamily="66" charset="-78"/>
              </a:endParaRPr>
            </a:p>
          </p:txBody>
        </p:sp>
      </p:grpSp>
      <p:grpSp>
        <p:nvGrpSpPr>
          <p:cNvPr id="16" name="组合 15"/>
          <p:cNvGrpSpPr/>
          <p:nvPr userDrawn="1"/>
        </p:nvGrpSpPr>
        <p:grpSpPr>
          <a:xfrm>
            <a:off x="9725181" y="149530"/>
            <a:ext cx="1767594" cy="369351"/>
            <a:chOff x="9681495" y="6372048"/>
            <a:chExt cx="2681530" cy="369351"/>
          </a:xfrm>
        </p:grpSpPr>
        <p:sp>
          <p:nvSpPr>
            <p:cNvPr id="17" name="平行四边形 16"/>
            <p:cNvSpPr/>
            <p:nvPr/>
          </p:nvSpPr>
          <p:spPr>
            <a:xfrm>
              <a:off x="9681495" y="6376274"/>
              <a:ext cx="2681530" cy="365125"/>
            </a:xfrm>
            <a:prstGeom prst="parallelogram">
              <a:avLst>
                <a:gd name="adj" fmla="val 40192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10185203" y="6372048"/>
              <a:ext cx="1680886" cy="3693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>
                      <a:lumMod val="85000"/>
                    </a:schemeClr>
                  </a:solidFill>
                  <a:latin typeface="+mn-ea"/>
                  <a:cs typeface="Arabic Typesetting" panose="03020402040406030203" pitchFamily="66" charset="-78"/>
                </a:rPr>
                <a:t>教学反思</a:t>
              </a:r>
              <a:endParaRPr lang="zh-CN" altLang="en-US" dirty="0">
                <a:solidFill>
                  <a:schemeClr val="bg1">
                    <a:lumMod val="85000"/>
                  </a:schemeClr>
                </a:solidFill>
                <a:latin typeface="+mn-ea"/>
                <a:cs typeface="Arabic Typesetting" panose="03020402040406030203" pitchFamily="66" charset="-78"/>
              </a:endParaRPr>
            </a:p>
          </p:txBody>
        </p:sp>
      </p:grpSp>
      <p:sp>
        <p:nvSpPr>
          <p:cNvPr id="19" name="TextBox 16"/>
          <p:cNvSpPr txBox="1">
            <a:spLocks noChangeArrowheads="1"/>
          </p:cNvSpPr>
          <p:nvPr userDrawn="1"/>
        </p:nvSpPr>
        <p:spPr bwMode="auto">
          <a:xfrm>
            <a:off x="9627452" y="6554858"/>
            <a:ext cx="268131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设计课程进阶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——ppt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设计思维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0" name="组合 19"/>
          <p:cNvGrpSpPr/>
          <p:nvPr userDrawn="1"/>
        </p:nvGrpSpPr>
        <p:grpSpPr>
          <a:xfrm>
            <a:off x="564287" y="-23793"/>
            <a:ext cx="867209" cy="1143882"/>
            <a:chOff x="564287" y="-23793"/>
            <a:chExt cx="867209" cy="1143882"/>
          </a:xfrm>
        </p:grpSpPr>
        <p:sp>
          <p:nvSpPr>
            <p:cNvPr id="21" name="矩形 20"/>
            <p:cNvSpPr/>
            <p:nvPr/>
          </p:nvSpPr>
          <p:spPr>
            <a:xfrm>
              <a:off x="629678" y="-23793"/>
              <a:ext cx="718556" cy="718556"/>
            </a:xfrm>
            <a:prstGeom prst="rect">
              <a:avLst/>
            </a:prstGeom>
            <a:solidFill>
              <a:srgbClr val="26262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2" name="组合 21"/>
            <p:cNvGrpSpPr/>
            <p:nvPr/>
          </p:nvGrpSpPr>
          <p:grpSpPr>
            <a:xfrm>
              <a:off x="564287" y="252880"/>
              <a:ext cx="867209" cy="867209"/>
              <a:chOff x="1346766" y="1472218"/>
              <a:chExt cx="1332368" cy="1332368"/>
            </a:xfrm>
          </p:grpSpPr>
          <p:grpSp>
            <p:nvGrpSpPr>
              <p:cNvPr id="23" name="组合 22"/>
              <p:cNvGrpSpPr/>
              <p:nvPr/>
            </p:nvGrpSpPr>
            <p:grpSpPr>
              <a:xfrm>
                <a:off x="1346766" y="1472218"/>
                <a:ext cx="1332368" cy="1332368"/>
                <a:chOff x="2002721" y="1605930"/>
                <a:chExt cx="1332368" cy="1332368"/>
              </a:xfrm>
            </p:grpSpPr>
            <p:grpSp>
              <p:nvGrpSpPr>
                <p:cNvPr id="25" name="组合 24"/>
                <p:cNvGrpSpPr/>
                <p:nvPr/>
              </p:nvGrpSpPr>
              <p:grpSpPr>
                <a:xfrm>
                  <a:off x="2002721" y="1605930"/>
                  <a:ext cx="1332368" cy="1332368"/>
                  <a:chOff x="1236675" y="2423160"/>
                  <a:chExt cx="1950720" cy="1950720"/>
                </a:xfrm>
              </p:grpSpPr>
              <p:sp>
                <p:nvSpPr>
                  <p:cNvPr id="27" name="椭圆 26"/>
                  <p:cNvSpPr/>
                  <p:nvPr/>
                </p:nvSpPr>
                <p:spPr>
                  <a:xfrm>
                    <a:off x="1236675" y="2423160"/>
                    <a:ext cx="1950720" cy="195072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>
                    <a:outerShdw dist="101600" dir="2700000" algn="tl" rotWithShape="0">
                      <a:prstClr val="black">
                        <a:alpha val="16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8" name="椭圆 27"/>
                  <p:cNvSpPr/>
                  <p:nvPr/>
                </p:nvSpPr>
                <p:spPr>
                  <a:xfrm>
                    <a:off x="1414428" y="2592937"/>
                    <a:ext cx="1595213" cy="1611166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sp>
              <p:nvSpPr>
                <p:cNvPr id="26" name="椭圆 25"/>
                <p:cNvSpPr/>
                <p:nvPr/>
              </p:nvSpPr>
              <p:spPr>
                <a:xfrm>
                  <a:off x="2251694" y="1854903"/>
                  <a:ext cx="834422" cy="834422"/>
                </a:xfrm>
                <a:prstGeom prst="ellipse">
                  <a:avLst/>
                </a:prstGeom>
                <a:ln>
                  <a:noFill/>
                </a:ln>
                <a:effectLst>
                  <a:innerShdw dist="101600" dir="13500000">
                    <a:schemeClr val="accent1">
                      <a:lumMod val="50000"/>
                      <a:alpha val="50000"/>
                    </a:scheme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24" name="Freeform 189"/>
              <p:cNvSpPr>
                <a:spLocks noEditPoints="1"/>
              </p:cNvSpPr>
              <p:nvPr/>
            </p:nvSpPr>
            <p:spPr bwMode="auto">
              <a:xfrm>
                <a:off x="1858013" y="2003924"/>
                <a:ext cx="329928" cy="320933"/>
              </a:xfrm>
              <a:custGeom>
                <a:avLst/>
                <a:gdLst>
                  <a:gd name="T0" fmla="*/ 421 w 423"/>
                  <a:gd name="T1" fmla="*/ 84 h 412"/>
                  <a:gd name="T2" fmla="*/ 404 w 423"/>
                  <a:gd name="T3" fmla="*/ 28 h 412"/>
                  <a:gd name="T4" fmla="*/ 364 w 423"/>
                  <a:gd name="T5" fmla="*/ 14 h 412"/>
                  <a:gd name="T6" fmla="*/ 365 w 423"/>
                  <a:gd name="T7" fmla="*/ 0 h 412"/>
                  <a:gd name="T8" fmla="*/ 59 w 423"/>
                  <a:gd name="T9" fmla="*/ 0 h 412"/>
                  <a:gd name="T10" fmla="*/ 60 w 423"/>
                  <a:gd name="T11" fmla="*/ 14 h 412"/>
                  <a:gd name="T12" fmla="*/ 20 w 423"/>
                  <a:gd name="T13" fmla="*/ 28 h 412"/>
                  <a:gd name="T14" fmla="*/ 2 w 423"/>
                  <a:gd name="T15" fmla="*/ 84 h 412"/>
                  <a:gd name="T16" fmla="*/ 160 w 423"/>
                  <a:gd name="T17" fmla="*/ 239 h 412"/>
                  <a:gd name="T18" fmla="*/ 182 w 423"/>
                  <a:gd name="T19" fmla="*/ 254 h 412"/>
                  <a:gd name="T20" fmla="*/ 180 w 423"/>
                  <a:gd name="T21" fmla="*/ 262 h 412"/>
                  <a:gd name="T22" fmla="*/ 192 w 423"/>
                  <a:gd name="T23" fmla="*/ 286 h 412"/>
                  <a:gd name="T24" fmla="*/ 192 w 423"/>
                  <a:gd name="T25" fmla="*/ 374 h 412"/>
                  <a:gd name="T26" fmla="*/ 175 w 423"/>
                  <a:gd name="T27" fmla="*/ 374 h 412"/>
                  <a:gd name="T28" fmla="*/ 137 w 423"/>
                  <a:gd name="T29" fmla="*/ 398 h 412"/>
                  <a:gd name="T30" fmla="*/ 129 w 423"/>
                  <a:gd name="T31" fmla="*/ 412 h 412"/>
                  <a:gd name="T32" fmla="*/ 295 w 423"/>
                  <a:gd name="T33" fmla="*/ 412 h 412"/>
                  <a:gd name="T34" fmla="*/ 287 w 423"/>
                  <a:gd name="T35" fmla="*/ 398 h 412"/>
                  <a:gd name="T36" fmla="*/ 248 w 423"/>
                  <a:gd name="T37" fmla="*/ 374 h 412"/>
                  <a:gd name="T38" fmla="*/ 232 w 423"/>
                  <a:gd name="T39" fmla="*/ 374 h 412"/>
                  <a:gd name="T40" fmla="*/ 232 w 423"/>
                  <a:gd name="T41" fmla="*/ 286 h 412"/>
                  <a:gd name="T42" fmla="*/ 243 w 423"/>
                  <a:gd name="T43" fmla="*/ 262 h 412"/>
                  <a:gd name="T44" fmla="*/ 242 w 423"/>
                  <a:gd name="T45" fmla="*/ 254 h 412"/>
                  <a:gd name="T46" fmla="*/ 263 w 423"/>
                  <a:gd name="T47" fmla="*/ 239 h 412"/>
                  <a:gd name="T48" fmla="*/ 421 w 423"/>
                  <a:gd name="T49" fmla="*/ 84 h 412"/>
                  <a:gd name="T50" fmla="*/ 390 w 423"/>
                  <a:gd name="T51" fmla="*/ 43 h 412"/>
                  <a:gd name="T52" fmla="*/ 401 w 423"/>
                  <a:gd name="T53" fmla="*/ 82 h 412"/>
                  <a:gd name="T54" fmla="*/ 318 w 423"/>
                  <a:gd name="T55" fmla="*/ 195 h 412"/>
                  <a:gd name="T56" fmla="*/ 308 w 423"/>
                  <a:gd name="T57" fmla="*/ 194 h 412"/>
                  <a:gd name="T58" fmla="*/ 307 w 423"/>
                  <a:gd name="T59" fmla="*/ 184 h 412"/>
                  <a:gd name="T60" fmla="*/ 361 w 423"/>
                  <a:gd name="T61" fmla="*/ 34 h 412"/>
                  <a:gd name="T62" fmla="*/ 390 w 423"/>
                  <a:gd name="T63" fmla="*/ 43 h 412"/>
                  <a:gd name="T64" fmla="*/ 22 w 423"/>
                  <a:gd name="T65" fmla="*/ 82 h 412"/>
                  <a:gd name="T66" fmla="*/ 33 w 423"/>
                  <a:gd name="T67" fmla="*/ 43 h 412"/>
                  <a:gd name="T68" fmla="*/ 63 w 423"/>
                  <a:gd name="T69" fmla="*/ 34 h 412"/>
                  <a:gd name="T70" fmla="*/ 117 w 423"/>
                  <a:gd name="T71" fmla="*/ 184 h 412"/>
                  <a:gd name="T72" fmla="*/ 116 w 423"/>
                  <a:gd name="T73" fmla="*/ 194 h 412"/>
                  <a:gd name="T74" fmla="*/ 106 w 423"/>
                  <a:gd name="T75" fmla="*/ 195 h 412"/>
                  <a:gd name="T76" fmla="*/ 22 w 423"/>
                  <a:gd name="T77" fmla="*/ 82 h 4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423" h="412">
                    <a:moveTo>
                      <a:pt x="421" y="84"/>
                    </a:moveTo>
                    <a:cubicBezTo>
                      <a:pt x="423" y="59"/>
                      <a:pt x="417" y="40"/>
                      <a:pt x="404" y="28"/>
                    </a:cubicBezTo>
                    <a:cubicBezTo>
                      <a:pt x="391" y="16"/>
                      <a:pt x="375" y="14"/>
                      <a:pt x="364" y="14"/>
                    </a:cubicBezTo>
                    <a:cubicBezTo>
                      <a:pt x="364" y="9"/>
                      <a:pt x="365" y="4"/>
                      <a:pt x="365" y="0"/>
                    </a:cubicBezTo>
                    <a:lnTo>
                      <a:pt x="59" y="0"/>
                    </a:lnTo>
                    <a:cubicBezTo>
                      <a:pt x="59" y="4"/>
                      <a:pt x="59" y="9"/>
                      <a:pt x="60" y="14"/>
                    </a:cubicBezTo>
                    <a:cubicBezTo>
                      <a:pt x="49" y="14"/>
                      <a:pt x="33" y="16"/>
                      <a:pt x="20" y="28"/>
                    </a:cubicBezTo>
                    <a:cubicBezTo>
                      <a:pt x="6" y="40"/>
                      <a:pt x="0" y="59"/>
                      <a:pt x="2" y="84"/>
                    </a:cubicBezTo>
                    <a:cubicBezTo>
                      <a:pt x="8" y="154"/>
                      <a:pt x="68" y="213"/>
                      <a:pt x="160" y="239"/>
                    </a:cubicBezTo>
                    <a:cubicBezTo>
                      <a:pt x="167" y="245"/>
                      <a:pt x="174" y="250"/>
                      <a:pt x="182" y="254"/>
                    </a:cubicBezTo>
                    <a:cubicBezTo>
                      <a:pt x="181" y="256"/>
                      <a:pt x="180" y="259"/>
                      <a:pt x="180" y="262"/>
                    </a:cubicBezTo>
                    <a:cubicBezTo>
                      <a:pt x="180" y="272"/>
                      <a:pt x="185" y="280"/>
                      <a:pt x="192" y="286"/>
                    </a:cubicBezTo>
                    <a:lnTo>
                      <a:pt x="192" y="374"/>
                    </a:lnTo>
                    <a:lnTo>
                      <a:pt x="175" y="374"/>
                    </a:lnTo>
                    <a:cubicBezTo>
                      <a:pt x="159" y="374"/>
                      <a:pt x="144" y="383"/>
                      <a:pt x="137" y="398"/>
                    </a:cubicBezTo>
                    <a:lnTo>
                      <a:pt x="129" y="412"/>
                    </a:lnTo>
                    <a:lnTo>
                      <a:pt x="295" y="412"/>
                    </a:lnTo>
                    <a:lnTo>
                      <a:pt x="287" y="398"/>
                    </a:lnTo>
                    <a:cubicBezTo>
                      <a:pt x="280" y="383"/>
                      <a:pt x="265" y="374"/>
                      <a:pt x="248" y="374"/>
                    </a:cubicBezTo>
                    <a:lnTo>
                      <a:pt x="232" y="374"/>
                    </a:lnTo>
                    <a:lnTo>
                      <a:pt x="232" y="286"/>
                    </a:lnTo>
                    <a:cubicBezTo>
                      <a:pt x="239" y="280"/>
                      <a:pt x="243" y="272"/>
                      <a:pt x="243" y="262"/>
                    </a:cubicBezTo>
                    <a:cubicBezTo>
                      <a:pt x="243" y="259"/>
                      <a:pt x="243" y="256"/>
                      <a:pt x="242" y="254"/>
                    </a:cubicBezTo>
                    <a:cubicBezTo>
                      <a:pt x="249" y="250"/>
                      <a:pt x="256" y="245"/>
                      <a:pt x="263" y="239"/>
                    </a:cubicBezTo>
                    <a:cubicBezTo>
                      <a:pt x="356" y="213"/>
                      <a:pt x="416" y="154"/>
                      <a:pt x="421" y="84"/>
                    </a:cubicBezTo>
                    <a:close/>
                    <a:moveTo>
                      <a:pt x="390" y="43"/>
                    </a:moveTo>
                    <a:cubicBezTo>
                      <a:pt x="399" y="50"/>
                      <a:pt x="403" y="64"/>
                      <a:pt x="401" y="82"/>
                    </a:cubicBezTo>
                    <a:cubicBezTo>
                      <a:pt x="398" y="128"/>
                      <a:pt x="367" y="168"/>
                      <a:pt x="318" y="195"/>
                    </a:cubicBezTo>
                    <a:cubicBezTo>
                      <a:pt x="315" y="197"/>
                      <a:pt x="311" y="196"/>
                      <a:pt x="308" y="194"/>
                    </a:cubicBezTo>
                    <a:cubicBezTo>
                      <a:pt x="305" y="191"/>
                      <a:pt x="305" y="187"/>
                      <a:pt x="307" y="184"/>
                    </a:cubicBezTo>
                    <a:cubicBezTo>
                      <a:pt x="334" y="138"/>
                      <a:pt x="353" y="80"/>
                      <a:pt x="361" y="34"/>
                    </a:cubicBezTo>
                    <a:cubicBezTo>
                      <a:pt x="368" y="34"/>
                      <a:pt x="381" y="34"/>
                      <a:pt x="390" y="43"/>
                    </a:cubicBezTo>
                    <a:close/>
                    <a:moveTo>
                      <a:pt x="22" y="82"/>
                    </a:moveTo>
                    <a:cubicBezTo>
                      <a:pt x="21" y="64"/>
                      <a:pt x="25" y="50"/>
                      <a:pt x="33" y="43"/>
                    </a:cubicBezTo>
                    <a:cubicBezTo>
                      <a:pt x="42" y="34"/>
                      <a:pt x="55" y="34"/>
                      <a:pt x="63" y="34"/>
                    </a:cubicBezTo>
                    <a:cubicBezTo>
                      <a:pt x="71" y="80"/>
                      <a:pt x="90" y="138"/>
                      <a:pt x="117" y="184"/>
                    </a:cubicBezTo>
                    <a:cubicBezTo>
                      <a:pt x="119" y="187"/>
                      <a:pt x="118" y="191"/>
                      <a:pt x="116" y="194"/>
                    </a:cubicBezTo>
                    <a:cubicBezTo>
                      <a:pt x="113" y="196"/>
                      <a:pt x="109" y="197"/>
                      <a:pt x="106" y="195"/>
                    </a:cubicBezTo>
                    <a:cubicBezTo>
                      <a:pt x="56" y="168"/>
                      <a:pt x="26" y="128"/>
                      <a:pt x="22" y="8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>
                  <a:solidFill>
                    <a:srgbClr val="000000"/>
                  </a:solidFill>
                </a:endParaRPr>
              </a:p>
            </p:txBody>
          </p:sp>
        </p:grpSp>
      </p:grpSp>
      <p:cxnSp>
        <p:nvCxnSpPr>
          <p:cNvPr id="29" name="直接连接符 28"/>
          <p:cNvCxnSpPr/>
          <p:nvPr userDrawn="1"/>
        </p:nvCxnSpPr>
        <p:spPr>
          <a:xfrm>
            <a:off x="3775312" y="252880"/>
            <a:ext cx="252680" cy="370052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9" grpId="0"/>
    </p:bld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0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752208" y="0"/>
            <a:ext cx="334558" cy="334558"/>
          </a:xfrm>
          <a:prstGeom prst="rect">
            <a:avLst/>
          </a:prstGeom>
          <a:solidFill>
            <a:srgbClr val="99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 userDrawn="1"/>
        </p:nvSpPr>
        <p:spPr>
          <a:xfrm>
            <a:off x="-752208" y="511596"/>
            <a:ext cx="334558" cy="334558"/>
          </a:xfrm>
          <a:prstGeom prst="rect">
            <a:avLst/>
          </a:prstGeom>
          <a:solidFill>
            <a:srgbClr val="58010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 userDrawn="1"/>
        </p:nvSpPr>
        <p:spPr>
          <a:xfrm>
            <a:off x="-752208" y="1023192"/>
            <a:ext cx="334558" cy="334558"/>
          </a:xfrm>
          <a:prstGeom prst="rect">
            <a:avLst/>
          </a:prstGeom>
          <a:solidFill>
            <a:srgbClr val="E94A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 userDrawn="1"/>
        </p:nvSpPr>
        <p:spPr>
          <a:xfrm>
            <a:off x="-752208" y="1534788"/>
            <a:ext cx="334558" cy="334558"/>
          </a:xfrm>
          <a:prstGeom prst="rect">
            <a:avLst/>
          </a:prstGeom>
          <a:solidFill>
            <a:srgbClr val="6666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tags" Target="../tags/tag7.xml"/><Relationship Id="rId8" Type="http://schemas.openxmlformats.org/officeDocument/2006/relationships/tags" Target="../tags/tag6.xml"/><Relationship Id="rId7" Type="http://schemas.openxmlformats.org/officeDocument/2006/relationships/tags" Target="../tags/tag5.xml"/><Relationship Id="rId6" Type="http://schemas.openxmlformats.org/officeDocument/2006/relationships/tags" Target="../tags/tag4.xml"/><Relationship Id="rId5" Type="http://schemas.openxmlformats.org/officeDocument/2006/relationships/tags" Target="../tags/tag3.xml"/><Relationship Id="rId4" Type="http://schemas.openxmlformats.org/officeDocument/2006/relationships/tags" Target="../tags/tag2.xml"/><Relationship Id="rId3" Type="http://schemas.openxmlformats.org/officeDocument/2006/relationships/tags" Target="../tags/tag1.xml"/><Relationship Id="rId2" Type="http://schemas.microsoft.com/office/2007/relationships/hdphoto" Target="../media/hdphoto1.wdp"/><Relationship Id="rId19" Type="http://schemas.openxmlformats.org/officeDocument/2006/relationships/notesSlide" Target="../notesSlides/notesSlide1.xml"/><Relationship Id="rId18" Type="http://schemas.openxmlformats.org/officeDocument/2006/relationships/slideLayout" Target="../slideLayouts/slideLayout2.xml"/><Relationship Id="rId17" Type="http://schemas.openxmlformats.org/officeDocument/2006/relationships/themeOverride" Target="../theme/themeOverride1.xml"/><Relationship Id="rId16" Type="http://schemas.openxmlformats.org/officeDocument/2006/relationships/hyperlink" Target="mailto:axetang@163.com?subject=PythonCrashCourse" TargetMode="External"/><Relationship Id="rId15" Type="http://schemas.openxmlformats.org/officeDocument/2006/relationships/tags" Target="../tags/tag12.xml"/><Relationship Id="rId14" Type="http://schemas.openxmlformats.org/officeDocument/2006/relationships/image" Target="../media/image4.png"/><Relationship Id="rId13" Type="http://schemas.openxmlformats.org/officeDocument/2006/relationships/tags" Target="../tags/tag11.xml"/><Relationship Id="rId12" Type="http://schemas.openxmlformats.org/officeDocument/2006/relationships/tags" Target="../tags/tag10.xml"/><Relationship Id="rId11" Type="http://schemas.openxmlformats.org/officeDocument/2006/relationships/tags" Target="../tags/tag9.xml"/><Relationship Id="rId10" Type="http://schemas.openxmlformats.org/officeDocument/2006/relationships/tags" Target="../tags/tag8.xml"/><Relationship Id="rId1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18.xml"/><Relationship Id="rId2" Type="http://schemas.openxmlformats.org/officeDocument/2006/relationships/themeOverride" Target="../theme/themeOverride3.xml"/><Relationship Id="rId1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7.xml"/><Relationship Id="rId1" Type="http://schemas.openxmlformats.org/officeDocument/2006/relationships/tags" Target="../tags/tag13.xml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18.xml"/><Relationship Id="rId2" Type="http://schemas.openxmlformats.org/officeDocument/2006/relationships/themeOverride" Target="../theme/themeOverride4.xml"/><Relationship Id="rId1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18.xml"/><Relationship Id="rId2" Type="http://schemas.openxmlformats.org/officeDocument/2006/relationships/themeOverride" Target="../theme/themeOverride5.xml"/><Relationship Id="rId1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18.xml"/><Relationship Id="rId2" Type="http://schemas.openxmlformats.org/officeDocument/2006/relationships/themeOverride" Target="../theme/themeOverride6.xml"/><Relationship Id="rId1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18.xml"/><Relationship Id="rId2" Type="http://schemas.openxmlformats.org/officeDocument/2006/relationships/themeOverride" Target="../theme/themeOverride7.xml"/><Relationship Id="rId1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18.xml"/><Relationship Id="rId2" Type="http://schemas.openxmlformats.org/officeDocument/2006/relationships/themeOverride" Target="../theme/themeOverride8.xml"/><Relationship Id="rId1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18.xml"/><Relationship Id="rId2" Type="http://schemas.openxmlformats.org/officeDocument/2006/relationships/themeOverride" Target="../theme/themeOverride9.xml"/><Relationship Id="rId1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.png"/><Relationship Id="rId2" Type="http://schemas.microsoft.com/office/2007/relationships/hdphoto" Target="../media/hdphoto2.wdp"/><Relationship Id="rId1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8.xml"/><Relationship Id="rId1" Type="http://schemas.openxmlformats.org/officeDocument/2006/relationships/themeOverride" Target="../theme/themeOverr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18.xml"/><Relationship Id="rId3" Type="http://schemas.openxmlformats.org/officeDocument/2006/relationships/themeOverride" Target="../theme/themeOverride11.xml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0.xml"/><Relationship Id="rId3" Type="http://schemas.openxmlformats.org/officeDocument/2006/relationships/slideLayout" Target="../slideLayouts/slideLayout18.xml"/><Relationship Id="rId2" Type="http://schemas.openxmlformats.org/officeDocument/2006/relationships/themeOverride" Target="../theme/themeOverride12.xml"/><Relationship Id="rId1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.png"/><Relationship Id="rId2" Type="http://schemas.microsoft.com/office/2007/relationships/hdphoto" Target="../media/hdphoto2.wdp"/><Relationship Id="rId1" Type="http://schemas.openxmlformats.org/officeDocument/2006/relationships/image" Target="../media/image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18.xml"/><Relationship Id="rId1" Type="http://schemas.openxmlformats.org/officeDocument/2006/relationships/themeOverride" Target="../theme/themeOverride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18.xml"/><Relationship Id="rId1" Type="http://schemas.openxmlformats.org/officeDocument/2006/relationships/themeOverride" Target="../theme/themeOverride14.xml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4.xml"/><Relationship Id="rId3" Type="http://schemas.openxmlformats.org/officeDocument/2006/relationships/slideLayout" Target="../slideLayouts/slideLayout18.xml"/><Relationship Id="rId2" Type="http://schemas.openxmlformats.org/officeDocument/2006/relationships/themeOverride" Target="../theme/themeOverride15.xml"/><Relationship Id="rId1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18.xml"/><Relationship Id="rId1" Type="http://schemas.openxmlformats.org/officeDocument/2006/relationships/themeOverride" Target="../theme/themeOverride16.xml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18.xml"/><Relationship Id="rId2" Type="http://schemas.openxmlformats.org/officeDocument/2006/relationships/themeOverride" Target="../theme/themeOverride17.xml"/><Relationship Id="rId1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18.xml"/><Relationship Id="rId1" Type="http://schemas.openxmlformats.org/officeDocument/2006/relationships/themeOverride" Target="../theme/themeOverride18.xml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18.xml"/><Relationship Id="rId2" Type="http://schemas.openxmlformats.org/officeDocument/2006/relationships/themeOverride" Target="../theme/themeOverride19.xml"/><Relationship Id="rId1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7.xml"/><Relationship Id="rId1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9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.png"/><Relationship Id="rId2" Type="http://schemas.microsoft.com/office/2007/relationships/hdphoto" Target="../media/hdphoto2.wdp"/><Relationship Id="rId1" Type="http://schemas.openxmlformats.org/officeDocument/2006/relationships/image" Target="../media/image8.pn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18.xml"/><Relationship Id="rId2" Type="http://schemas.openxmlformats.org/officeDocument/2006/relationships/themeOverride" Target="../theme/themeOverride20.xml"/><Relationship Id="rId1" Type="http://schemas.openxmlformats.org/officeDocument/2006/relationships/image" Target="../media/image2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18.xml"/><Relationship Id="rId1" Type="http://schemas.openxmlformats.org/officeDocument/2006/relationships/themeOverride" Target="../theme/themeOverride2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18.xml"/><Relationship Id="rId1" Type="http://schemas.openxmlformats.org/officeDocument/2006/relationships/themeOverride" Target="../theme/themeOverride22.xml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18.xml"/><Relationship Id="rId2" Type="http://schemas.openxmlformats.org/officeDocument/2006/relationships/themeOverride" Target="../theme/themeOverride23.xml"/><Relationship Id="rId1" Type="http://schemas.openxmlformats.org/officeDocument/2006/relationships/image" Target="../media/image28.pn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4.xml"/><Relationship Id="rId3" Type="http://schemas.openxmlformats.org/officeDocument/2006/relationships/slideLayout" Target="../slideLayouts/slideLayout18.xml"/><Relationship Id="rId2" Type="http://schemas.openxmlformats.org/officeDocument/2006/relationships/themeOverride" Target="../theme/themeOverride24.xml"/><Relationship Id="rId1" Type="http://schemas.openxmlformats.org/officeDocument/2006/relationships/image" Target="../media/image29.png"/></Relationships>
</file>

<file path=ppt/slides/_rels/slide3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5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.png"/><Relationship Id="rId2" Type="http://schemas.microsoft.com/office/2007/relationships/hdphoto" Target="../media/hdphoto2.wdp"/><Relationship Id="rId1" Type="http://schemas.openxmlformats.org/officeDocument/2006/relationships/image" Target="../media/image8.pn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.xml"/><Relationship Id="rId3" Type="http://schemas.openxmlformats.org/officeDocument/2006/relationships/slideLayout" Target="../slideLayouts/slideLayout18.xml"/><Relationship Id="rId2" Type="http://schemas.openxmlformats.org/officeDocument/2006/relationships/themeOverride" Target="../theme/themeOverride25.xml"/><Relationship Id="rId1" Type="http://schemas.openxmlformats.org/officeDocument/2006/relationships/image" Target="../media/image30.pn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7.xml"/><Relationship Id="rId3" Type="http://schemas.openxmlformats.org/officeDocument/2006/relationships/slideLayout" Target="../slideLayouts/slideLayout18.xml"/><Relationship Id="rId2" Type="http://schemas.openxmlformats.org/officeDocument/2006/relationships/themeOverride" Target="../theme/themeOverride26.xml"/><Relationship Id="rId1" Type="http://schemas.openxmlformats.org/officeDocument/2006/relationships/image" Target="../media/image31.pn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18.xml"/><Relationship Id="rId2" Type="http://schemas.openxmlformats.org/officeDocument/2006/relationships/themeOverride" Target="../theme/themeOverride27.xml"/><Relationship Id="rId1" Type="http://schemas.openxmlformats.org/officeDocument/2006/relationships/image" Target="../media/image32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17.xml"/><Relationship Id="rId3" Type="http://schemas.openxmlformats.org/officeDocument/2006/relationships/image" Target="../media/image4.png"/><Relationship Id="rId2" Type="http://schemas.openxmlformats.org/officeDocument/2006/relationships/hyperlink" Target="https://www.python.org" TargetMode="External"/><Relationship Id="rId1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9.xml"/><Relationship Id="rId3" Type="http://schemas.openxmlformats.org/officeDocument/2006/relationships/slideLayout" Target="../slideLayouts/slideLayout18.xml"/><Relationship Id="rId2" Type="http://schemas.openxmlformats.org/officeDocument/2006/relationships/themeOverride" Target="../theme/themeOverride28.xml"/><Relationship Id="rId1" Type="http://schemas.openxmlformats.org/officeDocument/2006/relationships/image" Target="../media/image33.pn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18.xml"/><Relationship Id="rId2" Type="http://schemas.openxmlformats.org/officeDocument/2006/relationships/themeOverride" Target="../theme/themeOverride29.xml"/><Relationship Id="rId1" Type="http://schemas.openxmlformats.org/officeDocument/2006/relationships/image" Target="../media/image34.pn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18.xml"/><Relationship Id="rId2" Type="http://schemas.openxmlformats.org/officeDocument/2006/relationships/themeOverride" Target="../theme/themeOverride30.xml"/><Relationship Id="rId1" Type="http://schemas.openxmlformats.org/officeDocument/2006/relationships/image" Target="../media/image3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2" Type="http://schemas.openxmlformats.org/officeDocument/2006/relationships/slideLayout" Target="../slideLayouts/slideLayout18.xml"/><Relationship Id="rId1" Type="http://schemas.openxmlformats.org/officeDocument/2006/relationships/themeOverride" Target="../theme/themeOverride31.xml"/></Relationships>
</file>

<file path=ppt/slides/_rels/slide4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3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.png"/><Relationship Id="rId2" Type="http://schemas.microsoft.com/office/2007/relationships/hdphoto" Target="../media/hdphoto2.wdp"/><Relationship Id="rId1" Type="http://schemas.openxmlformats.org/officeDocument/2006/relationships/image" Target="../media/image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2" Type="http://schemas.openxmlformats.org/officeDocument/2006/relationships/slideLayout" Target="../slideLayouts/slideLayout18.xml"/><Relationship Id="rId1" Type="http://schemas.openxmlformats.org/officeDocument/2006/relationships/themeOverride" Target="../theme/themeOverride3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5.xml"/><Relationship Id="rId2" Type="http://schemas.openxmlformats.org/officeDocument/2006/relationships/slideLayout" Target="../slideLayouts/slideLayout18.xml"/><Relationship Id="rId1" Type="http://schemas.openxmlformats.org/officeDocument/2006/relationships/themeOverride" Target="../theme/themeOverride3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6.xml"/><Relationship Id="rId2" Type="http://schemas.openxmlformats.org/officeDocument/2006/relationships/slideLayout" Target="../slideLayouts/slideLayout18.xml"/><Relationship Id="rId1" Type="http://schemas.openxmlformats.org/officeDocument/2006/relationships/themeOverride" Target="../theme/themeOverride3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7.xml"/><Relationship Id="rId2" Type="http://schemas.openxmlformats.org/officeDocument/2006/relationships/slideLayout" Target="../slideLayouts/slideLayout18.xml"/><Relationship Id="rId1" Type="http://schemas.openxmlformats.org/officeDocument/2006/relationships/themeOverride" Target="../theme/themeOverride3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8.xml"/><Relationship Id="rId2" Type="http://schemas.openxmlformats.org/officeDocument/2006/relationships/slideLayout" Target="../slideLayouts/slideLayout18.xml"/><Relationship Id="rId1" Type="http://schemas.openxmlformats.org/officeDocument/2006/relationships/themeOverride" Target="../theme/themeOverride3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7.xml"/><Relationship Id="rId1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9.xml"/><Relationship Id="rId3" Type="http://schemas.openxmlformats.org/officeDocument/2006/relationships/slideLayout" Target="../slideLayouts/slideLayout18.xml"/><Relationship Id="rId2" Type="http://schemas.openxmlformats.org/officeDocument/2006/relationships/themeOverride" Target="../theme/themeOverride37.xml"/><Relationship Id="rId1" Type="http://schemas.openxmlformats.org/officeDocument/2006/relationships/image" Target="../media/image36.png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0.xml"/><Relationship Id="rId3" Type="http://schemas.openxmlformats.org/officeDocument/2006/relationships/slideLayout" Target="../slideLayouts/slideLayout18.xml"/><Relationship Id="rId2" Type="http://schemas.openxmlformats.org/officeDocument/2006/relationships/themeOverride" Target="../theme/themeOverride38.xml"/><Relationship Id="rId1" Type="http://schemas.openxmlformats.org/officeDocument/2006/relationships/image" Target="../media/image37.png"/></Relationships>
</file>

<file path=ppt/slides/_rels/slide5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1.xml"/><Relationship Id="rId3" Type="http://schemas.openxmlformats.org/officeDocument/2006/relationships/slideLayout" Target="../slideLayouts/slideLayout18.xml"/><Relationship Id="rId2" Type="http://schemas.openxmlformats.org/officeDocument/2006/relationships/themeOverride" Target="../theme/themeOverride39.xml"/><Relationship Id="rId1" Type="http://schemas.openxmlformats.org/officeDocument/2006/relationships/image" Target="../media/image38.pn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.png"/><Relationship Id="rId2" Type="http://schemas.microsoft.com/office/2007/relationships/hdphoto" Target="../media/hdphoto2.wdp"/><Relationship Id="rId1" Type="http://schemas.openxmlformats.org/officeDocument/2006/relationships/image" Target="../media/image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3.xml"/><Relationship Id="rId2" Type="http://schemas.openxmlformats.org/officeDocument/2006/relationships/slideLayout" Target="../slideLayouts/slideLayout18.xml"/><Relationship Id="rId1" Type="http://schemas.openxmlformats.org/officeDocument/2006/relationships/themeOverride" Target="../theme/themeOverride40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4.xml"/><Relationship Id="rId2" Type="http://schemas.openxmlformats.org/officeDocument/2006/relationships/slideLayout" Target="../slideLayouts/slideLayout18.xml"/><Relationship Id="rId1" Type="http://schemas.openxmlformats.org/officeDocument/2006/relationships/themeOverride" Target="../theme/themeOverride41.xml"/></Relationships>
</file>

<file path=ppt/slides/_rels/slide5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5.xml"/><Relationship Id="rId3" Type="http://schemas.openxmlformats.org/officeDocument/2006/relationships/slideLayout" Target="../slideLayouts/slideLayout18.xml"/><Relationship Id="rId2" Type="http://schemas.openxmlformats.org/officeDocument/2006/relationships/themeOverride" Target="../theme/themeOverride42.xml"/><Relationship Id="rId1" Type="http://schemas.openxmlformats.org/officeDocument/2006/relationships/image" Target="../media/image39.png"/></Relationships>
</file>

<file path=ppt/slides/_rels/slide5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6.xml"/><Relationship Id="rId3" Type="http://schemas.openxmlformats.org/officeDocument/2006/relationships/slideLayout" Target="../slideLayouts/slideLayout18.xml"/><Relationship Id="rId2" Type="http://schemas.openxmlformats.org/officeDocument/2006/relationships/themeOverride" Target="../theme/themeOverride43.xml"/><Relationship Id="rId1" Type="http://schemas.openxmlformats.org/officeDocument/2006/relationships/image" Target="../media/image40.png"/></Relationships>
</file>

<file path=ppt/slides/_rels/slide5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7.xml"/><Relationship Id="rId3" Type="http://schemas.openxmlformats.org/officeDocument/2006/relationships/slideLayout" Target="../slideLayouts/slideLayout18.xml"/><Relationship Id="rId2" Type="http://schemas.openxmlformats.org/officeDocument/2006/relationships/themeOverride" Target="../theme/themeOverride44.xml"/><Relationship Id="rId1" Type="http://schemas.openxmlformats.org/officeDocument/2006/relationships/image" Target="../media/image41.pn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18.xml"/><Relationship Id="rId2" Type="http://schemas.openxmlformats.org/officeDocument/2006/relationships/themeOverride" Target="../theme/themeOverride45.xml"/><Relationship Id="rId1" Type="http://schemas.openxmlformats.org/officeDocument/2006/relationships/image" Target="../media/image42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.png"/><Relationship Id="rId2" Type="http://schemas.microsoft.com/office/2007/relationships/hdphoto" Target="../media/hdphoto2.wdp"/><Relationship Id="rId1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9.xml"/><Relationship Id="rId3" Type="http://schemas.openxmlformats.org/officeDocument/2006/relationships/slideLayout" Target="../slideLayouts/slideLayout18.xml"/><Relationship Id="rId2" Type="http://schemas.openxmlformats.org/officeDocument/2006/relationships/themeOverride" Target="../theme/themeOverride46.xml"/><Relationship Id="rId1" Type="http://schemas.openxmlformats.org/officeDocument/2006/relationships/image" Target="../media/image43.png"/></Relationships>
</file>

<file path=ppt/slides/_rels/slide6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0.xml"/><Relationship Id="rId3" Type="http://schemas.openxmlformats.org/officeDocument/2006/relationships/slideLayout" Target="../slideLayouts/slideLayout18.xml"/><Relationship Id="rId2" Type="http://schemas.openxmlformats.org/officeDocument/2006/relationships/themeOverride" Target="../theme/themeOverride47.xml"/><Relationship Id="rId1" Type="http://schemas.openxmlformats.org/officeDocument/2006/relationships/image" Target="../media/image44.png"/></Relationships>
</file>

<file path=ppt/slides/_rels/slide6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1.xml"/><Relationship Id="rId5" Type="http://schemas.openxmlformats.org/officeDocument/2006/relationships/slideLayout" Target="../slideLayouts/slideLayout18.xml"/><Relationship Id="rId4" Type="http://schemas.openxmlformats.org/officeDocument/2006/relationships/themeOverride" Target="../theme/themeOverride48.xml"/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image" Target="../media/image45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2.xml"/><Relationship Id="rId2" Type="http://schemas.openxmlformats.org/officeDocument/2006/relationships/slideLayout" Target="../slideLayouts/slideLayout18.xml"/><Relationship Id="rId1" Type="http://schemas.openxmlformats.org/officeDocument/2006/relationships/themeOverride" Target="../theme/themeOverride49.xml"/></Relationships>
</file>

<file path=ppt/slides/_rels/slide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3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.png"/><Relationship Id="rId2" Type="http://schemas.microsoft.com/office/2007/relationships/hdphoto" Target="../media/hdphoto2.wdp"/><Relationship Id="rId1" Type="http://schemas.openxmlformats.org/officeDocument/2006/relationships/image" Target="../media/image8.png"/></Relationships>
</file>

<file path=ppt/slides/_rels/slide6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4.xml"/><Relationship Id="rId5" Type="http://schemas.openxmlformats.org/officeDocument/2006/relationships/slideLayout" Target="../slideLayouts/slideLayout18.xml"/><Relationship Id="rId4" Type="http://schemas.openxmlformats.org/officeDocument/2006/relationships/themeOverride" Target="../theme/themeOverride50.xml"/><Relationship Id="rId3" Type="http://schemas.openxmlformats.org/officeDocument/2006/relationships/image" Target="../media/image50.png"/><Relationship Id="rId2" Type="http://schemas.openxmlformats.org/officeDocument/2006/relationships/image" Target="../media/image49.jpeg"/><Relationship Id="rId1" Type="http://schemas.openxmlformats.org/officeDocument/2006/relationships/image" Target="../media/image48.jpeg"/></Relationships>
</file>

<file path=ppt/slides/_rels/slide6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5.xml"/><Relationship Id="rId3" Type="http://schemas.openxmlformats.org/officeDocument/2006/relationships/slideLayout" Target="../slideLayouts/slideLayout18.xml"/><Relationship Id="rId2" Type="http://schemas.openxmlformats.org/officeDocument/2006/relationships/themeOverride" Target="../theme/themeOverride51.xml"/><Relationship Id="rId1" Type="http://schemas.openxmlformats.org/officeDocument/2006/relationships/image" Target="../media/image51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6.xml"/><Relationship Id="rId2" Type="http://schemas.openxmlformats.org/officeDocument/2006/relationships/slideLayout" Target="../slideLayouts/slideLayout18.xml"/><Relationship Id="rId1" Type="http://schemas.openxmlformats.org/officeDocument/2006/relationships/themeOverride" Target="../theme/themeOverride52.xml"/></Relationships>
</file>

<file path=ppt/slides/_rels/slide6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7.xml"/><Relationship Id="rId3" Type="http://schemas.openxmlformats.org/officeDocument/2006/relationships/slideLayout" Target="../slideLayouts/slideLayout18.xml"/><Relationship Id="rId2" Type="http://schemas.openxmlformats.org/officeDocument/2006/relationships/themeOverride" Target="../theme/themeOverride53.xml"/><Relationship Id="rId1" Type="http://schemas.openxmlformats.org/officeDocument/2006/relationships/image" Target="../media/image52.png"/></Relationships>
</file>

<file path=ppt/slides/_rels/slide6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8.xml"/><Relationship Id="rId3" Type="http://schemas.openxmlformats.org/officeDocument/2006/relationships/slideLayout" Target="../slideLayouts/slideLayout18.xml"/><Relationship Id="rId2" Type="http://schemas.openxmlformats.org/officeDocument/2006/relationships/themeOverride" Target="../theme/themeOverride54.xml"/><Relationship Id="rId1" Type="http://schemas.openxmlformats.org/officeDocument/2006/relationships/image" Target="../media/image53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17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7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9.xml"/><Relationship Id="rId5" Type="http://schemas.openxmlformats.org/officeDocument/2006/relationships/slideLayout" Target="../slideLayouts/slideLayout18.xml"/><Relationship Id="rId4" Type="http://schemas.openxmlformats.org/officeDocument/2006/relationships/themeOverride" Target="../theme/themeOverride55.xml"/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image" Target="../media/image54.png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18.xml"/><Relationship Id="rId3" Type="http://schemas.openxmlformats.org/officeDocument/2006/relationships/themeOverride" Target="../theme/themeOverride56.xml"/><Relationship Id="rId2" Type="http://schemas.openxmlformats.org/officeDocument/2006/relationships/hyperlink" Target="https://pymotw.com/3/" TargetMode="External"/><Relationship Id="rId1" Type="http://schemas.openxmlformats.org/officeDocument/2006/relationships/image" Target="../media/image57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1.xml"/><Relationship Id="rId2" Type="http://schemas.openxmlformats.org/officeDocument/2006/relationships/slideLayout" Target="../slideLayouts/slideLayout18.xml"/><Relationship Id="rId1" Type="http://schemas.openxmlformats.org/officeDocument/2006/relationships/themeOverride" Target="../theme/themeOverride57.xml"/></Relationships>
</file>

<file path=ppt/slides/_rels/slide7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2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.png"/><Relationship Id="rId2" Type="http://schemas.microsoft.com/office/2007/relationships/hdphoto" Target="../media/hdphoto2.wdp"/><Relationship Id="rId1" Type="http://schemas.openxmlformats.org/officeDocument/2006/relationships/image" Target="../media/image8.png"/></Relationships>
</file>

<file path=ppt/slides/_rels/slide7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3.xml"/><Relationship Id="rId3" Type="http://schemas.openxmlformats.org/officeDocument/2006/relationships/slideLayout" Target="../slideLayouts/slideLayout18.xml"/><Relationship Id="rId2" Type="http://schemas.openxmlformats.org/officeDocument/2006/relationships/themeOverride" Target="../theme/themeOverride58.xml"/><Relationship Id="rId1" Type="http://schemas.openxmlformats.org/officeDocument/2006/relationships/image" Target="../media/image58.png"/></Relationships>
</file>

<file path=ppt/slides/_rels/slide7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4.xml"/><Relationship Id="rId3" Type="http://schemas.openxmlformats.org/officeDocument/2006/relationships/slideLayout" Target="../slideLayouts/slideLayout18.xml"/><Relationship Id="rId2" Type="http://schemas.openxmlformats.org/officeDocument/2006/relationships/themeOverride" Target="../theme/themeOverride59.xml"/><Relationship Id="rId1" Type="http://schemas.openxmlformats.org/officeDocument/2006/relationships/image" Target="../media/image59.png"/></Relationships>
</file>

<file path=ppt/slides/_rels/slide7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5.xml"/><Relationship Id="rId3" Type="http://schemas.openxmlformats.org/officeDocument/2006/relationships/slideLayout" Target="../slideLayouts/slideLayout18.xml"/><Relationship Id="rId2" Type="http://schemas.openxmlformats.org/officeDocument/2006/relationships/themeOverride" Target="../theme/themeOverride60.xml"/><Relationship Id="rId1" Type="http://schemas.openxmlformats.org/officeDocument/2006/relationships/image" Target="../media/image60.png"/></Relationships>
</file>

<file path=ppt/slides/_rels/slide7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6.xml"/><Relationship Id="rId3" Type="http://schemas.openxmlformats.org/officeDocument/2006/relationships/slideLayout" Target="../slideLayouts/slideLayout18.xml"/><Relationship Id="rId2" Type="http://schemas.openxmlformats.org/officeDocument/2006/relationships/themeOverride" Target="../theme/themeOverride61.xml"/><Relationship Id="rId1" Type="http://schemas.openxmlformats.org/officeDocument/2006/relationships/hyperlink" Target="https://docs.python.org/zh-cn/3.8/library/exceptions.html#bltin-exceptions" TargetMode="External"/></Relationships>
</file>

<file path=ppt/slides/_rels/slide7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7.xml"/><Relationship Id="rId3" Type="http://schemas.openxmlformats.org/officeDocument/2006/relationships/slideLayout" Target="../slideLayouts/slideLayout18.xml"/><Relationship Id="rId2" Type="http://schemas.openxmlformats.org/officeDocument/2006/relationships/themeOverride" Target="../theme/themeOverride62.xml"/><Relationship Id="rId1" Type="http://schemas.openxmlformats.org/officeDocument/2006/relationships/image" Target="../media/image61.pn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18.xml"/><Relationship Id="rId3" Type="http://schemas.openxmlformats.org/officeDocument/2006/relationships/themeOverride" Target="../theme/themeOverride63.xml"/><Relationship Id="rId2" Type="http://schemas.openxmlformats.org/officeDocument/2006/relationships/image" Target="../media/image63.png"/><Relationship Id="rId1" Type="http://schemas.openxmlformats.org/officeDocument/2006/relationships/image" Target="../media/image62.png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18.xml"/><Relationship Id="rId4" Type="http://schemas.openxmlformats.org/officeDocument/2006/relationships/themeOverride" Target="../theme/themeOverride2.xml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8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9.xml"/><Relationship Id="rId3" Type="http://schemas.openxmlformats.org/officeDocument/2006/relationships/slideLayout" Target="../slideLayouts/slideLayout18.xml"/><Relationship Id="rId2" Type="http://schemas.openxmlformats.org/officeDocument/2006/relationships/themeOverride" Target="../theme/themeOverride64.xml"/><Relationship Id="rId1" Type="http://schemas.openxmlformats.org/officeDocument/2006/relationships/image" Target="../media/image64.png"/></Relationships>
</file>

<file path=ppt/slides/_rels/slide8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0.xml"/><Relationship Id="rId3" Type="http://schemas.openxmlformats.org/officeDocument/2006/relationships/slideLayout" Target="../slideLayouts/slideLayout18.xml"/><Relationship Id="rId2" Type="http://schemas.openxmlformats.org/officeDocument/2006/relationships/themeOverride" Target="../theme/themeOverride65.xml"/><Relationship Id="rId1" Type="http://schemas.openxmlformats.org/officeDocument/2006/relationships/image" Target="../media/image65.pn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18.xml"/><Relationship Id="rId3" Type="http://schemas.openxmlformats.org/officeDocument/2006/relationships/themeOverride" Target="../theme/themeOverride66.xml"/><Relationship Id="rId2" Type="http://schemas.openxmlformats.org/officeDocument/2006/relationships/image" Target="../media/image67.png"/><Relationship Id="rId1" Type="http://schemas.openxmlformats.org/officeDocument/2006/relationships/image" Target="../media/image66.png"/></Relationships>
</file>

<file path=ppt/slides/_rels/slide8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2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.png"/><Relationship Id="rId2" Type="http://schemas.microsoft.com/office/2007/relationships/hdphoto" Target="../media/hdphoto2.wdp"/><Relationship Id="rId1" Type="http://schemas.openxmlformats.org/officeDocument/2006/relationships/image" Target="../media/image8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3.xml"/><Relationship Id="rId2" Type="http://schemas.openxmlformats.org/officeDocument/2006/relationships/slideLayout" Target="../slideLayouts/slideLayout18.xml"/><Relationship Id="rId1" Type="http://schemas.openxmlformats.org/officeDocument/2006/relationships/themeOverride" Target="../theme/themeOverride67.xml"/></Relationships>
</file>

<file path=ppt/slides/_rels/slide8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4.xml"/><Relationship Id="rId4" Type="http://schemas.openxmlformats.org/officeDocument/2006/relationships/slideLayout" Target="../slideLayouts/slideLayout18.xml"/><Relationship Id="rId3" Type="http://schemas.openxmlformats.org/officeDocument/2006/relationships/themeOverride" Target="../theme/themeOverride68.xml"/><Relationship Id="rId2" Type="http://schemas.openxmlformats.org/officeDocument/2006/relationships/image" Target="../media/image69.png"/><Relationship Id="rId1" Type="http://schemas.openxmlformats.org/officeDocument/2006/relationships/image" Target="../media/image68.png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5.xml"/><Relationship Id="rId3" Type="http://schemas.openxmlformats.org/officeDocument/2006/relationships/slideLayout" Target="../slideLayouts/slideLayout18.xml"/><Relationship Id="rId2" Type="http://schemas.openxmlformats.org/officeDocument/2006/relationships/themeOverride" Target="../theme/themeOverride69.xml"/><Relationship Id="rId1" Type="http://schemas.openxmlformats.org/officeDocument/2006/relationships/image" Target="../media/image70.png"/></Relationships>
</file>

<file path=ppt/slides/_rels/slide8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6.xml"/><Relationship Id="rId4" Type="http://schemas.openxmlformats.org/officeDocument/2006/relationships/slideLayout" Target="../slideLayouts/slideLayout18.xml"/><Relationship Id="rId3" Type="http://schemas.openxmlformats.org/officeDocument/2006/relationships/themeOverride" Target="../theme/themeOverride70.xml"/><Relationship Id="rId2" Type="http://schemas.openxmlformats.org/officeDocument/2006/relationships/image" Target="../media/image72.png"/><Relationship Id="rId1" Type="http://schemas.openxmlformats.org/officeDocument/2006/relationships/image" Target="../media/image71.png"/></Relationships>
</file>

<file path=ppt/slides/_rels/slide8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7.xml"/><Relationship Id="rId3" Type="http://schemas.openxmlformats.org/officeDocument/2006/relationships/slideLayout" Target="../slideLayouts/slideLayout18.xml"/><Relationship Id="rId2" Type="http://schemas.openxmlformats.org/officeDocument/2006/relationships/themeOverride" Target="../theme/themeOverride71.xml"/><Relationship Id="rId1" Type="http://schemas.openxmlformats.org/officeDocument/2006/relationships/image" Target="../media/image73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8.xml"/><Relationship Id="rId2" Type="http://schemas.openxmlformats.org/officeDocument/2006/relationships/slideLayout" Target="../slideLayouts/slideLayout18.xml"/><Relationship Id="rId1" Type="http://schemas.openxmlformats.org/officeDocument/2006/relationships/themeOverride" Target="../theme/themeOverride72.xml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.png"/><Relationship Id="rId2" Type="http://schemas.microsoft.com/office/2007/relationships/hdphoto" Target="../media/hdphoto2.wdp"/><Relationship Id="rId1" Type="http://schemas.openxmlformats.org/officeDocument/2006/relationships/image" Target="../media/image8.png"/></Relationships>
</file>

<file path=ppt/slides/_rels/slide90.xml.rels><?xml version="1.0" encoding="UTF-8" standalone="yes"?>
<Relationships xmlns="http://schemas.openxmlformats.org/package/2006/relationships"><Relationship Id="rId9" Type="http://schemas.openxmlformats.org/officeDocument/2006/relationships/tags" Target="../tags/tag20.xml"/><Relationship Id="rId8" Type="http://schemas.openxmlformats.org/officeDocument/2006/relationships/tags" Target="../tags/tag19.xml"/><Relationship Id="rId7" Type="http://schemas.openxmlformats.org/officeDocument/2006/relationships/tags" Target="../tags/tag18.xml"/><Relationship Id="rId6" Type="http://schemas.openxmlformats.org/officeDocument/2006/relationships/tags" Target="../tags/tag17.xml"/><Relationship Id="rId5" Type="http://schemas.openxmlformats.org/officeDocument/2006/relationships/tags" Target="../tags/tag16.xml"/><Relationship Id="rId4" Type="http://schemas.openxmlformats.org/officeDocument/2006/relationships/tags" Target="../tags/tag15.xml"/><Relationship Id="rId3" Type="http://schemas.openxmlformats.org/officeDocument/2006/relationships/tags" Target="../tags/tag14.xml"/><Relationship Id="rId2" Type="http://schemas.microsoft.com/office/2007/relationships/hdphoto" Target="../media/hdphoto1.wdp"/><Relationship Id="rId18" Type="http://schemas.openxmlformats.org/officeDocument/2006/relationships/notesSlide" Target="../notesSlides/notesSlide89.xml"/><Relationship Id="rId17" Type="http://schemas.openxmlformats.org/officeDocument/2006/relationships/slideLayout" Target="../slideLayouts/slideLayout2.xml"/><Relationship Id="rId16" Type="http://schemas.openxmlformats.org/officeDocument/2006/relationships/themeOverride" Target="../theme/themeOverride73.xml"/><Relationship Id="rId15" Type="http://schemas.openxmlformats.org/officeDocument/2006/relationships/hyperlink" Target="mailto:axetang@163.com?subject=PythonCrashCourse" TargetMode="External"/><Relationship Id="rId14" Type="http://schemas.openxmlformats.org/officeDocument/2006/relationships/tags" Target="../tags/tag24.xml"/><Relationship Id="rId13" Type="http://schemas.openxmlformats.org/officeDocument/2006/relationships/tags" Target="../tags/tag23.xml"/><Relationship Id="rId12" Type="http://schemas.openxmlformats.org/officeDocument/2006/relationships/tags" Target="../tags/tag22.xml"/><Relationship Id="rId11" Type="http://schemas.openxmlformats.org/officeDocument/2006/relationships/tags" Target="../tags/tag21.xml"/><Relationship Id="rId10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9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90.xml"/><Relationship Id="rId5" Type="http://schemas.openxmlformats.org/officeDocument/2006/relationships/slideLayout" Target="../slideLayouts/slideLayout18.xml"/><Relationship Id="rId4" Type="http://schemas.openxmlformats.org/officeDocument/2006/relationships/themeOverride" Target="../theme/themeOverride74.xml"/><Relationship Id="rId3" Type="http://schemas.openxmlformats.org/officeDocument/2006/relationships/hyperlink" Target="https://github.com/axetang/lucas/tree/master/LucasPythonCourse/CrashCourse" TargetMode="External"/><Relationship Id="rId2" Type="http://schemas.openxmlformats.org/officeDocument/2006/relationships/hyperlink" Target="https://docs.python.org/zh-cn/3.8/tutorial/index.html" TargetMode="External"/><Relationship Id="rId1" Type="http://schemas.openxmlformats.org/officeDocument/2006/relationships/hyperlink" Target="https://book.douban.com/subject/26829016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图片 35" descr="图片包含 餐桌, 室内, 就坐, 笔记本电脑&#10;&#10;已生成极高可信度的说明"/>
          <p:cNvPicPr>
            <a:picLocks noChangeAspect="1"/>
          </p:cNvPicPr>
          <p:nvPr/>
        </p:nvPicPr>
        <p:blipFill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361501"/>
            <a:ext cx="12192000" cy="3141938"/>
          </a:xfrm>
          <a:custGeom>
            <a:avLst/>
            <a:gdLst>
              <a:gd name="connsiteX0" fmla="*/ 0 w 12192000"/>
              <a:gd name="connsiteY0" fmla="*/ 0 h 3179629"/>
              <a:gd name="connsiteX1" fmla="*/ 12192000 w 12192000"/>
              <a:gd name="connsiteY1" fmla="*/ 0 h 3179629"/>
              <a:gd name="connsiteX2" fmla="*/ 12192000 w 12192000"/>
              <a:gd name="connsiteY2" fmla="*/ 3179629 h 3179629"/>
              <a:gd name="connsiteX3" fmla="*/ 0 w 12192000"/>
              <a:gd name="connsiteY3" fmla="*/ 3179629 h 3179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179629">
                <a:moveTo>
                  <a:pt x="0" y="0"/>
                </a:moveTo>
                <a:lnTo>
                  <a:pt x="12192000" y="0"/>
                </a:lnTo>
                <a:lnTo>
                  <a:pt x="12192000" y="3179629"/>
                </a:lnTo>
                <a:lnTo>
                  <a:pt x="0" y="3179629"/>
                </a:lnTo>
                <a:close/>
              </a:path>
            </a:pathLst>
          </a:custGeom>
        </p:spPr>
      </p:pic>
      <p:sp>
        <p:nvSpPr>
          <p:cNvPr id="4" name="PA_平行四边形 3"/>
          <p:cNvSpPr/>
          <p:nvPr>
            <p:custDataLst>
              <p:tags r:id="rId3"/>
            </p:custDataLst>
          </p:nvPr>
        </p:nvSpPr>
        <p:spPr>
          <a:xfrm>
            <a:off x="0" y="361501"/>
            <a:ext cx="7620000" cy="3146390"/>
          </a:xfrm>
          <a:prstGeom prst="parallelogram">
            <a:avLst>
              <a:gd name="adj" fmla="val 43883"/>
            </a:avLst>
          </a:prstGeom>
          <a:solidFill>
            <a:srgbClr val="C00000">
              <a:alpha val="48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PA_平行四边形 4"/>
          <p:cNvSpPr/>
          <p:nvPr>
            <p:custDataLst>
              <p:tags r:id="rId4"/>
            </p:custDataLst>
          </p:nvPr>
        </p:nvSpPr>
        <p:spPr>
          <a:xfrm>
            <a:off x="8730047" y="393732"/>
            <a:ext cx="3352800" cy="3086516"/>
          </a:xfrm>
          <a:prstGeom prst="parallelogram">
            <a:avLst>
              <a:gd name="adj" fmla="val 45211"/>
            </a:avLst>
          </a:prstGeom>
          <a:solidFill>
            <a:srgbClr val="C00000">
              <a:alpha val="41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PA_矩形 4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4975225" y="5132705"/>
            <a:ext cx="6912610" cy="6356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pPr algn="r">
              <a:defRPr/>
            </a:pPr>
            <a:r>
              <a:rPr lang="en-US" altLang="zh-CN" sz="48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 </a:t>
            </a:r>
            <a:r>
              <a:rPr lang="zh-CN" altLang="en-US" sz="48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入门篇 </a:t>
            </a:r>
            <a:endParaRPr lang="en-US" altLang="zh-CN" sz="48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4" name="PA_直接连接符 23"/>
          <p:cNvCxnSpPr/>
          <p:nvPr>
            <p:custDataLst>
              <p:tags r:id="rId6"/>
            </p:custDataLst>
          </p:nvPr>
        </p:nvCxnSpPr>
        <p:spPr>
          <a:xfrm>
            <a:off x="0" y="221402"/>
            <a:ext cx="12192000" cy="0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PA_组合 14"/>
          <p:cNvGrpSpPr/>
          <p:nvPr>
            <p:custDataLst>
              <p:tags r:id="rId7"/>
            </p:custDataLst>
          </p:nvPr>
        </p:nvGrpSpPr>
        <p:grpSpPr>
          <a:xfrm>
            <a:off x="5838109" y="6136788"/>
            <a:ext cx="6724650" cy="571499"/>
            <a:chOff x="5924550" y="6286501"/>
            <a:chExt cx="6724650" cy="571499"/>
          </a:xfrm>
        </p:grpSpPr>
        <p:sp>
          <p:nvSpPr>
            <p:cNvPr id="13" name="PA_平行四边形 12"/>
            <p:cNvSpPr/>
            <p:nvPr>
              <p:custDataLst>
                <p:tags r:id="rId8"/>
              </p:custDataLst>
            </p:nvPr>
          </p:nvSpPr>
          <p:spPr>
            <a:xfrm>
              <a:off x="5924550" y="6286501"/>
              <a:ext cx="6724650" cy="571499"/>
            </a:xfrm>
            <a:prstGeom prst="parallelogram">
              <a:avLst>
                <a:gd name="adj" fmla="val 40192"/>
              </a:avLst>
            </a:prstGeom>
            <a:solidFill>
              <a:srgbClr val="C000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PA_矩形 10"/>
            <p:cNvSpPr/>
            <p:nvPr>
              <p:custDataLst>
                <p:tags r:id="rId9"/>
              </p:custDataLst>
            </p:nvPr>
          </p:nvSpPr>
          <p:spPr>
            <a:xfrm>
              <a:off x="6141085" y="6330951"/>
              <a:ext cx="1785620" cy="4603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en-US" altLang="zh-CN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abic Typesetting" panose="03020402040406030203" pitchFamily="66" charset="-78"/>
                </a:rPr>
                <a:t>Axe Tang</a:t>
              </a:r>
              <a:endPara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abic Typesetting" panose="03020402040406030203" pitchFamily="66" charset="-78"/>
              </a:endParaRPr>
            </a:p>
          </p:txBody>
        </p:sp>
      </p:grpSp>
      <p:grpSp>
        <p:nvGrpSpPr>
          <p:cNvPr id="18" name="PA_组合 17"/>
          <p:cNvGrpSpPr/>
          <p:nvPr>
            <p:custDataLst>
              <p:tags r:id="rId10"/>
            </p:custDataLst>
          </p:nvPr>
        </p:nvGrpSpPr>
        <p:grpSpPr>
          <a:xfrm>
            <a:off x="-257464" y="6335170"/>
            <a:ext cx="5848278" cy="398780"/>
            <a:chOff x="-171023" y="6484883"/>
            <a:chExt cx="5848278" cy="398780"/>
          </a:xfrm>
        </p:grpSpPr>
        <p:sp>
          <p:nvSpPr>
            <p:cNvPr id="30" name="PA_平行四边形 29"/>
            <p:cNvSpPr/>
            <p:nvPr>
              <p:custDataLst>
                <p:tags r:id="rId11"/>
              </p:custDataLst>
            </p:nvPr>
          </p:nvSpPr>
          <p:spPr>
            <a:xfrm>
              <a:off x="-171023" y="6490574"/>
              <a:ext cx="5848278" cy="367426"/>
            </a:xfrm>
            <a:prstGeom prst="parallelogram">
              <a:avLst>
                <a:gd name="adj" fmla="val 40192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1" name="PA_矩形 30"/>
            <p:cNvSpPr/>
            <p:nvPr>
              <p:custDataLst>
                <p:tags r:id="rId12"/>
              </p:custDataLst>
            </p:nvPr>
          </p:nvSpPr>
          <p:spPr>
            <a:xfrm>
              <a:off x="1622220" y="6484883"/>
              <a:ext cx="1468755" cy="39878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dist"/>
              <a:r>
                <a:rPr lang="en-US" altLang="zh-CN" sz="200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sym typeface="+mn-ea"/>
                </a:rPr>
                <a:t>Version 1.0</a:t>
              </a:r>
              <a:endParaRPr lang="en-US" altLang="zh-CN" sz="20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endParaRPr>
            </a:p>
          </p:txBody>
        </p:sp>
      </p:grpSp>
      <p:cxnSp>
        <p:nvCxnSpPr>
          <p:cNvPr id="33" name="PA_直接连接符 32"/>
          <p:cNvCxnSpPr/>
          <p:nvPr>
            <p:custDataLst>
              <p:tags r:id="rId13"/>
            </p:custDataLst>
          </p:nvPr>
        </p:nvCxnSpPr>
        <p:spPr>
          <a:xfrm>
            <a:off x="-86441" y="6136788"/>
            <a:ext cx="5683170" cy="0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矩形 49"/>
          <p:cNvSpPr/>
          <p:nvPr/>
        </p:nvSpPr>
        <p:spPr>
          <a:xfrm>
            <a:off x="3178810" y="3747135"/>
            <a:ext cx="8776335" cy="1198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sz="7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Python</a:t>
            </a:r>
            <a:r>
              <a:rPr lang="zh-CN" altLang="en-US" sz="7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语言编程讲义</a:t>
            </a:r>
            <a:endParaRPr lang="zh-CN" altLang="en-US" sz="72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4504267" y="1890395"/>
            <a:ext cx="8920883" cy="1322070"/>
            <a:chOff x="2379" y="2112"/>
            <a:chExt cx="11101" cy="2082"/>
          </a:xfrm>
        </p:grpSpPr>
        <p:sp>
          <p:nvSpPr>
            <p:cNvPr id="7" name="文本框 6"/>
            <p:cNvSpPr txBox="1"/>
            <p:nvPr/>
          </p:nvSpPr>
          <p:spPr>
            <a:xfrm>
              <a:off x="6809" y="2112"/>
              <a:ext cx="6671" cy="2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8000" dirty="0">
                  <a:solidFill>
                    <a:srgbClr val="FFFF00"/>
                  </a:solidFill>
                  <a:effectLst>
                    <a:outerShdw blurRad="190500" dist="101600" dir="2700000" algn="tl" rotWithShape="0">
                      <a:prstClr val="black">
                        <a:alpha val="85000"/>
                      </a:prstClr>
                    </a:outerShdw>
                  </a:effectLst>
                  <a:latin typeface="Arial Black" panose="020B0A04020102020204" pitchFamily="34" charset="0"/>
                  <a:ea typeface="微软雅黑" panose="020B0503020204020204" pitchFamily="34" charset="-122"/>
                  <a:sym typeface="+mn-ea"/>
                </a:rPr>
                <a:t>Co</a:t>
              </a:r>
              <a:r>
                <a:rPr lang="en-US" altLang="zh-CN" sz="8000" dirty="0">
                  <a:solidFill>
                    <a:schemeClr val="bg1"/>
                  </a:solidFill>
                  <a:effectLst>
                    <a:outerShdw blurRad="190500" dist="101600" dir="2700000" algn="tl" rotWithShape="0">
                      <a:prstClr val="black">
                        <a:alpha val="85000"/>
                      </a:prstClr>
                    </a:outerShdw>
                  </a:effectLst>
                  <a:latin typeface="Arial Black" panose="020B0A04020102020204" pitchFamily="34" charset="0"/>
                  <a:ea typeface="微软雅黑" panose="020B0503020204020204" pitchFamily="34" charset="-122"/>
                </a:rPr>
                <a:t>urse</a:t>
              </a:r>
              <a:endParaRPr lang="en-US" altLang="zh-CN" sz="8000" dirty="0">
                <a:solidFill>
                  <a:schemeClr val="bg1"/>
                </a:solidFill>
                <a:effectLst>
                  <a:outerShdw blurRad="190500" dist="101600" dir="2700000" algn="tl" rotWithShape="0">
                    <a:prstClr val="black">
                      <a:alpha val="85000"/>
                    </a:prstClr>
                  </a:outerShdw>
                </a:effectLst>
                <a:latin typeface="Arial Black" panose="020B0A040201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379" y="2112"/>
              <a:ext cx="4558" cy="2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8000" dirty="0">
                  <a:solidFill>
                    <a:srgbClr val="FFFF00"/>
                  </a:solidFill>
                  <a:effectLst>
                    <a:outerShdw blurRad="190500" dist="101600" dir="2700000" algn="tl" rotWithShape="0">
                      <a:prstClr val="black">
                        <a:alpha val="85000"/>
                      </a:prstClr>
                    </a:outerShdw>
                  </a:effectLst>
                  <a:latin typeface="Arial Black" panose="020B0A04020102020204" pitchFamily="34" charset="0"/>
                  <a:ea typeface="微软雅黑" panose="020B0503020204020204" pitchFamily="34" charset="-122"/>
                </a:rPr>
                <a:t>Cr</a:t>
              </a:r>
              <a:r>
                <a:rPr lang="en-US" altLang="zh-CN" sz="8000" dirty="0">
                  <a:solidFill>
                    <a:schemeClr val="bg1"/>
                  </a:solidFill>
                  <a:effectLst>
                    <a:outerShdw blurRad="190500" dist="101600" dir="2700000" algn="tl" rotWithShape="0">
                      <a:prstClr val="black">
                        <a:alpha val="85000"/>
                      </a:prstClr>
                    </a:outerShdw>
                  </a:effectLst>
                  <a:latin typeface="Arial Black" panose="020B0A04020102020204" pitchFamily="34" charset="0"/>
                  <a:ea typeface="微软雅黑" panose="020B0503020204020204" pitchFamily="34" charset="-122"/>
                </a:rPr>
                <a:t>ash</a:t>
              </a:r>
              <a:endParaRPr lang="en-US" altLang="zh-CN" sz="8000" dirty="0">
                <a:solidFill>
                  <a:schemeClr val="bg1"/>
                </a:solidFill>
                <a:effectLst>
                  <a:outerShdw blurRad="190500" dist="101600" dir="2700000" algn="tl" rotWithShape="0">
                    <a:prstClr val="black">
                      <a:alpha val="85000"/>
                    </a:prstClr>
                  </a:outerShdw>
                </a:effectLst>
                <a:latin typeface="Arial Black" panose="020B0A04020102020204" pitchFamily="34" charset="0"/>
                <a:ea typeface="微软雅黑" panose="020B0503020204020204" pitchFamily="34" charset="-122"/>
              </a:endParaRPr>
            </a:p>
          </p:txBody>
        </p:sp>
      </p:grpSp>
      <p:pic>
        <p:nvPicPr>
          <p:cNvPr id="10" name="图片 9" descr="python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9535" y="361315"/>
            <a:ext cx="4361815" cy="3281680"/>
          </a:xfrm>
          <a:prstGeom prst="rect">
            <a:avLst/>
          </a:prstGeom>
        </p:spPr>
      </p:pic>
      <p:sp>
        <p:nvSpPr>
          <p:cNvPr id="12" name="PA_矩形 10"/>
          <p:cNvSpPr/>
          <p:nvPr>
            <p:custDataLst>
              <p:tags r:id="rId15"/>
            </p:custDataLst>
          </p:nvPr>
        </p:nvSpPr>
        <p:spPr>
          <a:xfrm>
            <a:off x="8166735" y="6226810"/>
            <a:ext cx="3916680" cy="398780"/>
          </a:xfrm>
          <a:prstGeom prst="rect">
            <a:avLst/>
          </a:prstGeom>
        </p:spPr>
        <p:txBody>
          <a:bodyPr wrap="square">
            <a:spAutoFit/>
          </a:bodyPr>
          <a:p>
            <a:pPr algn="r"/>
            <a:r>
              <a:rPr lang="en-US" altLang="zh-CN" sz="2000" dirty="0">
                <a:solidFill>
                  <a:schemeClr val="bg1"/>
                </a:solidFill>
                <a:latin typeface="Chalkduster" panose="03050602040202020205" charset="0"/>
                <a:ea typeface="微软雅黑" panose="020B0503020204020204" pitchFamily="34" charset="-122"/>
                <a:cs typeface="Chalkduster" panose="03050602040202020205" charset="0"/>
              </a:rPr>
              <a:t>Email: </a:t>
            </a:r>
            <a:r>
              <a:rPr lang="en-US" altLang="zh-CN" sz="2000" dirty="0">
                <a:solidFill>
                  <a:schemeClr val="bg1"/>
                </a:solidFill>
                <a:latin typeface="Chalkduster" panose="03050602040202020205" charset="0"/>
                <a:ea typeface="微软雅黑" panose="020B0503020204020204" pitchFamily="34" charset="-122"/>
                <a:cs typeface="Chalkduster" panose="03050602040202020205" charset="0"/>
                <a:hlinkClick r:id="rId16" tooltip=""/>
              </a:rPr>
              <a:t>axetang@163.com</a:t>
            </a:r>
            <a:endParaRPr lang="en-US" altLang="zh-CN" sz="2000" dirty="0">
              <a:solidFill>
                <a:schemeClr val="bg1"/>
              </a:solidFill>
              <a:latin typeface="Chalkduster" panose="03050602040202020205" charset="0"/>
              <a:ea typeface="微软雅黑" panose="020B0503020204020204" pitchFamily="34" charset="-122"/>
              <a:cs typeface="Chalkduster" panose="03050602040202020205" charset="0"/>
              <a:hlinkClick r:id="rId16" tooltip=""/>
            </a:endParaRPr>
          </a:p>
        </p:txBody>
      </p:sp>
    </p:spTree>
  </p:cSld>
  <p:clrMapOvr>
    <a:masterClrMapping/>
  </p:clrMapOvr>
  <p:transition spd="slow"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2703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9" grpId="0" bldLvl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52825" y="1304925"/>
            <a:ext cx="8916035" cy="5219700"/>
          </a:xfrm>
          <a:prstGeom prst="rect">
            <a:avLst/>
          </a:prstGeom>
        </p:spPr>
      </p:pic>
      <p:sp>
        <p:nvSpPr>
          <p:cNvPr id="27" name="Text Box 10"/>
          <p:cNvSpPr txBox="1">
            <a:spLocks noChangeArrowheads="1"/>
          </p:cNvSpPr>
          <p:nvPr/>
        </p:nvSpPr>
        <p:spPr bwMode="auto">
          <a:xfrm>
            <a:off x="313690" y="1334135"/>
            <a:ext cx="3545840" cy="467741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60960" tIns="30480" rIns="60960" bIns="3048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l" defTabSz="1450975">
              <a:lnSpc>
                <a:spcPct val="150000"/>
              </a:lnSpc>
              <a:buFont typeface="Arial" panose="020B0604020202090204" pitchFamily="34" charset="0"/>
              <a:buNone/>
              <a:defRPr/>
            </a:pPr>
            <a:endParaRPr lang="en-US" altLang="zh-CN" sz="20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342900" indent="-342900" algn="l" defTabSz="1450975">
              <a:lnSpc>
                <a:spcPct val="150000"/>
              </a:lnSpc>
              <a:buFont typeface="Arial" panose="020B0604020202090204" pitchFamily="34" charset="0"/>
              <a:buChar char="•"/>
              <a:defRPr/>
            </a:pPr>
            <a:r>
              <a:rPr lang="en-US" altLang="zh-CN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message</a:t>
            </a:r>
            <a:r>
              <a:rPr lang="zh-CN" altLang="en-US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是一个变量</a:t>
            </a:r>
            <a:endParaRPr lang="zh-CN" altLang="en-US" sz="20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342900" indent="-342900" algn="l" defTabSz="1450975">
              <a:lnSpc>
                <a:spcPct val="15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可以给</a:t>
            </a:r>
            <a:r>
              <a:rPr lang="en-US" altLang="zh-CN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message</a:t>
            </a:r>
            <a:r>
              <a:rPr lang="zh-CN" altLang="en-US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进行各种赋值操作</a:t>
            </a:r>
            <a:endParaRPr lang="zh-CN" altLang="en-US" sz="20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342900" indent="-342900" algn="l" defTabSz="1450975">
              <a:lnSpc>
                <a:spcPct val="150000"/>
              </a:lnSpc>
              <a:buFont typeface="Arial" panose="020B0604020202090204" pitchFamily="34" charset="0"/>
              <a:buChar char="•"/>
              <a:defRPr/>
            </a:pPr>
            <a:r>
              <a:rPr lang="en-US" altLang="zh-CN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print</a:t>
            </a:r>
            <a:r>
              <a:rPr lang="zh-CN" altLang="en-US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函数用于显示变量</a:t>
            </a:r>
            <a:r>
              <a:rPr lang="en-US" altLang="zh-CN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message</a:t>
            </a:r>
            <a:r>
              <a:rPr lang="zh-CN" altLang="en-US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的当前值</a:t>
            </a:r>
            <a:endParaRPr lang="zh-CN" altLang="en-US" sz="20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342900" indent="-342900" algn="l" defTabSz="1450975">
              <a:lnSpc>
                <a:spcPct val="15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可以将这一串程序存储在</a:t>
            </a:r>
            <a:r>
              <a:rPr lang="en-US" altLang="zh-CN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message.py</a:t>
            </a:r>
            <a:r>
              <a:rPr lang="zh-CN" altLang="en-US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文件中，使用</a:t>
            </a:r>
            <a:r>
              <a:rPr lang="en-US" altLang="zh-CN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python</a:t>
            </a:r>
            <a:r>
              <a:rPr lang="zh-CN" altLang="en-US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命令在终端中执行，结果相同</a:t>
            </a:r>
            <a:endParaRPr lang="zh-CN" altLang="en-US" sz="20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756852" y="392154"/>
            <a:ext cx="2217420" cy="70675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</a:pPr>
            <a:r>
              <a:rPr lang="zh-CN" altLang="en-US" sz="4000" b="1" dirty="0">
                <a:latin typeface="苹方-简" panose="020B0400000000000000" charset="-122"/>
                <a:ea typeface="苹方-简" panose="020B0400000000000000" charset="-122"/>
                <a:cs typeface="+mn-ea"/>
                <a:sym typeface="+mn-lt"/>
              </a:rPr>
              <a:t>初识变量</a:t>
            </a:r>
            <a:endParaRPr lang="zh-CN" altLang="en-US" sz="4000" b="1" dirty="0">
              <a:latin typeface="苹方-简" panose="020B0400000000000000" charset="-122"/>
              <a:ea typeface="苹方-简" panose="020B0400000000000000" charset="-122"/>
              <a:cs typeface="+mn-ea"/>
              <a:sym typeface="+mn-lt"/>
            </a:endParaRPr>
          </a:p>
        </p:txBody>
      </p:sp>
      <p:sp>
        <p:nvSpPr>
          <p:cNvPr id="33" name="等腰三角形 32"/>
          <p:cNvSpPr/>
          <p:nvPr/>
        </p:nvSpPr>
        <p:spPr>
          <a:xfrm rot="16200000" flipV="1">
            <a:off x="-91725" y="483879"/>
            <a:ext cx="707885" cy="524437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011295" y="2881630"/>
            <a:ext cx="4521200" cy="265303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矩形 58"/>
          <p:cNvSpPr/>
          <p:nvPr/>
        </p:nvSpPr>
        <p:spPr>
          <a:xfrm>
            <a:off x="756852" y="392154"/>
            <a:ext cx="4251960" cy="70675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ct val="0"/>
              </a:spcBef>
            </a:pPr>
            <a:r>
              <a:rPr lang="zh-CN" altLang="en-US" sz="4000" b="1" dirty="0">
                <a:cs typeface="+mn-ea"/>
                <a:sym typeface="+mn-lt"/>
              </a:rPr>
              <a:t>变量的命名和使用</a:t>
            </a:r>
            <a:endParaRPr lang="zh-CN" altLang="en-US" sz="4000" b="1" dirty="0">
              <a:cs typeface="+mn-ea"/>
              <a:sym typeface="+mn-lt"/>
            </a:endParaRPr>
          </a:p>
        </p:txBody>
      </p:sp>
      <p:sp>
        <p:nvSpPr>
          <p:cNvPr id="60" name="等腰三角形 59"/>
          <p:cNvSpPr/>
          <p:nvPr/>
        </p:nvSpPr>
        <p:spPr>
          <a:xfrm rot="16200000" flipV="1">
            <a:off x="-92075" y="482600"/>
            <a:ext cx="708025" cy="524510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102" name="组合 101"/>
          <p:cNvGrpSpPr/>
          <p:nvPr/>
        </p:nvGrpSpPr>
        <p:grpSpPr>
          <a:xfrm>
            <a:off x="958957" y="1394137"/>
            <a:ext cx="10296938" cy="3272828"/>
            <a:chOff x="943717" y="1211257"/>
            <a:chExt cx="10296938" cy="3272828"/>
          </a:xfrm>
        </p:grpSpPr>
        <p:grpSp>
          <p:nvGrpSpPr>
            <p:cNvPr id="103" name="21cd2846-cdbd-4f8f-a21a-7355b98fdcf1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  <p:cNvGrpSpPr>
              <a:grpSpLocks noChangeAspect="1"/>
            </p:cNvGrpSpPr>
            <p:nvPr>
              <p:custDataLst>
                <p:tags r:id="rId1"/>
              </p:custDataLst>
            </p:nvPr>
          </p:nvGrpSpPr>
          <p:grpSpPr>
            <a:xfrm>
              <a:off x="943717" y="3208758"/>
              <a:ext cx="10296938" cy="1275327"/>
              <a:chOff x="711509" y="3015373"/>
              <a:chExt cx="10761354" cy="1332847"/>
            </a:xfrm>
          </p:grpSpPr>
          <p:sp>
            <p:nvSpPr>
              <p:cNvPr id="104" name="iŝḷíďé"/>
              <p:cNvSpPr/>
              <p:nvPr/>
            </p:nvSpPr>
            <p:spPr bwMode="auto">
              <a:xfrm>
                <a:off x="711509" y="3208322"/>
                <a:ext cx="1534583" cy="855132"/>
              </a:xfrm>
              <a:custGeom>
                <a:avLst/>
                <a:gdLst>
                  <a:gd name="T0" fmla="*/ 0 w 725"/>
                  <a:gd name="T1" fmla="*/ 0 h 404"/>
                  <a:gd name="T2" fmla="*/ 0 w 725"/>
                  <a:gd name="T3" fmla="*/ 404 h 404"/>
                  <a:gd name="T4" fmla="*/ 725 w 725"/>
                  <a:gd name="T5" fmla="*/ 404 h 404"/>
                  <a:gd name="T6" fmla="*/ 324 w 725"/>
                  <a:gd name="T7" fmla="*/ 0 h 404"/>
                  <a:gd name="T8" fmla="*/ 0 w 725"/>
                  <a:gd name="T9" fmla="*/ 0 h 4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25" h="404">
                    <a:moveTo>
                      <a:pt x="0" y="0"/>
                    </a:moveTo>
                    <a:lnTo>
                      <a:pt x="0" y="404"/>
                    </a:lnTo>
                    <a:lnTo>
                      <a:pt x="725" y="404"/>
                    </a:lnTo>
                    <a:lnTo>
                      <a:pt x="32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/>
            </p:spPr>
            <p:txBody>
              <a:bodyPr anchor="ctr">
                <a:scene3d>
                  <a:camera prst="orthographicFront"/>
                  <a:lightRig rig="threePt" dir="t"/>
                </a:scene3d>
                <a:sp3d contourW="12700"/>
              </a:bodyPr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宋体-简" panose="02010800040101010101" charset="-122"/>
                  <a:ea typeface="宋体-简" panose="02010800040101010101" charset="-122"/>
                  <a:cs typeface="+mn-cs"/>
                </a:endParaRPr>
              </a:p>
            </p:txBody>
          </p:sp>
          <p:sp>
            <p:nvSpPr>
              <p:cNvPr id="105" name="iŝļídè"/>
              <p:cNvSpPr/>
              <p:nvPr/>
            </p:nvSpPr>
            <p:spPr bwMode="auto">
              <a:xfrm>
                <a:off x="2069739" y="3208321"/>
                <a:ext cx="1699684" cy="855132"/>
              </a:xfrm>
              <a:custGeom>
                <a:avLst/>
                <a:gdLst>
                  <a:gd name="T0" fmla="*/ 663 w 803"/>
                  <a:gd name="T1" fmla="*/ 0 h 404"/>
                  <a:gd name="T2" fmla="*/ 401 w 803"/>
                  <a:gd name="T3" fmla="*/ 262 h 404"/>
                  <a:gd name="T4" fmla="*/ 141 w 803"/>
                  <a:gd name="T5" fmla="*/ 0 h 404"/>
                  <a:gd name="T6" fmla="*/ 0 w 803"/>
                  <a:gd name="T7" fmla="*/ 0 h 404"/>
                  <a:gd name="T8" fmla="*/ 401 w 803"/>
                  <a:gd name="T9" fmla="*/ 404 h 404"/>
                  <a:gd name="T10" fmla="*/ 803 w 803"/>
                  <a:gd name="T11" fmla="*/ 0 h 404"/>
                  <a:gd name="T12" fmla="*/ 663 w 803"/>
                  <a:gd name="T13" fmla="*/ 0 h 4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3" h="404">
                    <a:moveTo>
                      <a:pt x="663" y="0"/>
                    </a:moveTo>
                    <a:lnTo>
                      <a:pt x="401" y="262"/>
                    </a:lnTo>
                    <a:lnTo>
                      <a:pt x="141" y="0"/>
                    </a:lnTo>
                    <a:lnTo>
                      <a:pt x="0" y="0"/>
                    </a:lnTo>
                    <a:lnTo>
                      <a:pt x="401" y="404"/>
                    </a:lnTo>
                    <a:lnTo>
                      <a:pt x="803" y="0"/>
                    </a:lnTo>
                    <a:lnTo>
                      <a:pt x="66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anchor="ctr">
                <a:scene3d>
                  <a:camera prst="orthographicFront"/>
                  <a:lightRig rig="threePt" dir="t"/>
                </a:scene3d>
                <a:sp3d contourW="12700"/>
              </a:bodyPr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宋体-简" panose="02010800040101010101" charset="-122"/>
                  <a:ea typeface="宋体-简" panose="02010800040101010101" charset="-122"/>
                  <a:cs typeface="+mn-cs"/>
                </a:endParaRPr>
              </a:p>
            </p:txBody>
          </p:sp>
          <p:sp>
            <p:nvSpPr>
              <p:cNvPr id="106" name="íSḷiḓé"/>
              <p:cNvSpPr txBox="1"/>
              <p:nvPr/>
            </p:nvSpPr>
            <p:spPr>
              <a:xfrm>
                <a:off x="2593996" y="3015373"/>
                <a:ext cx="639919" cy="584775"/>
              </a:xfrm>
              <a:prstGeom prst="rect">
                <a:avLst/>
              </a:prstGeom>
              <a:noFill/>
              <a:effectLst/>
            </p:spPr>
            <p:txBody>
              <a:bodyPr wrap="none">
                <a:normAutofit/>
                <a:scene3d>
                  <a:camera prst="orthographicFront"/>
                  <a:lightRig rig="threePt" dir="t"/>
                </a:scene3d>
                <a:sp3d contourW="12700"/>
              </a:bodyPr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ru-RU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01508E"/>
                    </a:solidFill>
                    <a:effectLst/>
                    <a:uLnTx/>
                    <a:uFillTx/>
                    <a:latin typeface="宋体-简" panose="02010800040101010101" charset="-122"/>
                    <a:ea typeface="宋体-简" panose="02010800040101010101" charset="-122"/>
                    <a:cs typeface="+mn-cs"/>
                  </a:rPr>
                  <a:t>01</a:t>
                </a:r>
                <a:endParaRPr kumimoji="0" lang="ru-RU" sz="2000" b="0" i="0" u="none" strike="noStrike" kern="1200" cap="none" spc="0" normalizeH="0" baseline="0" noProof="0">
                  <a:ln>
                    <a:noFill/>
                  </a:ln>
                  <a:solidFill>
                    <a:srgbClr val="01508E"/>
                  </a:solidFill>
                  <a:effectLst/>
                  <a:uLnTx/>
                  <a:uFillTx/>
                  <a:latin typeface="宋体-简" panose="02010800040101010101" charset="-122"/>
                  <a:ea typeface="宋体-简" panose="02010800040101010101" charset="-122"/>
                  <a:cs typeface="+mn-cs"/>
                </a:endParaRPr>
              </a:p>
            </p:txBody>
          </p:sp>
          <p:sp>
            <p:nvSpPr>
              <p:cNvPr id="107" name="îSlïḍe"/>
              <p:cNvSpPr/>
              <p:nvPr/>
            </p:nvSpPr>
            <p:spPr bwMode="auto">
              <a:xfrm>
                <a:off x="5116401" y="3208321"/>
                <a:ext cx="1699684" cy="855132"/>
              </a:xfrm>
              <a:custGeom>
                <a:avLst/>
                <a:gdLst>
                  <a:gd name="T0" fmla="*/ 662 w 803"/>
                  <a:gd name="T1" fmla="*/ 0 h 404"/>
                  <a:gd name="T2" fmla="*/ 401 w 803"/>
                  <a:gd name="T3" fmla="*/ 262 h 404"/>
                  <a:gd name="T4" fmla="*/ 140 w 803"/>
                  <a:gd name="T5" fmla="*/ 0 h 404"/>
                  <a:gd name="T6" fmla="*/ 0 w 803"/>
                  <a:gd name="T7" fmla="*/ 0 h 404"/>
                  <a:gd name="T8" fmla="*/ 401 w 803"/>
                  <a:gd name="T9" fmla="*/ 404 h 404"/>
                  <a:gd name="T10" fmla="*/ 803 w 803"/>
                  <a:gd name="T11" fmla="*/ 0 h 404"/>
                  <a:gd name="T12" fmla="*/ 662 w 803"/>
                  <a:gd name="T13" fmla="*/ 0 h 4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3" h="404">
                    <a:moveTo>
                      <a:pt x="662" y="0"/>
                    </a:moveTo>
                    <a:lnTo>
                      <a:pt x="401" y="262"/>
                    </a:lnTo>
                    <a:lnTo>
                      <a:pt x="140" y="0"/>
                    </a:lnTo>
                    <a:lnTo>
                      <a:pt x="0" y="0"/>
                    </a:lnTo>
                    <a:lnTo>
                      <a:pt x="401" y="404"/>
                    </a:lnTo>
                    <a:lnTo>
                      <a:pt x="803" y="0"/>
                    </a:lnTo>
                    <a:lnTo>
                      <a:pt x="66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anchor="ctr">
                <a:scene3d>
                  <a:camera prst="orthographicFront"/>
                  <a:lightRig rig="threePt" dir="t"/>
                </a:scene3d>
                <a:sp3d contourW="12700"/>
              </a:bodyPr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宋体-简" panose="02010800040101010101" charset="-122"/>
                  <a:ea typeface="宋体-简" panose="02010800040101010101" charset="-122"/>
                  <a:cs typeface="+mn-cs"/>
                </a:endParaRPr>
              </a:p>
            </p:txBody>
          </p:sp>
          <p:sp>
            <p:nvSpPr>
              <p:cNvPr id="108" name="išḻiḍê"/>
              <p:cNvSpPr txBox="1"/>
              <p:nvPr/>
            </p:nvSpPr>
            <p:spPr>
              <a:xfrm>
                <a:off x="5643252" y="3015373"/>
                <a:ext cx="639919" cy="584775"/>
              </a:xfrm>
              <a:prstGeom prst="rect">
                <a:avLst/>
              </a:prstGeom>
              <a:noFill/>
              <a:effectLst/>
            </p:spPr>
            <p:txBody>
              <a:bodyPr wrap="none">
                <a:normAutofit/>
                <a:scene3d>
                  <a:camera prst="orthographicFront"/>
                  <a:lightRig rig="threePt" dir="t"/>
                </a:scene3d>
                <a:sp3d contourW="12700"/>
              </a:bodyPr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ru-RU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01508E"/>
                    </a:solidFill>
                    <a:effectLst/>
                    <a:uLnTx/>
                    <a:uFillTx/>
                    <a:latin typeface="宋体-简" panose="02010800040101010101" charset="-122"/>
                    <a:ea typeface="宋体-简" panose="02010800040101010101" charset="-122"/>
                    <a:cs typeface="+mn-cs"/>
                  </a:rPr>
                  <a:t>03</a:t>
                </a:r>
                <a:endParaRPr kumimoji="0" lang="ru-RU" sz="2000" b="0" i="0" u="none" strike="noStrike" kern="1200" cap="none" spc="0" normalizeH="0" baseline="0" noProof="0">
                  <a:ln>
                    <a:noFill/>
                  </a:ln>
                  <a:solidFill>
                    <a:srgbClr val="01508E"/>
                  </a:solidFill>
                  <a:effectLst/>
                  <a:uLnTx/>
                  <a:uFillTx/>
                  <a:latin typeface="宋体-简" panose="02010800040101010101" charset="-122"/>
                  <a:ea typeface="宋体-简" panose="02010800040101010101" charset="-122"/>
                  <a:cs typeface="+mn-cs"/>
                </a:endParaRPr>
              </a:p>
            </p:txBody>
          </p:sp>
          <p:sp>
            <p:nvSpPr>
              <p:cNvPr id="109" name="iṧḷíḑe"/>
              <p:cNvSpPr/>
              <p:nvPr/>
            </p:nvSpPr>
            <p:spPr bwMode="auto">
              <a:xfrm>
                <a:off x="8163063" y="3208321"/>
                <a:ext cx="1699684" cy="855132"/>
              </a:xfrm>
              <a:custGeom>
                <a:avLst/>
                <a:gdLst>
                  <a:gd name="T0" fmla="*/ 662 w 803"/>
                  <a:gd name="T1" fmla="*/ 0 h 404"/>
                  <a:gd name="T2" fmla="*/ 401 w 803"/>
                  <a:gd name="T3" fmla="*/ 262 h 404"/>
                  <a:gd name="T4" fmla="*/ 140 w 803"/>
                  <a:gd name="T5" fmla="*/ 0 h 404"/>
                  <a:gd name="T6" fmla="*/ 0 w 803"/>
                  <a:gd name="T7" fmla="*/ 0 h 404"/>
                  <a:gd name="T8" fmla="*/ 401 w 803"/>
                  <a:gd name="T9" fmla="*/ 404 h 404"/>
                  <a:gd name="T10" fmla="*/ 803 w 803"/>
                  <a:gd name="T11" fmla="*/ 0 h 404"/>
                  <a:gd name="T12" fmla="*/ 662 w 803"/>
                  <a:gd name="T13" fmla="*/ 0 h 4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3" h="404">
                    <a:moveTo>
                      <a:pt x="662" y="0"/>
                    </a:moveTo>
                    <a:lnTo>
                      <a:pt x="401" y="262"/>
                    </a:lnTo>
                    <a:lnTo>
                      <a:pt x="140" y="0"/>
                    </a:lnTo>
                    <a:lnTo>
                      <a:pt x="0" y="0"/>
                    </a:lnTo>
                    <a:lnTo>
                      <a:pt x="401" y="404"/>
                    </a:lnTo>
                    <a:lnTo>
                      <a:pt x="803" y="0"/>
                    </a:lnTo>
                    <a:lnTo>
                      <a:pt x="662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anchor="ctr">
                <a:scene3d>
                  <a:camera prst="orthographicFront"/>
                  <a:lightRig rig="threePt" dir="t"/>
                </a:scene3d>
                <a:sp3d contourW="12700"/>
              </a:bodyPr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宋体-简" panose="02010800040101010101" charset="-122"/>
                  <a:ea typeface="宋体-简" panose="02010800040101010101" charset="-122"/>
                  <a:cs typeface="+mn-cs"/>
                </a:endParaRPr>
              </a:p>
            </p:txBody>
          </p:sp>
          <p:sp>
            <p:nvSpPr>
              <p:cNvPr id="110" name="iś1ïḓe"/>
              <p:cNvSpPr txBox="1"/>
              <p:nvPr/>
            </p:nvSpPr>
            <p:spPr>
              <a:xfrm>
                <a:off x="8682436" y="3015373"/>
                <a:ext cx="639919" cy="584775"/>
              </a:xfrm>
              <a:prstGeom prst="rect">
                <a:avLst/>
              </a:prstGeom>
              <a:noFill/>
              <a:effectLst/>
            </p:spPr>
            <p:txBody>
              <a:bodyPr wrap="none">
                <a:normAutofit/>
                <a:scene3d>
                  <a:camera prst="orthographicFront"/>
                  <a:lightRig rig="threePt" dir="t"/>
                </a:scene3d>
                <a:sp3d contourW="12700"/>
              </a:bodyPr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ru-RU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01508E"/>
                    </a:solidFill>
                    <a:effectLst/>
                    <a:uLnTx/>
                    <a:uFillTx/>
                    <a:latin typeface="宋体-简" panose="02010800040101010101" charset="-122"/>
                    <a:ea typeface="宋体-简" panose="02010800040101010101" charset="-122"/>
                    <a:cs typeface="+mn-cs"/>
                  </a:rPr>
                  <a:t>05</a:t>
                </a:r>
                <a:endParaRPr kumimoji="0" lang="ru-RU" sz="2000" b="0" i="0" u="none" strike="noStrike" kern="1200" cap="none" spc="0" normalizeH="0" baseline="0" noProof="0">
                  <a:ln>
                    <a:noFill/>
                  </a:ln>
                  <a:solidFill>
                    <a:srgbClr val="01508E"/>
                  </a:solidFill>
                  <a:effectLst/>
                  <a:uLnTx/>
                  <a:uFillTx/>
                  <a:latin typeface="宋体-简" panose="02010800040101010101" charset="-122"/>
                  <a:ea typeface="宋体-简" panose="02010800040101010101" charset="-122"/>
                  <a:cs typeface="+mn-cs"/>
                </a:endParaRPr>
              </a:p>
            </p:txBody>
          </p:sp>
          <p:sp>
            <p:nvSpPr>
              <p:cNvPr id="114" name="ïṡļiḓè"/>
              <p:cNvSpPr/>
              <p:nvPr/>
            </p:nvSpPr>
            <p:spPr bwMode="auto">
              <a:xfrm>
                <a:off x="3593070" y="3208323"/>
                <a:ext cx="1699684" cy="855132"/>
              </a:xfrm>
              <a:custGeom>
                <a:avLst/>
                <a:gdLst>
                  <a:gd name="T0" fmla="*/ 141 w 803"/>
                  <a:gd name="T1" fmla="*/ 404 h 404"/>
                  <a:gd name="T2" fmla="*/ 402 w 803"/>
                  <a:gd name="T3" fmla="*/ 141 h 404"/>
                  <a:gd name="T4" fmla="*/ 663 w 803"/>
                  <a:gd name="T5" fmla="*/ 404 h 404"/>
                  <a:gd name="T6" fmla="*/ 803 w 803"/>
                  <a:gd name="T7" fmla="*/ 404 h 404"/>
                  <a:gd name="T8" fmla="*/ 402 w 803"/>
                  <a:gd name="T9" fmla="*/ 0 h 404"/>
                  <a:gd name="T10" fmla="*/ 0 w 803"/>
                  <a:gd name="T11" fmla="*/ 404 h 404"/>
                  <a:gd name="T12" fmla="*/ 141 w 803"/>
                  <a:gd name="T13" fmla="*/ 404 h 4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3" h="404">
                    <a:moveTo>
                      <a:pt x="141" y="404"/>
                    </a:moveTo>
                    <a:lnTo>
                      <a:pt x="402" y="141"/>
                    </a:lnTo>
                    <a:lnTo>
                      <a:pt x="663" y="404"/>
                    </a:lnTo>
                    <a:lnTo>
                      <a:pt x="803" y="404"/>
                    </a:lnTo>
                    <a:lnTo>
                      <a:pt x="402" y="0"/>
                    </a:lnTo>
                    <a:lnTo>
                      <a:pt x="0" y="404"/>
                    </a:lnTo>
                    <a:lnTo>
                      <a:pt x="141" y="40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anchor="ctr">
                <a:scene3d>
                  <a:camera prst="orthographicFront"/>
                  <a:lightRig rig="threePt" dir="t"/>
                </a:scene3d>
                <a:sp3d contourW="12700"/>
              </a:bodyPr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宋体-简" panose="02010800040101010101" charset="-122"/>
                  <a:ea typeface="宋体-简" panose="02010800040101010101" charset="-122"/>
                  <a:cs typeface="+mn-cs"/>
                </a:endParaRPr>
              </a:p>
            </p:txBody>
          </p:sp>
          <p:sp>
            <p:nvSpPr>
              <p:cNvPr id="115" name="iSḻiḓê"/>
              <p:cNvSpPr txBox="1"/>
              <p:nvPr/>
            </p:nvSpPr>
            <p:spPr>
              <a:xfrm>
                <a:off x="4133430" y="3763445"/>
                <a:ext cx="639919" cy="584775"/>
              </a:xfrm>
              <a:prstGeom prst="rect">
                <a:avLst/>
              </a:prstGeom>
              <a:noFill/>
              <a:effectLst/>
            </p:spPr>
            <p:txBody>
              <a:bodyPr wrap="none">
                <a:normAutofit/>
                <a:scene3d>
                  <a:camera prst="orthographicFront"/>
                  <a:lightRig rig="threePt" dir="t"/>
                </a:scene3d>
                <a:sp3d contourW="12700"/>
              </a:bodyPr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ru-RU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D60011"/>
                    </a:solidFill>
                    <a:effectLst/>
                    <a:uLnTx/>
                    <a:uFillTx/>
                    <a:latin typeface="宋体-简" panose="02010800040101010101" charset="-122"/>
                    <a:ea typeface="宋体-简" panose="02010800040101010101" charset="-122"/>
                    <a:cs typeface="+mn-cs"/>
                  </a:rPr>
                  <a:t>02</a:t>
                </a:r>
                <a:endParaRPr kumimoji="0" lang="ru-RU" sz="2000" b="0" i="0" u="none" strike="noStrike" kern="1200" cap="none" spc="0" normalizeH="0" baseline="0" noProof="0">
                  <a:ln>
                    <a:noFill/>
                  </a:ln>
                  <a:solidFill>
                    <a:srgbClr val="D60011"/>
                  </a:solidFill>
                  <a:effectLst/>
                  <a:uLnTx/>
                  <a:uFillTx/>
                  <a:latin typeface="宋体-简" panose="02010800040101010101" charset="-122"/>
                  <a:ea typeface="宋体-简" panose="02010800040101010101" charset="-122"/>
                  <a:cs typeface="+mn-cs"/>
                </a:endParaRPr>
              </a:p>
            </p:txBody>
          </p:sp>
          <p:sp>
            <p:nvSpPr>
              <p:cNvPr id="116" name="iṡ1iḍê"/>
              <p:cNvSpPr/>
              <p:nvPr/>
            </p:nvSpPr>
            <p:spPr bwMode="auto">
              <a:xfrm>
                <a:off x="6639732" y="3208323"/>
                <a:ext cx="1699684" cy="855132"/>
              </a:xfrm>
              <a:custGeom>
                <a:avLst/>
                <a:gdLst>
                  <a:gd name="T0" fmla="*/ 140 w 803"/>
                  <a:gd name="T1" fmla="*/ 404 h 404"/>
                  <a:gd name="T2" fmla="*/ 402 w 803"/>
                  <a:gd name="T3" fmla="*/ 141 h 404"/>
                  <a:gd name="T4" fmla="*/ 662 w 803"/>
                  <a:gd name="T5" fmla="*/ 404 h 404"/>
                  <a:gd name="T6" fmla="*/ 803 w 803"/>
                  <a:gd name="T7" fmla="*/ 404 h 404"/>
                  <a:gd name="T8" fmla="*/ 402 w 803"/>
                  <a:gd name="T9" fmla="*/ 0 h 404"/>
                  <a:gd name="T10" fmla="*/ 0 w 803"/>
                  <a:gd name="T11" fmla="*/ 404 h 404"/>
                  <a:gd name="T12" fmla="*/ 140 w 803"/>
                  <a:gd name="T13" fmla="*/ 404 h 4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3" h="404">
                    <a:moveTo>
                      <a:pt x="140" y="404"/>
                    </a:moveTo>
                    <a:lnTo>
                      <a:pt x="402" y="141"/>
                    </a:lnTo>
                    <a:lnTo>
                      <a:pt x="662" y="404"/>
                    </a:lnTo>
                    <a:lnTo>
                      <a:pt x="803" y="404"/>
                    </a:lnTo>
                    <a:lnTo>
                      <a:pt x="402" y="0"/>
                    </a:lnTo>
                    <a:lnTo>
                      <a:pt x="0" y="404"/>
                    </a:lnTo>
                    <a:lnTo>
                      <a:pt x="140" y="404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anchor="ctr">
                <a:scene3d>
                  <a:camera prst="orthographicFront"/>
                  <a:lightRig rig="threePt" dir="t"/>
                </a:scene3d>
                <a:sp3d contourW="12700"/>
              </a:bodyPr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宋体-简" panose="02010800040101010101" charset="-122"/>
                  <a:ea typeface="宋体-简" panose="02010800040101010101" charset="-122"/>
                  <a:cs typeface="+mn-cs"/>
                </a:endParaRPr>
              </a:p>
            </p:txBody>
          </p:sp>
          <p:sp>
            <p:nvSpPr>
              <p:cNvPr id="117" name="îSľîḋè"/>
              <p:cNvSpPr txBox="1"/>
              <p:nvPr/>
            </p:nvSpPr>
            <p:spPr>
              <a:xfrm>
                <a:off x="7161896" y="3763445"/>
                <a:ext cx="639919" cy="584775"/>
              </a:xfrm>
              <a:prstGeom prst="rect">
                <a:avLst/>
              </a:prstGeom>
              <a:noFill/>
              <a:effectLst/>
            </p:spPr>
            <p:txBody>
              <a:bodyPr wrap="none">
                <a:normAutofit/>
                <a:scene3d>
                  <a:camera prst="orthographicFront"/>
                  <a:lightRig rig="threePt" dir="t"/>
                </a:scene3d>
                <a:sp3d contourW="12700"/>
              </a:bodyPr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ru-RU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D60011"/>
                    </a:solidFill>
                    <a:effectLst/>
                    <a:uLnTx/>
                    <a:uFillTx/>
                    <a:latin typeface="宋体-简" panose="02010800040101010101" charset="-122"/>
                    <a:ea typeface="宋体-简" panose="02010800040101010101" charset="-122"/>
                    <a:cs typeface="+mn-cs"/>
                  </a:rPr>
                  <a:t>04</a:t>
                </a:r>
                <a:endParaRPr kumimoji="0" lang="ru-RU" sz="2000" b="0" i="0" u="none" strike="noStrike" kern="1200" cap="none" spc="0" normalizeH="0" baseline="0" noProof="0">
                  <a:ln>
                    <a:noFill/>
                  </a:ln>
                  <a:solidFill>
                    <a:srgbClr val="D60011"/>
                  </a:solidFill>
                  <a:effectLst/>
                  <a:uLnTx/>
                  <a:uFillTx/>
                  <a:latin typeface="宋体-简" panose="02010800040101010101" charset="-122"/>
                  <a:ea typeface="宋体-简" panose="02010800040101010101" charset="-122"/>
                  <a:cs typeface="+mn-cs"/>
                </a:endParaRPr>
              </a:p>
            </p:txBody>
          </p:sp>
          <p:sp>
            <p:nvSpPr>
              <p:cNvPr id="120" name="îsľîdè"/>
              <p:cNvSpPr/>
              <p:nvPr/>
            </p:nvSpPr>
            <p:spPr bwMode="auto">
              <a:xfrm>
                <a:off x="9686395" y="3208323"/>
                <a:ext cx="1786468" cy="855132"/>
              </a:xfrm>
              <a:custGeom>
                <a:avLst/>
                <a:gdLst>
                  <a:gd name="T0" fmla="*/ 643 w 844"/>
                  <a:gd name="T1" fmla="*/ 0 h 404"/>
                  <a:gd name="T2" fmla="*/ 517 w 844"/>
                  <a:gd name="T3" fmla="*/ 0 h 404"/>
                  <a:gd name="T4" fmla="*/ 402 w 844"/>
                  <a:gd name="T5" fmla="*/ 0 h 404"/>
                  <a:gd name="T6" fmla="*/ 402 w 844"/>
                  <a:gd name="T7" fmla="*/ 0 h 404"/>
                  <a:gd name="T8" fmla="*/ 402 w 844"/>
                  <a:gd name="T9" fmla="*/ 0 h 404"/>
                  <a:gd name="T10" fmla="*/ 0 w 844"/>
                  <a:gd name="T11" fmla="*/ 404 h 404"/>
                  <a:gd name="T12" fmla="*/ 402 w 844"/>
                  <a:gd name="T13" fmla="*/ 404 h 404"/>
                  <a:gd name="T14" fmla="*/ 517 w 844"/>
                  <a:gd name="T15" fmla="*/ 404 h 404"/>
                  <a:gd name="T16" fmla="*/ 643 w 844"/>
                  <a:gd name="T17" fmla="*/ 404 h 404"/>
                  <a:gd name="T18" fmla="*/ 844 w 844"/>
                  <a:gd name="T19" fmla="*/ 202 h 404"/>
                  <a:gd name="T20" fmla="*/ 844 w 844"/>
                  <a:gd name="T21" fmla="*/ 202 h 404"/>
                  <a:gd name="T22" fmla="*/ 844 w 844"/>
                  <a:gd name="T23" fmla="*/ 202 h 404"/>
                  <a:gd name="T24" fmla="*/ 643 w 844"/>
                  <a:gd name="T25" fmla="*/ 0 h 4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44" h="404">
                    <a:moveTo>
                      <a:pt x="643" y="0"/>
                    </a:moveTo>
                    <a:lnTo>
                      <a:pt x="517" y="0"/>
                    </a:lnTo>
                    <a:lnTo>
                      <a:pt x="402" y="0"/>
                    </a:lnTo>
                    <a:lnTo>
                      <a:pt x="402" y="0"/>
                    </a:lnTo>
                    <a:lnTo>
                      <a:pt x="402" y="0"/>
                    </a:lnTo>
                    <a:lnTo>
                      <a:pt x="0" y="404"/>
                    </a:lnTo>
                    <a:lnTo>
                      <a:pt x="402" y="404"/>
                    </a:lnTo>
                    <a:lnTo>
                      <a:pt x="517" y="404"/>
                    </a:lnTo>
                    <a:lnTo>
                      <a:pt x="643" y="404"/>
                    </a:lnTo>
                    <a:lnTo>
                      <a:pt x="844" y="202"/>
                    </a:lnTo>
                    <a:lnTo>
                      <a:pt x="844" y="202"/>
                    </a:lnTo>
                    <a:lnTo>
                      <a:pt x="844" y="202"/>
                    </a:lnTo>
                    <a:lnTo>
                      <a:pt x="643" y="0"/>
                    </a:ln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/>
            </p:spPr>
            <p:txBody>
              <a:bodyPr anchor="ctr">
                <a:scene3d>
                  <a:camera prst="orthographicFront"/>
                  <a:lightRig rig="threePt" dir="t"/>
                </a:scene3d>
                <a:sp3d contourW="12700"/>
              </a:bodyPr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宋体-简" panose="02010800040101010101" charset="-122"/>
                  <a:ea typeface="宋体-简" panose="02010800040101010101" charset="-122"/>
                  <a:cs typeface="+mn-cs"/>
                </a:endParaRPr>
              </a:p>
            </p:txBody>
          </p:sp>
        </p:grpSp>
        <p:sp>
          <p:nvSpPr>
            <p:cNvPr id="129" name="文本框 128"/>
            <p:cNvSpPr txBox="1"/>
            <p:nvPr/>
          </p:nvSpPr>
          <p:spPr>
            <a:xfrm>
              <a:off x="1271377" y="1211257"/>
              <a:ext cx="3383915" cy="166878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p>
              <a:pPr marL="0" marR="0" lvl="0" indent="0" algn="l" defTabSz="457200" rtl="0" eaLnBrk="1" fontAlgn="auto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宋体-简" panose="02010800040101010101" charset="-122"/>
                  <a:ea typeface="宋体-简" panose="02010800040101010101" charset="-122"/>
                  <a:cs typeface="宋体-简" panose="02010800040101010101" charset="-122"/>
                </a:rPr>
                <a:t>变量名只能包含字母、数字和下划线。</a:t>
              </a:r>
              <a:r>
                <a: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宋体-简" panose="02010800040101010101" charset="-122"/>
                  <a:ea typeface="宋体-简" panose="02010800040101010101" charset="-122"/>
                  <a:cs typeface="宋体-简" panose="02010800040101010101" charset="-122"/>
                </a:rPr>
                <a:t>变量名可以字母或下划线打头，但不能以数字打头，例如，可将变量命名为message_1，但不能将其命名为1_message。</a:t>
              </a:r>
              <a:endPara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宋体-简" panose="02010800040101010101" charset="-122"/>
                <a:ea typeface="宋体-简" panose="02010800040101010101" charset="-122"/>
                <a:cs typeface="宋体-简" panose="02010800040101010101" charset="-122"/>
              </a:endParaRPr>
            </a:p>
          </p:txBody>
        </p:sp>
      </p:grpSp>
      <p:sp>
        <p:nvSpPr>
          <p:cNvPr id="136" name="文本框 135"/>
          <p:cNvSpPr txBox="1"/>
          <p:nvPr/>
        </p:nvSpPr>
        <p:spPr>
          <a:xfrm>
            <a:off x="6631305" y="4666615"/>
            <a:ext cx="1626870" cy="166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marR="0" lvl="0" indent="0" algn="l" defTabSz="4572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b="1" noProof="0" dirty="0">
                <a:ln>
                  <a:noFill/>
                </a:ln>
                <a:gradFill>
                  <a:gsLst>
                    <a:gs pos="0">
                      <a:srgbClr val="14CD68"/>
                    </a:gs>
                    <a:gs pos="100000">
                      <a:srgbClr val="035C7D"/>
                    </a:gs>
                  </a:gsLst>
                  <a:lin scaled="0"/>
                </a:gradFill>
                <a:effectLst/>
                <a:uLnTx/>
                <a:uFillTx/>
                <a:latin typeface="宋体-简" panose="02010800040101010101" charset="-122"/>
                <a:ea typeface="宋体-简" panose="02010800040101010101" charset="-122"/>
                <a:cs typeface="宋体-简" panose="02010800040101010101" charset="-122"/>
                <a:sym typeface="+mn-ea"/>
              </a:rPr>
              <a:t>慎用小写字母l和大写字母O</a:t>
            </a:r>
            <a:r>
              <a:rPr lang="zh-CN" altLang="en-US" b="1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宋体-简" panose="02010800040101010101" charset="-122"/>
                <a:ea typeface="宋体-简" panose="02010800040101010101" charset="-122"/>
                <a:cs typeface="宋体-简" panose="02010800040101010101" charset="-122"/>
                <a:sym typeface="+mn-ea"/>
              </a:rPr>
              <a:t>，因为它们可能被人错看成数字1和0。</a:t>
            </a:r>
            <a:endParaRPr lang="zh-CN" altLang="en-US">
              <a:latin typeface="宋体-简" panose="02010800040101010101" charset="-122"/>
              <a:ea typeface="宋体-简" panose="02010800040101010101" charset="-122"/>
              <a:cs typeface="宋体-简" panose="02010800040101010101" charset="-122"/>
            </a:endParaRPr>
          </a:p>
        </p:txBody>
      </p:sp>
      <p:sp>
        <p:nvSpPr>
          <p:cNvPr id="137" name="文本框 136"/>
          <p:cNvSpPr txBox="1"/>
          <p:nvPr/>
        </p:nvSpPr>
        <p:spPr>
          <a:xfrm>
            <a:off x="7502525" y="1393825"/>
            <a:ext cx="3293745" cy="166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marR="0" lvl="0" indent="0" algn="l" defTabSz="4572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b="1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宋体-简" panose="02010800040101010101" charset="-122"/>
                <a:ea typeface="宋体-简" panose="02010800040101010101" charset="-122"/>
                <a:cs typeface="宋体-简" panose="02010800040101010101" charset="-122"/>
                <a:sym typeface="+mn-ea"/>
              </a:rPr>
              <a:t>变量名应既简短又具有描述性。</a:t>
            </a:r>
            <a:r>
              <a:rPr lang="zh-CN" altLang="en-US" b="1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宋体-简" panose="02010800040101010101" charset="-122"/>
                <a:ea typeface="宋体-简" panose="02010800040101010101" charset="-122"/>
                <a:cs typeface="宋体-简" panose="02010800040101010101" charset="-122"/>
                <a:sym typeface="+mn-ea"/>
              </a:rPr>
              <a:t>例如：name比n好，student_name比s_n好，name_length比length_of_persons_name好。 </a:t>
            </a:r>
            <a:endParaRPr lang="zh-CN" altLang="en-US">
              <a:latin typeface="宋体-简" panose="02010800040101010101" charset="-122"/>
              <a:ea typeface="宋体-简" panose="02010800040101010101" charset="-122"/>
              <a:cs typeface="宋体-简" panose="02010800040101010101" charset="-122"/>
            </a:endParaRPr>
          </a:p>
        </p:txBody>
      </p:sp>
      <p:sp>
        <p:nvSpPr>
          <p:cNvPr id="138" name="文本框 137"/>
          <p:cNvSpPr txBox="1"/>
          <p:nvPr/>
        </p:nvSpPr>
        <p:spPr>
          <a:xfrm>
            <a:off x="4853305" y="1393825"/>
            <a:ext cx="2486025" cy="166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marR="0" lvl="0" indent="0" algn="l" defTabSz="4572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b="1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宋体-简" panose="02010800040101010101" charset="-122"/>
                <a:ea typeface="宋体-简" panose="02010800040101010101" charset="-122"/>
                <a:cs typeface="宋体-简" panose="02010800040101010101" charset="-122"/>
                <a:sym typeface="+mn-ea"/>
              </a:rPr>
              <a:t>不要将Python关键字和函数名用作变量名</a:t>
            </a:r>
            <a:r>
              <a:rPr lang="zh-CN" altLang="en-US" b="1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宋体-简" panose="02010800040101010101" charset="-122"/>
                <a:ea typeface="宋体-简" panose="02010800040101010101" charset="-122"/>
                <a:cs typeface="宋体-简" panose="02010800040101010101" charset="-122"/>
                <a:sym typeface="+mn-ea"/>
              </a:rPr>
              <a:t>，即不要使用Python保留用于特殊用途的单词，如print。 </a:t>
            </a:r>
            <a:endParaRPr lang="zh-CN" altLang="en-US">
              <a:latin typeface="宋体-简" panose="02010800040101010101" charset="-122"/>
              <a:ea typeface="宋体-简" panose="02010800040101010101" charset="-122"/>
              <a:cs typeface="宋体-简" panose="02010800040101010101" charset="-122"/>
            </a:endParaRPr>
          </a:p>
        </p:txBody>
      </p:sp>
      <p:sp>
        <p:nvSpPr>
          <p:cNvPr id="139" name="文本框 138"/>
          <p:cNvSpPr txBox="1"/>
          <p:nvPr/>
        </p:nvSpPr>
        <p:spPr>
          <a:xfrm>
            <a:off x="2985135" y="4666615"/>
            <a:ext cx="3107690" cy="19837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marR="0" lvl="0" indent="0" algn="l" defTabSz="4572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b="1" noProof="0" dirty="0">
                <a:ln>
                  <a:noFill/>
                </a:ln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effectLst/>
                <a:uLnTx/>
                <a:uFillTx/>
                <a:latin typeface="宋体-简" panose="02010800040101010101" charset="-122"/>
                <a:ea typeface="宋体-简" panose="02010800040101010101" charset="-122"/>
                <a:cs typeface="宋体-简" panose="02010800040101010101" charset="-122"/>
                <a:sym typeface="+mn-ea"/>
              </a:rPr>
              <a:t>变量名不能包含空格，</a:t>
            </a:r>
            <a:r>
              <a:rPr lang="zh-CN" altLang="en-US" b="1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宋体-简" panose="02010800040101010101" charset="-122"/>
                <a:ea typeface="宋体-简" panose="02010800040101010101" charset="-122"/>
                <a:cs typeface="宋体-简" panose="02010800040101010101" charset="-122"/>
                <a:sym typeface="+mn-ea"/>
              </a:rPr>
              <a:t>但可使用下划线来分隔其中的单词。例如，变量名greeting_message可行，但变量名greeting message会引发错误。 </a:t>
            </a:r>
            <a:endParaRPr lang="zh-CN" altLang="en-US">
              <a:latin typeface="宋体-简" panose="02010800040101010101" charset="-122"/>
              <a:ea typeface="宋体-简" panose="02010800040101010101" charset="-122"/>
              <a:cs typeface="宋体-简" panose="02010800040101010101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01060" y="1100455"/>
            <a:ext cx="8916035" cy="4572000"/>
          </a:xfrm>
          <a:prstGeom prst="rect">
            <a:avLst/>
          </a:prstGeom>
        </p:spPr>
      </p:pic>
      <p:sp>
        <p:nvSpPr>
          <p:cNvPr id="27" name="Text Box 10"/>
          <p:cNvSpPr txBox="1">
            <a:spLocks noChangeArrowheads="1"/>
          </p:cNvSpPr>
          <p:nvPr/>
        </p:nvSpPr>
        <p:spPr bwMode="auto">
          <a:xfrm>
            <a:off x="313055" y="1499870"/>
            <a:ext cx="3369945" cy="32924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60960" tIns="30480" rIns="60960" bIns="3048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 defTabSz="1450975">
              <a:lnSpc>
                <a:spcPct val="150000"/>
              </a:lnSpc>
              <a:buFont typeface="Arial" panose="020B0604020202090204" pitchFamily="34" charset="0"/>
              <a:buChar char="•"/>
              <a:defRPr/>
            </a:pPr>
            <a:r>
              <a:rPr lang="en-US" altLang="zh-CN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message</a:t>
            </a:r>
            <a:r>
              <a:rPr lang="zh-CN" altLang="en-US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是一个变量</a:t>
            </a:r>
            <a:endParaRPr lang="zh-CN" altLang="en-US" sz="20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342900" indent="-342900" algn="l" defTabSz="1450975">
              <a:lnSpc>
                <a:spcPct val="15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使用</a:t>
            </a:r>
            <a:r>
              <a:rPr lang="en-US" altLang="zh-CN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print</a:t>
            </a:r>
            <a:r>
              <a:rPr lang="zh-CN" altLang="en-US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打印显示该变量时，错误的拼写为</a:t>
            </a:r>
            <a:r>
              <a:rPr lang="en-US" altLang="zh-CN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mesage</a:t>
            </a:r>
            <a:endParaRPr lang="en-US" altLang="zh-CN" sz="20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342900" indent="-342900" algn="l" defTabSz="1450975">
              <a:lnSpc>
                <a:spcPct val="15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引发程序出现异常</a:t>
            </a:r>
            <a:endParaRPr lang="zh-CN" altLang="en-US" sz="20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342900" indent="-342900" algn="l" defTabSz="1450975">
              <a:lnSpc>
                <a:spcPct val="15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修改为争取拼写的变量</a:t>
            </a:r>
            <a:r>
              <a:rPr lang="en-US" altLang="zh-CN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message</a:t>
            </a:r>
            <a:r>
              <a:rPr lang="zh-CN" altLang="en-US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后，重新执行</a:t>
            </a:r>
            <a:r>
              <a:rPr lang="en-US" altLang="zh-CN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print</a:t>
            </a:r>
            <a:r>
              <a:rPr lang="zh-CN" altLang="en-US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函数，输出结果正确</a:t>
            </a:r>
            <a:endParaRPr lang="zh-CN" altLang="en-US" sz="20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756852" y="392154"/>
            <a:ext cx="5777865" cy="70675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</a:pPr>
            <a:r>
              <a:rPr lang="zh-CN" altLang="en-US" sz="4000" b="1" dirty="0">
                <a:latin typeface="苹方-简" panose="020B0400000000000000" charset="-122"/>
                <a:ea typeface="苹方-简" panose="020B0400000000000000" charset="-122"/>
                <a:cs typeface="+mn-ea"/>
                <a:sym typeface="+mn-lt"/>
              </a:rPr>
              <a:t>使用变量时避免命名错误</a:t>
            </a:r>
            <a:endParaRPr lang="zh-CN" altLang="en-US" sz="4000" b="1" dirty="0">
              <a:latin typeface="苹方-简" panose="020B0400000000000000" charset="-122"/>
              <a:ea typeface="苹方-简" panose="020B0400000000000000" charset="-122"/>
              <a:cs typeface="+mn-ea"/>
              <a:sym typeface="+mn-lt"/>
            </a:endParaRPr>
          </a:p>
        </p:txBody>
      </p:sp>
      <p:sp>
        <p:nvSpPr>
          <p:cNvPr id="33" name="等腰三角形 32"/>
          <p:cNvSpPr/>
          <p:nvPr/>
        </p:nvSpPr>
        <p:spPr>
          <a:xfrm rot="16200000" flipV="1">
            <a:off x="-91725" y="483879"/>
            <a:ext cx="707885" cy="524437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683000" y="2718435"/>
            <a:ext cx="4521200" cy="108712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3831590" y="5238750"/>
            <a:ext cx="8040370" cy="14763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t">
            <a:spAutoFit/>
          </a:bodyPr>
          <a:p>
            <a:r>
              <a:rPr lang="zh-CN" altLang="en-US"/>
              <a:t>&gt;&gt;&gt; message='Hello Python World!'</a:t>
            </a:r>
            <a:endParaRPr lang="zh-CN" altLang="en-US"/>
          </a:p>
          <a:p>
            <a:r>
              <a:rPr lang="zh-CN" altLang="en-US"/>
              <a:t>&gt;&gt;&gt; print(mesage)</a:t>
            </a:r>
            <a:endParaRPr lang="zh-CN" altLang="en-US"/>
          </a:p>
          <a:p>
            <a:r>
              <a:rPr lang="zh-CN" altLang="en-US"/>
              <a:t>Traceback (most recent call last):</a:t>
            </a:r>
            <a:endParaRPr lang="zh-CN" altLang="en-US"/>
          </a:p>
          <a:p>
            <a:r>
              <a:rPr lang="zh-CN" altLang="en-US"/>
              <a:t>  File "&lt;stdin&gt;", line 1, in &lt;module&gt;</a:t>
            </a:r>
            <a:endParaRPr lang="zh-CN" altLang="en-US"/>
          </a:p>
          <a:p>
            <a:r>
              <a:rPr lang="zh-CN" altLang="en-US"/>
              <a:t>NameError: name 'mesage' is not defined</a:t>
            </a:r>
            <a:endParaRPr lang="zh-CN" altLang="en-US"/>
          </a:p>
        </p:txBody>
      </p:sp>
    </p:spTree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9584690" y="1039495"/>
            <a:ext cx="2540000" cy="5077460"/>
          </a:xfrm>
          <a:prstGeom prst="rect">
            <a:avLst/>
          </a:prstGeom>
          <a:solidFill>
            <a:schemeClr val="tx1"/>
          </a:solidFill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$ python string.py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This Is A String.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THIS IS A STRING.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this is a string.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Lucas Tang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lucastang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lucas tang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Lucas Tang</a:t>
            </a:r>
            <a:endParaRPr lang="zh-CN" altLang="en-US">
              <a:solidFill>
                <a:schemeClr val="bg1"/>
              </a:solidFill>
            </a:endParaRPr>
          </a:p>
          <a:p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Python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	Python</a:t>
            </a:r>
            <a:endParaRPr lang="zh-CN" altLang="en-US">
              <a:solidFill>
                <a:schemeClr val="bg1"/>
              </a:solidFill>
            </a:endParaRPr>
          </a:p>
          <a:p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	Python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 This is also a string.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 This is also a string.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This is also a string.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This is also a string.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This is also a string.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7" name="Text Box 10"/>
          <p:cNvSpPr txBox="1">
            <a:spLocks noChangeArrowheads="1"/>
          </p:cNvSpPr>
          <p:nvPr/>
        </p:nvSpPr>
        <p:spPr bwMode="auto">
          <a:xfrm>
            <a:off x="193040" y="1499870"/>
            <a:ext cx="4965065" cy="446214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60960" tIns="30480" rIns="60960" bIns="3048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 defTabSz="1450975" fontAlgn="auto">
              <a:lnSpc>
                <a:spcPct val="13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字符串就是一系列字符</a:t>
            </a:r>
            <a:endParaRPr lang="zh-CN" altLang="en-US" sz="20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342900" indent="-342900" algn="l" defTabSz="1450975" fontAlgn="auto">
              <a:lnSpc>
                <a:spcPct val="13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在</a:t>
            </a:r>
            <a:r>
              <a:rPr lang="en-US" altLang="zh-CN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Python</a:t>
            </a:r>
            <a:r>
              <a:rPr lang="zh-CN" altLang="en-US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中用引号括起的都是字符串</a:t>
            </a:r>
            <a:endParaRPr lang="zh-CN" altLang="en-US" sz="20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342900" indent="-342900" algn="l" defTabSz="1450975" fontAlgn="auto">
              <a:lnSpc>
                <a:spcPct val="13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引号可以是双引号，也可以是单引号，但必须成对使用</a:t>
            </a:r>
            <a:endParaRPr lang="zh-CN" altLang="en-US" sz="20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342900" indent="-342900" algn="l" defTabSz="1450975" fontAlgn="auto">
              <a:lnSpc>
                <a:spcPct val="130000"/>
              </a:lnSpc>
              <a:buFont typeface="Arial" panose="020B0604020202090204" pitchFamily="34" charset="0"/>
              <a:buChar char="•"/>
              <a:defRPr/>
            </a:pPr>
            <a:r>
              <a:rPr lang="en-US" altLang="zh-CN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title( )</a:t>
            </a:r>
            <a:r>
              <a:rPr lang="zh-CN" altLang="en-US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方法以首字母大写的方式显示单词</a:t>
            </a:r>
            <a:endParaRPr lang="zh-CN" altLang="en-US" sz="20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342900" indent="-342900" algn="l" defTabSz="1450975" fontAlgn="auto">
              <a:lnSpc>
                <a:spcPct val="13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使用加号</a:t>
            </a:r>
            <a:r>
              <a:rPr lang="en-US" altLang="zh-CN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“+”</a:t>
            </a:r>
            <a:r>
              <a:rPr lang="zh-CN" altLang="en-US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运算符合并拼接字符串</a:t>
            </a:r>
            <a:endParaRPr lang="zh-CN" altLang="en-US" sz="20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342900" indent="-342900" algn="l" defTabSz="1450975" fontAlgn="auto">
              <a:lnSpc>
                <a:spcPct val="13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使用制表符</a:t>
            </a:r>
            <a:r>
              <a:rPr lang="en-US" altLang="zh-CN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“\t”</a:t>
            </a:r>
            <a:r>
              <a:rPr lang="zh-CN" altLang="en-US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给字符串增加空白</a:t>
            </a:r>
            <a:endParaRPr lang="zh-CN" altLang="en-US" sz="20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342900" indent="-342900" algn="l" defTabSz="1450975" fontAlgn="auto">
              <a:lnSpc>
                <a:spcPct val="13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使用换行符</a:t>
            </a:r>
            <a:r>
              <a:rPr lang="en-US" altLang="zh-CN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“\n”</a:t>
            </a:r>
            <a:r>
              <a:rPr lang="zh-CN" altLang="en-US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让字符串换到下一行</a:t>
            </a:r>
            <a:endParaRPr lang="zh-CN" altLang="en-US" sz="20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342900" indent="-342900" algn="l" defTabSz="1450975" fontAlgn="auto">
              <a:lnSpc>
                <a:spcPct val="130000"/>
              </a:lnSpc>
              <a:buFont typeface="Arial" panose="020B0604020202090204" pitchFamily="34" charset="0"/>
              <a:buChar char="•"/>
              <a:defRPr/>
            </a:pPr>
            <a:r>
              <a:rPr lang="en-US" altLang="zh-CN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lstrip( )</a:t>
            </a:r>
            <a:r>
              <a:rPr lang="zh-CN" altLang="en-US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方法去除字符串左端的所有空格</a:t>
            </a:r>
            <a:endParaRPr lang="zh-CN" altLang="en-US" sz="20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342900" indent="-342900" algn="l" defTabSz="1450975" fontAlgn="auto">
              <a:lnSpc>
                <a:spcPct val="130000"/>
              </a:lnSpc>
              <a:buFont typeface="Arial" panose="020B0604020202090204" pitchFamily="34" charset="0"/>
              <a:buChar char="•"/>
              <a:defRPr/>
            </a:pPr>
            <a:r>
              <a:rPr lang="en-US" altLang="zh-CN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rstrip( )</a:t>
            </a:r>
            <a:r>
              <a:rPr lang="zh-CN" altLang="en-US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方法去除字符串右端的所有空格</a:t>
            </a:r>
            <a:endParaRPr lang="zh-CN" altLang="en-US" sz="20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342900" indent="-342900" algn="l" defTabSz="1450975" fontAlgn="auto">
              <a:lnSpc>
                <a:spcPct val="130000"/>
              </a:lnSpc>
              <a:buFont typeface="Arial" panose="020B0604020202090204" pitchFamily="34" charset="0"/>
              <a:buChar char="•"/>
              <a:defRPr/>
            </a:pPr>
            <a:r>
              <a:rPr lang="en-US" altLang="zh-CN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strip( )</a:t>
            </a:r>
            <a:r>
              <a:rPr lang="zh-CN" altLang="en-US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方法去除字符串两端的所有空格</a:t>
            </a:r>
            <a:endParaRPr lang="zh-CN" altLang="en-US" sz="20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756852" y="392154"/>
            <a:ext cx="1708785" cy="70675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</a:pPr>
            <a:r>
              <a:rPr lang="zh-CN" altLang="en-US" sz="4000" b="1" dirty="0">
                <a:latin typeface="苹方-简" panose="020B0400000000000000" charset="-122"/>
                <a:ea typeface="苹方-简" panose="020B0400000000000000" charset="-122"/>
                <a:cs typeface="+mn-ea"/>
                <a:sym typeface="+mn-lt"/>
              </a:rPr>
              <a:t>字符串</a:t>
            </a:r>
            <a:endParaRPr lang="zh-CN" altLang="en-US" sz="4000" b="1" dirty="0">
              <a:latin typeface="苹方-简" panose="020B0400000000000000" charset="-122"/>
              <a:ea typeface="苹方-简" panose="020B0400000000000000" charset="-122"/>
              <a:cs typeface="+mn-ea"/>
              <a:sym typeface="+mn-lt"/>
            </a:endParaRPr>
          </a:p>
        </p:txBody>
      </p:sp>
      <p:sp>
        <p:nvSpPr>
          <p:cNvPr id="33" name="等腰三角形 32"/>
          <p:cNvSpPr/>
          <p:nvPr/>
        </p:nvSpPr>
        <p:spPr>
          <a:xfrm rot="16200000" flipV="1">
            <a:off x="-91725" y="483879"/>
            <a:ext cx="707885" cy="524437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9599295" y="1069975"/>
            <a:ext cx="2413000" cy="304165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66665" y="624840"/>
            <a:ext cx="4109085" cy="6195695"/>
          </a:xfrm>
          <a:prstGeom prst="rect">
            <a:avLst/>
          </a:prstGeom>
        </p:spPr>
      </p:pic>
      <p:sp>
        <p:nvSpPr>
          <p:cNvPr id="7" name="燕尾形箭头 6"/>
          <p:cNvSpPr/>
          <p:nvPr/>
        </p:nvSpPr>
        <p:spPr>
          <a:xfrm>
            <a:off x="9197975" y="3263900"/>
            <a:ext cx="376555" cy="331470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68750" y="772160"/>
            <a:ext cx="8204835" cy="6299835"/>
          </a:xfrm>
          <a:prstGeom prst="rect">
            <a:avLst/>
          </a:prstGeom>
        </p:spPr>
      </p:pic>
      <p:sp>
        <p:nvSpPr>
          <p:cNvPr id="27" name="Text Box 10"/>
          <p:cNvSpPr txBox="1">
            <a:spLocks noChangeArrowheads="1"/>
          </p:cNvSpPr>
          <p:nvPr/>
        </p:nvSpPr>
        <p:spPr bwMode="auto">
          <a:xfrm>
            <a:off x="269240" y="1085850"/>
            <a:ext cx="3714115" cy="286131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60960" tIns="30480" rIns="60960" bIns="3048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 defTabSz="1450975" fontAlgn="auto">
              <a:lnSpc>
                <a:spcPct val="13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引号一定要成对使用</a:t>
            </a:r>
            <a:endParaRPr lang="zh-CN" altLang="en-US" sz="20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342900" indent="-342900" algn="l" defTabSz="1450975" fontAlgn="auto">
              <a:lnSpc>
                <a:spcPct val="13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单引号对内不能内嵌单引号，否则会引发语法错误</a:t>
            </a:r>
            <a:endParaRPr lang="zh-CN" altLang="en-US" sz="20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342900" indent="-342900" algn="l" defTabSz="1450975" fontAlgn="auto">
              <a:lnSpc>
                <a:spcPct val="13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双引号对内不能内嵌双引号，否则会引发语法错误</a:t>
            </a:r>
            <a:endParaRPr lang="zh-CN" altLang="en-US" sz="20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342900" indent="-342900" algn="l" defTabSz="1450975" fontAlgn="auto">
              <a:lnSpc>
                <a:spcPct val="13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双引号对内可以内嵌单引号</a:t>
            </a:r>
            <a:endParaRPr lang="zh-CN" altLang="en-US" sz="20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342900" indent="-342900" algn="l" defTabSz="1450975" fontAlgn="auto">
              <a:lnSpc>
                <a:spcPct val="13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单引号对内可以内嵌双引号</a:t>
            </a:r>
            <a:endParaRPr lang="zh-CN" altLang="en-US" sz="20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756852" y="392154"/>
            <a:ext cx="5777865" cy="70675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</a:pPr>
            <a:r>
              <a:rPr lang="zh-CN" altLang="en-US" sz="4000" b="1" dirty="0">
                <a:latin typeface="苹方-简" panose="020B0400000000000000" charset="-122"/>
                <a:ea typeface="苹方-简" panose="020B0400000000000000" charset="-122"/>
                <a:cs typeface="+mn-ea"/>
                <a:sym typeface="+mn-lt"/>
              </a:rPr>
              <a:t>避免使用字符串时的错误</a:t>
            </a:r>
            <a:endParaRPr lang="zh-CN" altLang="en-US" sz="4000" b="1" dirty="0">
              <a:latin typeface="苹方-简" panose="020B0400000000000000" charset="-122"/>
              <a:ea typeface="苹方-简" panose="020B0400000000000000" charset="-122"/>
              <a:cs typeface="+mn-ea"/>
              <a:sym typeface="+mn-lt"/>
            </a:endParaRPr>
          </a:p>
        </p:txBody>
      </p:sp>
      <p:sp>
        <p:nvSpPr>
          <p:cNvPr id="33" name="等腰三角形 32"/>
          <p:cNvSpPr/>
          <p:nvPr/>
        </p:nvSpPr>
        <p:spPr>
          <a:xfrm rot="16200000" flipV="1">
            <a:off x="-91725" y="483879"/>
            <a:ext cx="707885" cy="524437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398010" y="2562225"/>
            <a:ext cx="3030855" cy="258445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4448810" y="2806065"/>
            <a:ext cx="3135630" cy="87630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4398010" y="4283710"/>
            <a:ext cx="3030855" cy="258445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4448810" y="4527550"/>
            <a:ext cx="3135630" cy="83185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524510" y="5332095"/>
            <a:ext cx="3444240" cy="132207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t">
            <a:spAutoFit/>
          </a:bodyPr>
          <a:p>
            <a:r>
              <a:rPr lang="zh-CN" altLang="en-US" sz="1600"/>
              <a:t>&gt;&gt;&gt; msg="I love" Python"</a:t>
            </a:r>
            <a:endParaRPr lang="zh-CN" altLang="en-US" sz="1600"/>
          </a:p>
          <a:p>
            <a:r>
              <a:rPr lang="zh-CN" altLang="en-US" sz="1600"/>
              <a:t>  File "&lt;stdin&gt;", line 1</a:t>
            </a:r>
            <a:endParaRPr lang="zh-CN" altLang="en-US" sz="1600"/>
          </a:p>
          <a:p>
            <a:r>
              <a:rPr lang="zh-CN" altLang="en-US" sz="1600"/>
              <a:t>    msg="I love" Python"</a:t>
            </a:r>
            <a:endParaRPr lang="zh-CN" altLang="en-US" sz="1600"/>
          </a:p>
          <a:p>
            <a:r>
              <a:rPr lang="zh-CN" altLang="en-US" sz="1600"/>
              <a:t>                      ^</a:t>
            </a:r>
            <a:endParaRPr lang="zh-CN" altLang="en-US" sz="1600"/>
          </a:p>
          <a:p>
            <a:r>
              <a:rPr lang="zh-CN" altLang="en-US" sz="1600"/>
              <a:t>SyntaxError: invalid syntax</a:t>
            </a:r>
            <a:endParaRPr lang="zh-CN" altLang="en-US" sz="1600"/>
          </a:p>
        </p:txBody>
      </p:sp>
      <p:sp>
        <p:nvSpPr>
          <p:cNvPr id="8" name="文本框 7"/>
          <p:cNvSpPr txBox="1"/>
          <p:nvPr/>
        </p:nvSpPr>
        <p:spPr>
          <a:xfrm>
            <a:off x="524510" y="3947160"/>
            <a:ext cx="3444240" cy="132207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t">
            <a:spAutoFit/>
          </a:bodyPr>
          <a:p>
            <a:r>
              <a:rPr lang="zh-CN" altLang="en-US" sz="1600"/>
              <a:t>&gt;&gt;&gt; msg='Python's advantage'</a:t>
            </a:r>
            <a:endParaRPr lang="zh-CN" altLang="en-US" sz="1600"/>
          </a:p>
          <a:p>
            <a:r>
              <a:rPr lang="zh-CN" altLang="en-US" sz="1600"/>
              <a:t>  File "&lt;stdin&gt;", line 1</a:t>
            </a:r>
            <a:endParaRPr lang="zh-CN" altLang="en-US" sz="1600"/>
          </a:p>
          <a:p>
            <a:r>
              <a:rPr lang="zh-CN" altLang="en-US" sz="1600"/>
              <a:t>    msg='Python's advantage'</a:t>
            </a:r>
            <a:endParaRPr lang="zh-CN" altLang="en-US" sz="1600"/>
          </a:p>
          <a:p>
            <a:r>
              <a:rPr lang="zh-CN" altLang="en-US" sz="1600"/>
              <a:t>                ^</a:t>
            </a:r>
            <a:endParaRPr lang="zh-CN" altLang="en-US" sz="1600"/>
          </a:p>
          <a:p>
            <a:r>
              <a:rPr lang="zh-CN" altLang="en-US" sz="1600"/>
              <a:t>SyntaxError: invalid syntax</a:t>
            </a:r>
            <a:endParaRPr lang="zh-CN" altLang="en-US" sz="1600"/>
          </a:p>
        </p:txBody>
      </p:sp>
    </p:spTree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Box 10"/>
          <p:cNvSpPr txBox="1">
            <a:spLocks noChangeArrowheads="1"/>
          </p:cNvSpPr>
          <p:nvPr/>
        </p:nvSpPr>
        <p:spPr bwMode="auto">
          <a:xfrm>
            <a:off x="193040" y="1499870"/>
            <a:ext cx="4287520" cy="326136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60960" tIns="30480" rIns="60960" bIns="3048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 defTabSz="1450975" fontAlgn="auto">
              <a:lnSpc>
                <a:spcPct val="13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整数：可对整数执行加</a:t>
            </a:r>
            <a:r>
              <a:rPr lang="en-US" altLang="zh-CN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(+)</a:t>
            </a:r>
            <a:r>
              <a:rPr lang="zh-CN" altLang="en-US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减</a:t>
            </a:r>
            <a:r>
              <a:rPr lang="en-US" altLang="zh-CN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(-)</a:t>
            </a:r>
            <a:r>
              <a:rPr lang="zh-CN" altLang="en-US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乘</a:t>
            </a:r>
            <a:r>
              <a:rPr lang="en-US" altLang="zh-CN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(*)</a:t>
            </a:r>
            <a:r>
              <a:rPr lang="zh-CN" altLang="en-US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除</a:t>
            </a:r>
            <a:r>
              <a:rPr lang="en-US" altLang="zh-CN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(/)</a:t>
            </a:r>
            <a:r>
              <a:rPr lang="zh-CN" altLang="en-US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乘方</a:t>
            </a:r>
            <a:r>
              <a:rPr lang="en-US" altLang="zh-CN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(**)</a:t>
            </a:r>
            <a:r>
              <a:rPr lang="zh-CN" altLang="en-US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等各种运算</a:t>
            </a:r>
            <a:endParaRPr lang="zh-CN" altLang="en-US" sz="20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342900" indent="-342900" algn="l" defTabSz="1450975" fontAlgn="auto">
              <a:lnSpc>
                <a:spcPct val="13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浮点数：带小数点的数字，支持各种数字运算</a:t>
            </a:r>
            <a:endParaRPr lang="zh-CN" altLang="en-US" sz="20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342900" indent="-342900" algn="l" defTabSz="1450975" fontAlgn="auto">
              <a:lnSpc>
                <a:spcPct val="130000"/>
              </a:lnSpc>
              <a:buFont typeface="Arial" panose="020B0604020202090204" pitchFamily="34" charset="0"/>
              <a:buChar char="•"/>
              <a:defRPr/>
            </a:pPr>
            <a:r>
              <a:rPr lang="en-US" altLang="zh-CN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str( )</a:t>
            </a:r>
            <a:r>
              <a:rPr lang="zh-CN" altLang="en-US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函数将非字符串值转换为字符串，如将数字转换为字符串</a:t>
            </a:r>
            <a:endParaRPr lang="zh-CN" altLang="en-US" sz="20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342900" indent="-342900" algn="l" defTabSz="1450975" fontAlgn="auto">
              <a:lnSpc>
                <a:spcPct val="13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不同类型的变量相加如数字与字符串会引发程序异常</a:t>
            </a:r>
            <a:endParaRPr lang="zh-CN" altLang="en-US" sz="20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756852" y="392154"/>
            <a:ext cx="1200150" cy="70675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</a:pPr>
            <a:r>
              <a:rPr lang="zh-CN" altLang="en-US" sz="4000" b="1" dirty="0">
                <a:latin typeface="苹方-简" panose="020B0400000000000000" charset="-122"/>
                <a:ea typeface="苹方-简" panose="020B0400000000000000" charset="-122"/>
                <a:cs typeface="+mn-ea"/>
                <a:sym typeface="+mn-lt"/>
              </a:rPr>
              <a:t>数字</a:t>
            </a:r>
            <a:endParaRPr lang="zh-CN" altLang="en-US" sz="4000" b="1" dirty="0">
              <a:latin typeface="苹方-简" panose="020B0400000000000000" charset="-122"/>
              <a:ea typeface="苹方-简" panose="020B0400000000000000" charset="-122"/>
              <a:cs typeface="+mn-ea"/>
              <a:sym typeface="+mn-lt"/>
            </a:endParaRPr>
          </a:p>
        </p:txBody>
      </p:sp>
      <p:sp>
        <p:nvSpPr>
          <p:cNvPr id="33" name="等腰三角形 32"/>
          <p:cNvSpPr/>
          <p:nvPr/>
        </p:nvSpPr>
        <p:spPr>
          <a:xfrm rot="16200000" flipV="1">
            <a:off x="-91725" y="483879"/>
            <a:ext cx="707885" cy="524437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85385" y="-165735"/>
            <a:ext cx="7148195" cy="736981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5362575" y="4943475"/>
            <a:ext cx="3829685" cy="258445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5362575" y="5702935"/>
            <a:ext cx="4191000" cy="258445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203200" y="4943475"/>
            <a:ext cx="4972685" cy="132207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t">
            <a:spAutoFit/>
          </a:bodyPr>
          <a:p>
            <a:r>
              <a:rPr lang="zh-CN" altLang="en-US" sz="1600"/>
              <a:t>&gt;&gt;&gt; age=10</a:t>
            </a:r>
            <a:endParaRPr lang="zh-CN" altLang="en-US" sz="1600"/>
          </a:p>
          <a:p>
            <a:r>
              <a:rPr lang="zh-CN" altLang="en-US" sz="1600"/>
              <a:t>&gt;&gt;&gt; msg="Lucas is " + age + " years old."</a:t>
            </a:r>
            <a:endParaRPr lang="zh-CN" altLang="en-US" sz="1600"/>
          </a:p>
          <a:p>
            <a:r>
              <a:rPr lang="zh-CN" altLang="en-US" sz="1600"/>
              <a:t>Traceback (most recent call last):</a:t>
            </a:r>
            <a:endParaRPr lang="zh-CN" altLang="en-US" sz="1600"/>
          </a:p>
          <a:p>
            <a:r>
              <a:rPr lang="zh-CN" altLang="en-US" sz="1600"/>
              <a:t>  File "&lt;stdin&gt;", line 1, in &lt;module&gt;</a:t>
            </a:r>
            <a:endParaRPr lang="zh-CN" altLang="en-US" sz="1600"/>
          </a:p>
          <a:p>
            <a:r>
              <a:rPr lang="zh-CN" altLang="en-US" sz="1600"/>
              <a:t>TypeError: can only concatenate str (not "int") to str</a:t>
            </a:r>
            <a:endParaRPr lang="zh-CN" altLang="en-US" sz="1600"/>
          </a:p>
        </p:txBody>
      </p:sp>
    </p:spTree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5296535" y="6159500"/>
            <a:ext cx="6617970" cy="645160"/>
          </a:xfrm>
          <a:prstGeom prst="rect">
            <a:avLst/>
          </a:prstGeom>
          <a:solidFill>
            <a:schemeClr val="tx1"/>
          </a:solidFill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$ py</a:t>
            </a:r>
            <a:r>
              <a:rPr lang="en-US" altLang="zh-CN">
                <a:solidFill>
                  <a:schemeClr val="bg1"/>
                </a:solidFill>
              </a:rPr>
              <a:t>thon</a:t>
            </a:r>
            <a:r>
              <a:rPr lang="zh-CN" altLang="en-US">
                <a:solidFill>
                  <a:schemeClr val="bg1"/>
                </a:solidFill>
              </a:rPr>
              <a:t> comments.py 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This is an example of Python comment function.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7" name="Text Box 10"/>
          <p:cNvSpPr txBox="1">
            <a:spLocks noChangeArrowheads="1"/>
          </p:cNvSpPr>
          <p:nvPr/>
        </p:nvSpPr>
        <p:spPr bwMode="auto">
          <a:xfrm>
            <a:off x="193040" y="1499870"/>
            <a:ext cx="4965065" cy="326136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60960" tIns="30480" rIns="60960" bIns="3048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 defTabSz="1450975" fontAlgn="auto">
              <a:lnSpc>
                <a:spcPct val="130000"/>
              </a:lnSpc>
              <a:buFont typeface="Arial" panose="020B0604020202090204" pitchFamily="34" charset="0"/>
              <a:buAutoNum type="arabicPeriod"/>
              <a:defRPr/>
            </a:pPr>
            <a:r>
              <a:rPr lang="zh-CN" altLang="en-US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单行注释：在程序行首使用</a:t>
            </a:r>
            <a:r>
              <a:rPr lang="en-US" altLang="zh-CN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“#”</a:t>
            </a:r>
            <a:endParaRPr lang="en-US" altLang="zh-CN" sz="20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457200" indent="-457200" algn="l" defTabSz="1450975" fontAlgn="auto">
              <a:lnSpc>
                <a:spcPct val="130000"/>
              </a:lnSpc>
              <a:buFont typeface="Arial" panose="020B0604020202090204" pitchFamily="34" charset="0"/>
              <a:buAutoNum type="arabicPeriod"/>
              <a:defRPr/>
            </a:pPr>
            <a:r>
              <a:rPr lang="zh-CN" altLang="en-US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多行注释</a:t>
            </a:r>
            <a:endParaRPr lang="zh-CN" altLang="en-US" sz="20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800100" lvl="1" indent="-342900" algn="l" defTabSz="1450975" fontAlgn="auto">
              <a:lnSpc>
                <a:spcPct val="13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三个引号构成一组引号组</a:t>
            </a:r>
            <a:endParaRPr lang="zh-CN" altLang="en-US" sz="20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800100" lvl="1" indent="-342900" algn="l" defTabSz="1450975" fontAlgn="auto">
              <a:lnSpc>
                <a:spcPct val="13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两个引号组之间的程序行被注释</a:t>
            </a:r>
            <a:endParaRPr lang="zh-CN" altLang="en-US" sz="20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800100" lvl="1" indent="-342900" algn="l" defTabSz="1450975" fontAlgn="auto">
              <a:lnSpc>
                <a:spcPct val="13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引号可以使用单引号，也可以使用双引号</a:t>
            </a:r>
            <a:endParaRPr lang="zh-CN" altLang="en-US" sz="20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800100" lvl="1" indent="-342900" algn="l" defTabSz="1450975" fontAlgn="auto">
              <a:lnSpc>
                <a:spcPct val="13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单双引号组不能混用，否则会引发语法错误</a:t>
            </a:r>
            <a:endParaRPr lang="zh-CN" altLang="en-US" sz="20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756852" y="392154"/>
            <a:ext cx="1200150" cy="70675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</a:pPr>
            <a:r>
              <a:rPr lang="zh-CN" altLang="en-US" sz="4000" b="1" dirty="0">
                <a:latin typeface="苹方-简" panose="020B0400000000000000" charset="-122"/>
                <a:ea typeface="苹方-简" panose="020B0400000000000000" charset="-122"/>
                <a:cs typeface="+mn-ea"/>
                <a:sym typeface="+mn-lt"/>
              </a:rPr>
              <a:t>注释</a:t>
            </a:r>
            <a:endParaRPr lang="zh-CN" altLang="en-US" sz="4000" b="1" dirty="0">
              <a:latin typeface="苹方-简" panose="020B0400000000000000" charset="-122"/>
              <a:ea typeface="苹方-简" panose="020B0400000000000000" charset="-122"/>
              <a:cs typeface="+mn-ea"/>
              <a:sym typeface="+mn-lt"/>
            </a:endParaRPr>
          </a:p>
        </p:txBody>
      </p:sp>
      <p:sp>
        <p:nvSpPr>
          <p:cNvPr id="33" name="等腰三角形 32"/>
          <p:cNvSpPr/>
          <p:nvPr/>
        </p:nvSpPr>
        <p:spPr>
          <a:xfrm rot="16200000" flipV="1">
            <a:off x="-91725" y="483879"/>
            <a:ext cx="707885" cy="524437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燕尾形箭头 6"/>
          <p:cNvSpPr/>
          <p:nvPr/>
        </p:nvSpPr>
        <p:spPr>
          <a:xfrm>
            <a:off x="9197975" y="3263900"/>
            <a:ext cx="376555" cy="331470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96535" y="1005840"/>
            <a:ext cx="6617335" cy="488823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58420" y="1409065"/>
            <a:ext cx="6513830" cy="5431155"/>
          </a:xfrm>
          <a:prstGeom prst="rect">
            <a:avLst/>
          </a:prstGeom>
        </p:spPr>
      </p:pic>
      <p:sp>
        <p:nvSpPr>
          <p:cNvPr id="27" name="Text Box 10"/>
          <p:cNvSpPr txBox="1">
            <a:spLocks noChangeArrowheads="1"/>
          </p:cNvSpPr>
          <p:nvPr/>
        </p:nvSpPr>
        <p:spPr bwMode="auto">
          <a:xfrm>
            <a:off x="6270625" y="1031875"/>
            <a:ext cx="5861050" cy="574548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</a:ln>
        </p:spPr>
        <p:txBody>
          <a:bodyPr wrap="square" lIns="60960" tIns="30480" rIns="60960" bIns="3048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 defTabSz="1450975" fontAlgn="auto">
              <a:lnSpc>
                <a:spcPct val="120000"/>
              </a:lnSpc>
              <a:buFont typeface="Wingdings" panose="05000000000000000000" charset="0"/>
              <a:buChar char=""/>
              <a:defRPr/>
            </a:pPr>
            <a:r>
              <a:rPr lang="zh-CN" altLang="en-US" sz="14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优美胜于丑陋（Python 以编写优美的代码为目标）</a:t>
            </a:r>
            <a:endParaRPr lang="zh-CN" altLang="en-US" sz="14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342900" indent="-342900" algn="l" defTabSz="1450975" fontAlgn="auto">
              <a:lnSpc>
                <a:spcPct val="120000"/>
              </a:lnSpc>
              <a:buFont typeface="Wingdings" panose="05000000000000000000" charset="0"/>
              <a:buChar char=""/>
              <a:defRPr/>
            </a:pPr>
            <a:r>
              <a:rPr lang="zh-CN" altLang="en-US" sz="14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明了胜于晦涩（优美的代码应当是明了的，命名规范，风格相似）</a:t>
            </a:r>
            <a:endParaRPr lang="zh-CN" altLang="en-US" sz="14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342900" indent="-342900" algn="l" defTabSz="1450975" fontAlgn="auto">
              <a:lnSpc>
                <a:spcPct val="120000"/>
              </a:lnSpc>
              <a:buFont typeface="Wingdings" panose="05000000000000000000" charset="0"/>
              <a:buChar char=""/>
              <a:defRPr/>
            </a:pPr>
            <a:r>
              <a:rPr lang="zh-CN" altLang="en-US" sz="14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简洁胜于复杂（优美的代码应当是简洁的，不要有复杂的内部实现）</a:t>
            </a:r>
            <a:endParaRPr lang="zh-CN" altLang="en-US" sz="14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342900" indent="-342900" algn="l" defTabSz="1450975" fontAlgn="auto">
              <a:lnSpc>
                <a:spcPct val="120000"/>
              </a:lnSpc>
              <a:buFont typeface="Wingdings" panose="05000000000000000000" charset="0"/>
              <a:buChar char=""/>
              <a:defRPr/>
            </a:pPr>
            <a:r>
              <a:rPr lang="zh-CN" altLang="en-US" sz="14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复杂胜于凌乱（如果复杂不可避免，那代码间也不能有难懂的关系，要保持接口简洁）</a:t>
            </a:r>
            <a:endParaRPr lang="zh-CN" altLang="en-US" sz="14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342900" indent="-342900" algn="l" defTabSz="1450975" fontAlgn="auto">
              <a:lnSpc>
                <a:spcPct val="120000"/>
              </a:lnSpc>
              <a:buFont typeface="Wingdings" panose="05000000000000000000" charset="0"/>
              <a:buChar char=""/>
              <a:defRPr/>
            </a:pPr>
            <a:r>
              <a:rPr lang="zh-CN" altLang="en-US" sz="14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扁平胜于嵌套（优美的代码应当是扁平的，不能有太多的嵌套）</a:t>
            </a:r>
            <a:endParaRPr lang="zh-CN" altLang="en-US" sz="14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342900" indent="-342900" algn="l" defTabSz="1450975" fontAlgn="auto">
              <a:lnSpc>
                <a:spcPct val="120000"/>
              </a:lnSpc>
              <a:buFont typeface="Wingdings" panose="05000000000000000000" charset="0"/>
              <a:buChar char=""/>
              <a:defRPr/>
            </a:pPr>
            <a:r>
              <a:rPr lang="zh-CN" altLang="en-US" sz="14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间隔胜于紧凑（优美的代码有适当的间隔，不要奢望一行代码解决问题）</a:t>
            </a:r>
            <a:endParaRPr lang="zh-CN" altLang="en-US" sz="14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342900" indent="-342900" algn="l" defTabSz="1450975" fontAlgn="auto">
              <a:lnSpc>
                <a:spcPct val="120000"/>
              </a:lnSpc>
              <a:buFont typeface="Wingdings" panose="05000000000000000000" charset="0"/>
              <a:buChar char=""/>
              <a:defRPr/>
            </a:pPr>
            <a:r>
              <a:rPr lang="zh-CN" altLang="en-US" sz="14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可读性很重要（优美的代码是可读的）</a:t>
            </a:r>
            <a:endParaRPr lang="zh-CN" altLang="en-US" sz="14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342900" indent="-342900" algn="l" defTabSz="1450975" fontAlgn="auto">
              <a:lnSpc>
                <a:spcPct val="120000"/>
              </a:lnSpc>
              <a:buFont typeface="Wingdings" panose="05000000000000000000" charset="0"/>
              <a:buChar char=""/>
              <a:defRPr/>
            </a:pPr>
            <a:r>
              <a:rPr lang="zh-CN" altLang="en-US" sz="14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即便假借特例的实用性之名，也不可违背这些规则（这些规则至高无上）</a:t>
            </a:r>
            <a:endParaRPr lang="zh-CN" altLang="en-US" sz="14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342900" indent="-342900" algn="l" defTabSz="1450975" fontAlgn="auto">
              <a:lnSpc>
                <a:spcPct val="120000"/>
              </a:lnSpc>
              <a:buFont typeface="Wingdings" panose="05000000000000000000" charset="0"/>
              <a:buChar char=""/>
              <a:defRPr/>
            </a:pPr>
            <a:r>
              <a:rPr lang="zh-CN" altLang="en-US" sz="14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不要包容所有错误，除非你确定需要这样做（精准地捕获异常，不写 except:pass 风格的代码）</a:t>
            </a:r>
            <a:endParaRPr lang="zh-CN" altLang="en-US" sz="14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342900" indent="-342900" algn="l" defTabSz="1450975" fontAlgn="auto">
              <a:lnSpc>
                <a:spcPct val="120000"/>
              </a:lnSpc>
              <a:buFont typeface="Wingdings" panose="05000000000000000000" charset="0"/>
              <a:buChar char=""/>
              <a:defRPr/>
            </a:pPr>
            <a:r>
              <a:rPr lang="zh-CN" altLang="en-US" sz="14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当存在多种可能，不要尝试去猜测</a:t>
            </a:r>
            <a:endParaRPr lang="zh-CN" altLang="en-US" sz="14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342900" indent="-342900" algn="l" defTabSz="1450975" fontAlgn="auto">
              <a:lnSpc>
                <a:spcPct val="120000"/>
              </a:lnSpc>
              <a:buFont typeface="Wingdings" panose="05000000000000000000" charset="0"/>
              <a:buChar char=""/>
              <a:defRPr/>
            </a:pPr>
            <a:r>
              <a:rPr lang="zh-CN" altLang="en-US" sz="14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而是尽量找一种，最好是唯一一种明显的解决方案（如果不确定，就用穷举法）</a:t>
            </a:r>
            <a:endParaRPr lang="zh-CN" altLang="en-US" sz="14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342900" indent="-342900" algn="l" defTabSz="1450975" fontAlgn="auto">
              <a:lnSpc>
                <a:spcPct val="120000"/>
              </a:lnSpc>
              <a:buFont typeface="Wingdings" panose="05000000000000000000" charset="0"/>
              <a:buChar char=""/>
              <a:defRPr/>
            </a:pPr>
            <a:r>
              <a:rPr lang="zh-CN" altLang="en-US" sz="14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虽然这并不容易，因为你不是 Python 之父（这里的 Dutch 是指 Guido ）</a:t>
            </a:r>
            <a:endParaRPr lang="zh-CN" altLang="en-US" sz="14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342900" indent="-342900" algn="l" defTabSz="1450975" fontAlgn="auto">
              <a:lnSpc>
                <a:spcPct val="120000"/>
              </a:lnSpc>
              <a:buFont typeface="Wingdings" panose="05000000000000000000" charset="0"/>
              <a:buChar char=""/>
              <a:defRPr/>
            </a:pPr>
            <a:r>
              <a:rPr lang="zh-CN" altLang="en-US" sz="14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做也许好过不做，但不假思索就动手还不如不做（动手之前要细思量）</a:t>
            </a:r>
            <a:endParaRPr lang="zh-CN" altLang="en-US" sz="14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342900" indent="-342900" algn="l" defTabSz="1450975" fontAlgn="auto">
              <a:lnSpc>
                <a:spcPct val="120000"/>
              </a:lnSpc>
              <a:buFont typeface="Wingdings" panose="05000000000000000000" charset="0"/>
              <a:buChar char=""/>
              <a:defRPr/>
            </a:pPr>
            <a:r>
              <a:rPr lang="zh-CN" altLang="en-US" sz="14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如果你无法向人描述你的方案，那肯定不是一个好方案；反之亦然（方案测评标准）</a:t>
            </a:r>
            <a:endParaRPr lang="zh-CN" altLang="en-US" sz="14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342900" indent="-342900" algn="l" defTabSz="1450975" fontAlgn="auto">
              <a:lnSpc>
                <a:spcPct val="120000"/>
              </a:lnSpc>
              <a:buFont typeface="Wingdings" panose="05000000000000000000" charset="0"/>
              <a:buChar char=""/>
              <a:defRPr/>
            </a:pPr>
            <a:r>
              <a:rPr lang="zh-CN" altLang="en-US" sz="14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命名空间是一种绝妙的理念，我们应当多加利用（倡导与号召）</a:t>
            </a:r>
            <a:endParaRPr lang="zh-CN" altLang="en-US" sz="14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756852" y="333734"/>
            <a:ext cx="11316335" cy="70675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ct val="0"/>
              </a:spcBef>
            </a:pPr>
            <a:r>
              <a:rPr lang="en-US" altLang="zh-CN" sz="4000" b="1" dirty="0">
                <a:latin typeface="苹方-简" panose="020B0400000000000000" charset="-122"/>
                <a:ea typeface="苹方-简" panose="020B0400000000000000" charset="-122"/>
                <a:cs typeface="+mn-ea"/>
                <a:sym typeface="+mn-lt"/>
              </a:rPr>
              <a:t>Python</a:t>
            </a:r>
            <a:r>
              <a:rPr lang="zh-CN" altLang="en-US" sz="4000" b="1" dirty="0">
                <a:latin typeface="苹方-简" panose="020B0400000000000000" charset="-122"/>
                <a:ea typeface="苹方-简" panose="020B0400000000000000" charset="-122"/>
                <a:cs typeface="+mn-ea"/>
                <a:sym typeface="+mn-lt"/>
              </a:rPr>
              <a:t>之禅：</a:t>
            </a:r>
            <a:r>
              <a:rPr lang="en-US" altLang="zh-CN" sz="4000" b="1" dirty="0">
                <a:latin typeface="苹方-简" panose="020B0400000000000000" charset="-122"/>
                <a:ea typeface="苹方-简" panose="020B0400000000000000" charset="-122"/>
                <a:cs typeface="+mn-ea"/>
                <a:sym typeface="+mn-lt"/>
              </a:rPr>
              <a:t>The Zen of Python, by Tim Peters</a:t>
            </a:r>
            <a:endParaRPr lang="zh-CN" altLang="en-US" sz="4000" b="1" dirty="0">
              <a:latin typeface="苹方-简" panose="020B0400000000000000" charset="-122"/>
              <a:ea typeface="苹方-简" panose="020B0400000000000000" charset="-122"/>
              <a:cs typeface="+mn-ea"/>
              <a:sym typeface="+mn-lt"/>
            </a:endParaRPr>
          </a:p>
        </p:txBody>
      </p:sp>
      <p:sp>
        <p:nvSpPr>
          <p:cNvPr id="33" name="等腰三角形 32"/>
          <p:cNvSpPr/>
          <p:nvPr/>
        </p:nvSpPr>
        <p:spPr>
          <a:xfrm rot="16200000" flipV="1">
            <a:off x="-91725" y="483879"/>
            <a:ext cx="707885" cy="524437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02565" y="2098040"/>
            <a:ext cx="3015615" cy="469265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-635" y="1100455"/>
            <a:ext cx="63468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400"/>
              <a:t>&gt;&gt;&gt;import this</a:t>
            </a:r>
            <a:endParaRPr lang="en-US" altLang="zh-CN" sz="2400"/>
          </a:p>
        </p:txBody>
      </p:sp>
    </p:spTree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 descr="图片包含 餐桌, 室内, 就坐, 笔记本电脑&#10;&#10;已生成极高可信度的说明"/>
          <p:cNvPicPr>
            <a:picLocks noChangeAspect="1"/>
          </p:cNvPicPr>
          <p:nvPr/>
        </p:nvPicPr>
        <p:blipFill rotWithShape="1"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15636" y="1280854"/>
            <a:ext cx="12192000" cy="4343657"/>
          </a:xfrm>
          <a:custGeom>
            <a:avLst/>
            <a:gdLst>
              <a:gd name="connsiteX0" fmla="*/ 0 w 12192000"/>
              <a:gd name="connsiteY0" fmla="*/ 0 h 3179629"/>
              <a:gd name="connsiteX1" fmla="*/ 12192000 w 12192000"/>
              <a:gd name="connsiteY1" fmla="*/ 0 h 3179629"/>
              <a:gd name="connsiteX2" fmla="*/ 12192000 w 12192000"/>
              <a:gd name="connsiteY2" fmla="*/ 3179629 h 3179629"/>
              <a:gd name="connsiteX3" fmla="*/ 0 w 12192000"/>
              <a:gd name="connsiteY3" fmla="*/ 3179629 h 3179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179629">
                <a:moveTo>
                  <a:pt x="0" y="0"/>
                </a:moveTo>
                <a:lnTo>
                  <a:pt x="12192000" y="0"/>
                </a:lnTo>
                <a:lnTo>
                  <a:pt x="12192000" y="3179629"/>
                </a:lnTo>
                <a:lnTo>
                  <a:pt x="0" y="3179629"/>
                </a:lnTo>
                <a:close/>
              </a:path>
            </a:pathLst>
          </a:custGeom>
        </p:spPr>
      </p:pic>
      <p:sp>
        <p:nvSpPr>
          <p:cNvPr id="11" name="平行四边形 10"/>
          <p:cNvSpPr/>
          <p:nvPr/>
        </p:nvSpPr>
        <p:spPr>
          <a:xfrm>
            <a:off x="2286000" y="1280854"/>
            <a:ext cx="7620000" cy="4343658"/>
          </a:xfrm>
          <a:prstGeom prst="parallelogram">
            <a:avLst>
              <a:gd name="adj" fmla="val 43883"/>
            </a:avLst>
          </a:prstGeom>
          <a:solidFill>
            <a:srgbClr val="C00000">
              <a:alpha val="48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TextBox 18"/>
          <p:cNvSpPr txBox="1"/>
          <p:nvPr/>
        </p:nvSpPr>
        <p:spPr>
          <a:xfrm flipH="1">
            <a:off x="5542072" y="3859392"/>
            <a:ext cx="140335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列表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7" name="直接连接符 16"/>
          <p:cNvCxnSpPr/>
          <p:nvPr/>
        </p:nvCxnSpPr>
        <p:spPr>
          <a:xfrm>
            <a:off x="5099984" y="4782234"/>
            <a:ext cx="2327312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>
            <a:off x="8001000" y="6390916"/>
            <a:ext cx="4191000" cy="0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/>
        </p:nvGrpSpPr>
        <p:grpSpPr>
          <a:xfrm>
            <a:off x="5372100" y="1955800"/>
            <a:ext cx="1743075" cy="1743075"/>
            <a:chOff x="8460" y="2112"/>
            <a:chExt cx="2745" cy="2745"/>
          </a:xfrm>
        </p:grpSpPr>
        <p:grpSp>
          <p:nvGrpSpPr>
            <p:cNvPr id="26" name="组合 25"/>
            <p:cNvGrpSpPr/>
            <p:nvPr/>
          </p:nvGrpSpPr>
          <p:grpSpPr>
            <a:xfrm>
              <a:off x="8460" y="2112"/>
              <a:ext cx="2745" cy="2745"/>
              <a:chOff x="2002721" y="1605930"/>
              <a:chExt cx="1332368" cy="1332368"/>
            </a:xfrm>
          </p:grpSpPr>
          <p:grpSp>
            <p:nvGrpSpPr>
              <p:cNvPr id="28" name="组合 27"/>
              <p:cNvGrpSpPr/>
              <p:nvPr/>
            </p:nvGrpSpPr>
            <p:grpSpPr>
              <a:xfrm>
                <a:off x="2002721" y="1605930"/>
                <a:ext cx="1332368" cy="1332368"/>
                <a:chOff x="1236675" y="2423160"/>
                <a:chExt cx="1950720" cy="1950720"/>
              </a:xfrm>
            </p:grpSpPr>
            <p:sp>
              <p:nvSpPr>
                <p:cNvPr id="30" name="椭圆 29"/>
                <p:cNvSpPr/>
                <p:nvPr/>
              </p:nvSpPr>
              <p:spPr>
                <a:xfrm>
                  <a:off x="1236675" y="2423160"/>
                  <a:ext cx="1950720" cy="195072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dist="101600" dir="2700000" algn="tl" rotWithShape="0">
                    <a:prstClr val="black">
                      <a:alpha val="16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1" name="椭圆 30"/>
                <p:cNvSpPr/>
                <p:nvPr/>
              </p:nvSpPr>
              <p:spPr>
                <a:xfrm>
                  <a:off x="1414428" y="2592937"/>
                  <a:ext cx="1595213" cy="1611166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29" name="椭圆 28"/>
              <p:cNvSpPr/>
              <p:nvPr/>
            </p:nvSpPr>
            <p:spPr>
              <a:xfrm>
                <a:off x="2251694" y="1854903"/>
                <a:ext cx="834422" cy="834422"/>
              </a:xfrm>
              <a:prstGeom prst="ellipse">
                <a:avLst/>
              </a:prstGeom>
              <a:ln>
                <a:noFill/>
              </a:ln>
              <a:effectLst>
                <a:innerShdw dist="101600" dir="13500000">
                  <a:schemeClr val="accent1">
                    <a:lumMod val="50000"/>
                    <a:alpha val="50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2" name="TextBox 28"/>
            <p:cNvSpPr txBox="1"/>
            <p:nvPr/>
          </p:nvSpPr>
          <p:spPr>
            <a:xfrm>
              <a:off x="8643" y="2575"/>
              <a:ext cx="2330" cy="16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eaLnBrk="1" fontAlgn="auto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r>
                <a:rPr lang="en-US" altLang="zh-CN" sz="4800" b="1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 pitchFamily="34" charset="0"/>
                </a:rPr>
                <a:t>02</a:t>
              </a:r>
              <a:endParaRPr lang="en-US" altLang="zh-CN" sz="4800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7903210" y="5994400"/>
            <a:ext cx="340360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February 2020       By Axe Tang</a:t>
            </a:r>
            <a:endParaRPr lang="en-US" altLang="zh-CN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626745" y="337820"/>
            <a:ext cx="4788535" cy="790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9pPr>
          </a:lstStyle>
          <a:p>
            <a:pPr algn="ctr">
              <a:defRPr/>
            </a:pPr>
            <a:r>
              <a:rPr lang="en-US" altLang="zh-CN" sz="36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Crash Course</a:t>
            </a:r>
            <a:endParaRPr lang="en-US" altLang="zh-CN" sz="36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 descr="python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35" y="99060"/>
            <a:ext cx="1507490" cy="11341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/>
    </mc:Choice>
    <mc:Fallback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ldLvl="0" animBg="1"/>
      <p:bldP spid="1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Box 10"/>
          <p:cNvSpPr txBox="1">
            <a:spLocks noChangeArrowheads="1"/>
          </p:cNvSpPr>
          <p:nvPr/>
        </p:nvSpPr>
        <p:spPr bwMode="auto">
          <a:xfrm>
            <a:off x="524510" y="1277620"/>
            <a:ext cx="3640455" cy="57753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60960" tIns="30480" rIns="60960" bIns="3048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 defTabSz="1450975" fontAlgn="auto">
              <a:lnSpc>
                <a:spcPct val="12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列表由一系列按特定顺序排列的元素组成</a:t>
            </a:r>
            <a:endParaRPr lang="zh-CN" altLang="en-US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342900" indent="-342900" algn="l" defTabSz="1450975" fontAlgn="auto">
              <a:lnSpc>
                <a:spcPct val="12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Python使用方括号对“[ ]”来表示列表，并用逗号来分割其中的元素</a:t>
            </a:r>
            <a:endParaRPr lang="zh-CN" altLang="en-US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342900" indent="-342900" algn="l" defTabSz="1450975" fontAlgn="auto">
              <a:lnSpc>
                <a:spcPct val="12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可以将任何类型的数据加入列表，列表元素之间可以没有任何关系</a:t>
            </a:r>
            <a:endParaRPr lang="zh-CN" altLang="en-US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342900" indent="-342900" algn="l" defTabSz="1450975" fontAlgn="auto">
              <a:lnSpc>
                <a:spcPct val="12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列表通常包含多个元素，一般建议用英文名称复数形式来作为列表名称</a:t>
            </a:r>
            <a:endParaRPr lang="zh-CN" altLang="en-US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342900" indent="-342900" algn="l" defTabSz="1450975" fontAlgn="auto">
              <a:lnSpc>
                <a:spcPct val="12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len( )函数计算列表长度即元素的个数</a:t>
            </a:r>
            <a:endParaRPr lang="zh-CN" altLang="en-US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342900" indent="-342900" algn="l" defTabSz="1450975" fontAlgn="auto">
              <a:lnSpc>
                <a:spcPct val="12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通过列表元素的索引来访问列表元素，索引从</a:t>
            </a:r>
            <a:r>
              <a:rPr lang="en-US" altLang="zh-CN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0</a:t>
            </a:r>
            <a:r>
              <a:rPr lang="zh-CN" altLang="en-US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开始</a:t>
            </a:r>
            <a:endParaRPr lang="zh-CN" altLang="en-US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342900" indent="-342900" algn="l" defTabSz="1450975" fontAlgn="auto">
              <a:lnSpc>
                <a:spcPct val="12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负的索引表示倒数元素的位置</a:t>
            </a:r>
            <a:endParaRPr lang="zh-CN" altLang="en-US" sz="20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342900" indent="-342900" algn="l" defTabSz="1450975" fontAlgn="auto">
              <a:lnSpc>
                <a:spcPct val="130000"/>
              </a:lnSpc>
              <a:buFont typeface="Arial" panose="020B0604020202090204" pitchFamily="34" charset="0"/>
              <a:buChar char="•"/>
              <a:defRPr/>
            </a:pPr>
            <a:endParaRPr lang="zh-CN" altLang="en-US" sz="20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756852" y="392154"/>
            <a:ext cx="3594100" cy="70675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</a:pPr>
            <a:r>
              <a:rPr lang="zh-CN" altLang="en-US" sz="4000" b="1" dirty="0">
                <a:latin typeface="苹方-简" panose="020B0400000000000000" charset="-122"/>
                <a:ea typeface="苹方-简" panose="020B0400000000000000" charset="-122"/>
                <a:cs typeface="+mn-ea"/>
                <a:sym typeface="+mn-lt"/>
              </a:rPr>
              <a:t>什么是列表</a:t>
            </a:r>
            <a:r>
              <a:rPr lang="en-US" altLang="zh-CN" sz="4000" b="1" dirty="0">
                <a:latin typeface="苹方-简" panose="020B0400000000000000" charset="-122"/>
                <a:ea typeface="苹方-简" panose="020B0400000000000000" charset="-122"/>
                <a:cs typeface="+mn-ea"/>
                <a:sym typeface="+mn-lt"/>
              </a:rPr>
              <a:t>List</a:t>
            </a:r>
            <a:endParaRPr lang="en-US" altLang="zh-CN" sz="4000" b="1" dirty="0">
              <a:latin typeface="苹方-简" panose="020B0400000000000000" charset="-122"/>
              <a:ea typeface="苹方-简" panose="020B0400000000000000" charset="-122"/>
              <a:cs typeface="+mn-ea"/>
              <a:sym typeface="+mn-lt"/>
            </a:endParaRPr>
          </a:p>
        </p:txBody>
      </p:sp>
      <p:sp>
        <p:nvSpPr>
          <p:cNvPr id="33" name="等腰三角形 32"/>
          <p:cNvSpPr/>
          <p:nvPr/>
        </p:nvSpPr>
        <p:spPr>
          <a:xfrm rot="16200000" flipV="1">
            <a:off x="-91725" y="483879"/>
            <a:ext cx="707885" cy="524437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aphicFrame>
        <p:nvGraphicFramePr>
          <p:cNvPr id="2" name="表格 1"/>
          <p:cNvGraphicFramePr/>
          <p:nvPr/>
        </p:nvGraphicFramePr>
        <p:xfrm>
          <a:off x="4477385" y="1930400"/>
          <a:ext cx="7582535" cy="1158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0025"/>
                <a:gridCol w="2163445"/>
                <a:gridCol w="1158875"/>
                <a:gridCol w="1572260"/>
                <a:gridCol w="1217930"/>
              </a:tblGrid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>
                          <a:solidFill>
                            <a:srgbClr val="002060"/>
                          </a:solidFill>
                        </a:rPr>
                        <a:t>heros[0]</a:t>
                      </a:r>
                      <a:endParaRPr lang="en-US" altLang="zh-CN" sz="1800">
                        <a:solidFill>
                          <a:srgbClr val="002060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>
                          <a:solidFill>
                            <a:srgbClr val="002060"/>
                          </a:solidFill>
                          <a:sym typeface="+mn-ea"/>
                        </a:rPr>
                        <a:t>heros[1]</a:t>
                      </a:r>
                      <a:endParaRPr lang="en-US" altLang="zh-CN" sz="1800">
                        <a:solidFill>
                          <a:srgbClr val="002060"/>
                        </a:solidFill>
                        <a:sym typeface="+mn-ea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>
                          <a:solidFill>
                            <a:srgbClr val="002060"/>
                          </a:solidFill>
                          <a:sym typeface="+mn-ea"/>
                        </a:rPr>
                        <a:t>heros[2]</a:t>
                      </a:r>
                      <a:endParaRPr lang="en-US" altLang="zh-CN" sz="1800">
                        <a:solidFill>
                          <a:srgbClr val="002060"/>
                        </a:solidFill>
                        <a:sym typeface="+mn-ea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>
                          <a:solidFill>
                            <a:srgbClr val="002060"/>
                          </a:solidFill>
                          <a:sym typeface="+mn-ea"/>
                        </a:rPr>
                        <a:t>heros[3]</a:t>
                      </a:r>
                      <a:endParaRPr lang="en-US" altLang="zh-CN" sz="1800">
                        <a:solidFill>
                          <a:srgbClr val="002060"/>
                        </a:solidFill>
                        <a:sym typeface="+mn-ea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>
                          <a:solidFill>
                            <a:srgbClr val="002060"/>
                          </a:solidFill>
                          <a:sym typeface="+mn-ea"/>
                        </a:rPr>
                        <a:t>heros[4]</a:t>
                      </a:r>
                      <a:endParaRPr lang="en-US" altLang="zh-CN" sz="1800">
                        <a:solidFill>
                          <a:srgbClr val="002060"/>
                        </a:solidFill>
                        <a:sym typeface="+mn-ea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624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000" b="1">
                          <a:solidFill>
                            <a:srgbClr val="FF0000"/>
                          </a:solidFill>
                          <a:cs typeface="+mn-lt"/>
                        </a:rPr>
                        <a:t>'pangu’</a:t>
                      </a:r>
                      <a:endParaRPr lang="en-US" altLang="zh-CN" sz="2000" b="1">
                        <a:solidFill>
                          <a:srgbClr val="FF0000"/>
                        </a:solidFill>
                        <a:cs typeface="+mn-lt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gradFill>
                      <a:gsLst>
                        <a:gs pos="12000">
                          <a:srgbClr val="C4E1FF"/>
                        </a:gs>
                        <a:gs pos="100000">
                          <a:srgbClr val="98BEFC"/>
                        </a:gs>
                      </a:gsLst>
                      <a:lin scaled="1"/>
                    </a:gra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000" b="1">
                          <a:solidFill>
                            <a:srgbClr val="FF0000"/>
                          </a:solidFill>
                          <a:cs typeface="+mn-lt"/>
                        </a:rPr>
                        <a:t>''anqila</a:t>
                      </a:r>
                      <a:r>
                        <a:rPr lang="zh-CN" altLang="en-US" sz="2000" b="1">
                          <a:solidFill>
                            <a:srgbClr val="FF0000"/>
                          </a:solidFill>
                          <a:cs typeface="+mn-lt"/>
                        </a:rPr>
                        <a:t>安其拉</a:t>
                      </a:r>
                      <a:r>
                        <a:rPr lang="en-US" altLang="zh-CN" sz="2000" b="1">
                          <a:solidFill>
                            <a:srgbClr val="FF0000"/>
                          </a:solidFill>
                          <a:cs typeface="+mn-lt"/>
                        </a:rPr>
                        <a:t>''</a:t>
                      </a:r>
                      <a:endParaRPr lang="en-US" altLang="zh-CN" sz="2000" b="1">
                        <a:solidFill>
                          <a:srgbClr val="FF0000"/>
                        </a:solidFill>
                        <a:cs typeface="+mn-lt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gradFill>
                      <a:gsLst>
                        <a:gs pos="12000">
                          <a:srgbClr val="C4E1FF"/>
                        </a:gs>
                        <a:gs pos="100000">
                          <a:srgbClr val="98BEFC"/>
                        </a:gs>
                      </a:gsLst>
                      <a:lin scaled="1"/>
                    </a:gra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000" b="1">
                          <a:solidFill>
                            <a:srgbClr val="FF0000"/>
                          </a:solidFill>
                          <a:cs typeface="+mn-lt"/>
                        </a:rPr>
                        <a:t>10</a:t>
                      </a:r>
                      <a:endParaRPr lang="en-US" altLang="zh-CN" sz="2000" b="1">
                        <a:solidFill>
                          <a:srgbClr val="FF0000"/>
                        </a:solidFill>
                        <a:cs typeface="+mn-lt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gradFill>
                      <a:gsLst>
                        <a:gs pos="12000">
                          <a:srgbClr val="C4E1FF"/>
                        </a:gs>
                        <a:gs pos="100000">
                          <a:srgbClr val="98BEFC"/>
                        </a:gs>
                      </a:gsLst>
                      <a:lin scaled="1"/>
                    </a:gra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000" b="1">
                          <a:solidFill>
                            <a:srgbClr val="FF0000"/>
                          </a:solidFill>
                          <a:cs typeface="+mn-lt"/>
                        </a:rPr>
                        <a:t>''</a:t>
                      </a:r>
                      <a:r>
                        <a:rPr lang="zh-CN" altLang="en-US" sz="2000" b="1">
                          <a:solidFill>
                            <a:srgbClr val="FF0000"/>
                          </a:solidFill>
                          <a:cs typeface="+mn-lt"/>
                        </a:rPr>
                        <a:t>小鲁班</a:t>
                      </a:r>
                      <a:r>
                        <a:rPr lang="en-US" altLang="zh-CN" sz="2000" b="1">
                          <a:solidFill>
                            <a:srgbClr val="FF0000"/>
                          </a:solidFill>
                          <a:cs typeface="+mn-lt"/>
                        </a:rPr>
                        <a:t>''</a:t>
                      </a:r>
                      <a:endParaRPr lang="en-US" altLang="zh-CN" sz="2000" b="1">
                        <a:solidFill>
                          <a:srgbClr val="FF0000"/>
                        </a:solidFill>
                        <a:cs typeface="+mn-lt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gradFill>
                      <a:gsLst>
                        <a:gs pos="12000">
                          <a:srgbClr val="C4E1FF"/>
                        </a:gs>
                        <a:gs pos="100000">
                          <a:srgbClr val="98BEFC"/>
                        </a:gs>
                      </a:gsLst>
                      <a:lin scaled="1"/>
                    </a:gra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000" b="1">
                          <a:solidFill>
                            <a:srgbClr val="FF0000"/>
                          </a:solidFill>
                          <a:cs typeface="+mn-lt"/>
                        </a:rPr>
                        <a:t>5.5</a:t>
                      </a:r>
                      <a:endParaRPr lang="en-US" altLang="zh-CN" sz="2000" b="1">
                        <a:solidFill>
                          <a:srgbClr val="FF0000"/>
                        </a:solidFill>
                        <a:cs typeface="+mn-lt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gradFill>
                      <a:gsLst>
                        <a:gs pos="12000">
                          <a:srgbClr val="C4E1FF"/>
                        </a:gs>
                        <a:gs pos="100000">
                          <a:srgbClr val="98BEFC"/>
                        </a:gs>
                      </a:gsLst>
                      <a:lin scaled="1"/>
                    </a:gradFill>
                  </a:tcPr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>
                          <a:solidFill>
                            <a:srgbClr val="002060"/>
                          </a:solidFill>
                          <a:sym typeface="+mn-ea"/>
                        </a:rPr>
                        <a:t>heros[-5]</a:t>
                      </a:r>
                      <a:endParaRPr lang="en-US" altLang="zh-CN" sz="1800">
                        <a:solidFill>
                          <a:srgbClr val="002060"/>
                        </a:solidFill>
                        <a:sym typeface="+mn-ea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>
                          <a:solidFill>
                            <a:srgbClr val="002060"/>
                          </a:solidFill>
                          <a:sym typeface="+mn-ea"/>
                        </a:rPr>
                        <a:t>heros[-4]</a:t>
                      </a:r>
                      <a:endParaRPr lang="en-US" altLang="zh-CN" sz="1800">
                        <a:solidFill>
                          <a:srgbClr val="002060"/>
                        </a:solidFill>
                        <a:sym typeface="+mn-ea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>
                          <a:solidFill>
                            <a:srgbClr val="002060"/>
                          </a:solidFill>
                          <a:sym typeface="+mn-ea"/>
                        </a:rPr>
                        <a:t>heros[-3]</a:t>
                      </a:r>
                      <a:endParaRPr lang="en-US" altLang="zh-CN" sz="1800">
                        <a:solidFill>
                          <a:srgbClr val="002060"/>
                        </a:solidFill>
                        <a:sym typeface="+mn-ea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>
                          <a:solidFill>
                            <a:srgbClr val="002060"/>
                          </a:solidFill>
                          <a:sym typeface="+mn-ea"/>
                        </a:rPr>
                        <a:t>heros[-2]</a:t>
                      </a:r>
                      <a:endParaRPr lang="en-US" altLang="zh-CN" sz="1800">
                        <a:solidFill>
                          <a:srgbClr val="002060"/>
                        </a:solidFill>
                        <a:sym typeface="+mn-ea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>
                          <a:solidFill>
                            <a:srgbClr val="002060"/>
                          </a:solidFill>
                          <a:sym typeface="+mn-ea"/>
                        </a:rPr>
                        <a:t>heros[-1]</a:t>
                      </a:r>
                      <a:endParaRPr lang="en-US" altLang="zh-CN" sz="1800">
                        <a:solidFill>
                          <a:srgbClr val="002060"/>
                        </a:solidFill>
                        <a:sym typeface="+mn-ea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cxnSp>
        <p:nvCxnSpPr>
          <p:cNvPr id="3" name="直接箭头连接符 2"/>
          <p:cNvCxnSpPr/>
          <p:nvPr/>
        </p:nvCxnSpPr>
        <p:spPr>
          <a:xfrm>
            <a:off x="4509135" y="1638300"/>
            <a:ext cx="693356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4477385" y="954405"/>
            <a:ext cx="7582535" cy="9220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p>
            <a:pPr algn="l" fontAlgn="auto">
              <a:lnSpc>
                <a:spcPct val="150000"/>
              </a:lnSpc>
            </a:pPr>
            <a:r>
              <a:rPr lang="en-US" altLang="zh-CN">
                <a:solidFill>
                  <a:schemeClr val="bg1"/>
                </a:solidFill>
              </a:rPr>
              <a:t>heros = ['pangu', "anqila安其拉", 10, '小鲁班', 5.5]</a:t>
            </a:r>
            <a:endParaRPr lang="en-US" altLang="zh-CN">
              <a:solidFill>
                <a:schemeClr val="bg1"/>
              </a:solidFill>
            </a:endParaRPr>
          </a:p>
          <a:p>
            <a:pPr algn="l" fontAlgn="auto">
              <a:lnSpc>
                <a:spcPct val="150000"/>
              </a:lnSpc>
            </a:pPr>
            <a:r>
              <a:rPr lang="en-US" altLang="zh-CN">
                <a:solidFill>
                  <a:schemeClr val="bg1"/>
                </a:solidFill>
              </a:rPr>
              <a:t>num = len(heros)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477385" y="3205480"/>
            <a:ext cx="3284855" cy="34417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 anchor="t">
            <a:spAutoFit/>
          </a:bodyPr>
          <a:p>
            <a:pPr lvl="0" algn="l" fontAlgn="auto">
              <a:lnSpc>
                <a:spcPct val="110000"/>
              </a:lnSpc>
            </a:pPr>
            <a:r>
              <a:rPr lang="en-US" altLang="zh-CN">
                <a:solidFill>
                  <a:schemeClr val="bg1"/>
                </a:solidFill>
                <a:sym typeface="+mn-ea"/>
              </a:rPr>
              <a:t>num = len(my_heros)</a:t>
            </a:r>
            <a:endParaRPr lang="en-US" altLang="zh-CN">
              <a:solidFill>
                <a:schemeClr val="bg1"/>
              </a:solidFill>
              <a:sym typeface="+mn-ea"/>
            </a:endParaRPr>
          </a:p>
          <a:p>
            <a:pPr lvl="0" algn="l" fontAlgn="auto">
              <a:lnSpc>
                <a:spcPct val="110000"/>
              </a:lnSpc>
            </a:pPr>
            <a:r>
              <a:rPr lang="en-US" altLang="zh-CN">
                <a:solidFill>
                  <a:schemeClr val="bg1"/>
                </a:solidFill>
                <a:sym typeface="+mn-ea"/>
              </a:rPr>
              <a:t>print(num)</a:t>
            </a:r>
            <a:endParaRPr lang="en-US" altLang="zh-CN">
              <a:solidFill>
                <a:schemeClr val="bg1"/>
              </a:solidFill>
              <a:sym typeface="+mn-ea"/>
            </a:endParaRPr>
          </a:p>
          <a:p>
            <a:pPr lvl="0" algn="l" fontAlgn="auto">
              <a:lnSpc>
                <a:spcPct val="110000"/>
              </a:lnSpc>
            </a:pPr>
            <a:r>
              <a:rPr lang="en-US" altLang="zh-CN">
                <a:solidFill>
                  <a:schemeClr val="bg1"/>
                </a:solidFill>
                <a:sym typeface="+mn-ea"/>
              </a:rPr>
              <a:t>print(my_heros[0])</a:t>
            </a:r>
            <a:endParaRPr lang="en-US" altLang="zh-CN">
              <a:solidFill>
                <a:schemeClr val="bg1"/>
              </a:solidFill>
              <a:sym typeface="+mn-ea"/>
            </a:endParaRPr>
          </a:p>
          <a:p>
            <a:pPr lvl="0" algn="l" fontAlgn="auto">
              <a:lnSpc>
                <a:spcPct val="110000"/>
              </a:lnSpc>
            </a:pPr>
            <a:r>
              <a:rPr lang="en-US" altLang="zh-CN">
                <a:solidFill>
                  <a:schemeClr val="bg1"/>
                </a:solidFill>
                <a:sym typeface="+mn-ea"/>
              </a:rPr>
              <a:t>print(my_heros[1])</a:t>
            </a:r>
            <a:endParaRPr lang="en-US" altLang="zh-CN">
              <a:solidFill>
                <a:schemeClr val="bg1"/>
              </a:solidFill>
              <a:sym typeface="+mn-ea"/>
            </a:endParaRPr>
          </a:p>
          <a:p>
            <a:pPr lvl="0" algn="l" fontAlgn="auto">
              <a:lnSpc>
                <a:spcPct val="110000"/>
              </a:lnSpc>
            </a:pPr>
            <a:r>
              <a:rPr lang="en-US" altLang="zh-CN">
                <a:solidFill>
                  <a:schemeClr val="bg1"/>
                </a:solidFill>
                <a:sym typeface="+mn-ea"/>
              </a:rPr>
              <a:t>print(my_heros[num-1])</a:t>
            </a:r>
            <a:endParaRPr lang="en-US" altLang="zh-CN">
              <a:solidFill>
                <a:schemeClr val="bg1"/>
              </a:solidFill>
              <a:sym typeface="+mn-ea"/>
            </a:endParaRPr>
          </a:p>
          <a:p>
            <a:pPr lvl="0" algn="l" fontAlgn="auto">
              <a:lnSpc>
                <a:spcPct val="110000"/>
              </a:lnSpc>
            </a:pPr>
            <a:r>
              <a:rPr lang="en-US" altLang="zh-CN">
                <a:solidFill>
                  <a:schemeClr val="bg1"/>
                </a:solidFill>
                <a:sym typeface="+mn-ea"/>
              </a:rPr>
              <a:t>print(my_heros[-1])</a:t>
            </a:r>
            <a:endParaRPr lang="en-US" altLang="zh-CN">
              <a:solidFill>
                <a:schemeClr val="bg1"/>
              </a:solidFill>
              <a:sym typeface="+mn-ea"/>
            </a:endParaRPr>
          </a:p>
          <a:p>
            <a:pPr lvl="0" algn="l" fontAlgn="auto">
              <a:lnSpc>
                <a:spcPct val="110000"/>
              </a:lnSpc>
            </a:pPr>
            <a:r>
              <a:rPr lang="en-US" altLang="zh-CN">
                <a:solidFill>
                  <a:schemeClr val="bg1"/>
                </a:solidFill>
                <a:sym typeface="+mn-ea"/>
              </a:rPr>
              <a:t>print(my_heros[-2])</a:t>
            </a:r>
            <a:endParaRPr lang="en-US" altLang="zh-CN">
              <a:solidFill>
                <a:schemeClr val="bg1"/>
              </a:solidFill>
              <a:sym typeface="+mn-ea"/>
            </a:endParaRPr>
          </a:p>
          <a:p>
            <a:pPr lvl="0" algn="l" fontAlgn="auto">
              <a:lnSpc>
                <a:spcPct val="110000"/>
              </a:lnSpc>
            </a:pPr>
            <a:r>
              <a:rPr lang="en-US" altLang="zh-CN">
                <a:solidFill>
                  <a:schemeClr val="bg1"/>
                </a:solidFill>
                <a:sym typeface="+mn-ea"/>
              </a:rPr>
              <a:t>print(my_heros[-num])</a:t>
            </a:r>
            <a:endParaRPr lang="en-US" altLang="zh-CN">
              <a:solidFill>
                <a:schemeClr val="bg1"/>
              </a:solidFill>
              <a:sym typeface="+mn-ea"/>
            </a:endParaRPr>
          </a:p>
          <a:p>
            <a:pPr lvl="0" algn="l" fontAlgn="auto">
              <a:lnSpc>
                <a:spcPct val="110000"/>
              </a:lnSpc>
            </a:pPr>
            <a:r>
              <a:rPr lang="en-US" altLang="zh-CN">
                <a:solidFill>
                  <a:schemeClr val="bg1"/>
                </a:solidFill>
                <a:sym typeface="+mn-ea"/>
              </a:rPr>
              <a:t>msg = "My favorite hero is "+ my_heros[0]</a:t>
            </a:r>
            <a:endParaRPr lang="en-US" altLang="zh-CN">
              <a:solidFill>
                <a:schemeClr val="bg1"/>
              </a:solidFill>
              <a:sym typeface="+mn-ea"/>
            </a:endParaRPr>
          </a:p>
          <a:p>
            <a:pPr lvl="0" algn="l" fontAlgn="auto">
              <a:lnSpc>
                <a:spcPct val="110000"/>
              </a:lnSpc>
            </a:pPr>
            <a:r>
              <a:rPr lang="en-US" altLang="zh-CN">
                <a:solidFill>
                  <a:schemeClr val="bg1"/>
                </a:solidFill>
                <a:sym typeface="+mn-ea"/>
              </a:rPr>
              <a:t>print(msg)</a:t>
            </a:r>
            <a:endParaRPr lang="en-US" altLang="zh-CN">
              <a:solidFill>
                <a:schemeClr val="bg1"/>
              </a:solidFill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315960" y="3205480"/>
            <a:ext cx="3744595" cy="34417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 anchor="t">
            <a:spAutoFit/>
          </a:bodyPr>
          <a:p>
            <a:pPr lvl="0" algn="l" fontAlgn="auto">
              <a:lnSpc>
                <a:spcPct val="110000"/>
              </a:lnSpc>
            </a:pPr>
            <a:r>
              <a:rPr lang="en-US" altLang="zh-CN">
                <a:solidFill>
                  <a:schemeClr val="bg1"/>
                </a:solidFill>
                <a:sym typeface="+mn-ea"/>
              </a:rPr>
              <a:t>$ python list.py</a:t>
            </a:r>
            <a:endParaRPr lang="en-US" altLang="zh-CN">
              <a:solidFill>
                <a:schemeClr val="bg1"/>
              </a:solidFill>
              <a:sym typeface="+mn-ea"/>
            </a:endParaRPr>
          </a:p>
          <a:p>
            <a:pPr lvl="0" algn="l" fontAlgn="auto">
              <a:lnSpc>
                <a:spcPct val="110000"/>
              </a:lnSpc>
            </a:pPr>
            <a:r>
              <a:rPr lang="en-US" altLang="zh-CN">
                <a:solidFill>
                  <a:schemeClr val="bg1"/>
                </a:solidFill>
                <a:sym typeface="+mn-ea"/>
              </a:rPr>
              <a:t>['pangu', 'anqila安其拉', 10, '小鲁班', 5.5]</a:t>
            </a:r>
            <a:endParaRPr lang="en-US" altLang="zh-CN">
              <a:solidFill>
                <a:schemeClr val="bg1"/>
              </a:solidFill>
              <a:sym typeface="+mn-ea"/>
            </a:endParaRPr>
          </a:p>
          <a:p>
            <a:pPr lvl="0" algn="l" fontAlgn="auto">
              <a:lnSpc>
                <a:spcPct val="110000"/>
              </a:lnSpc>
            </a:pPr>
            <a:r>
              <a:rPr lang="en-US" altLang="zh-CN">
                <a:solidFill>
                  <a:schemeClr val="bg1"/>
                </a:solidFill>
                <a:sym typeface="+mn-ea"/>
              </a:rPr>
              <a:t>5</a:t>
            </a:r>
            <a:endParaRPr lang="en-US" altLang="zh-CN">
              <a:solidFill>
                <a:schemeClr val="bg1"/>
              </a:solidFill>
              <a:sym typeface="+mn-ea"/>
            </a:endParaRPr>
          </a:p>
          <a:p>
            <a:pPr lvl="0" algn="l" fontAlgn="auto">
              <a:lnSpc>
                <a:spcPct val="110000"/>
              </a:lnSpc>
            </a:pPr>
            <a:r>
              <a:rPr lang="en-US" altLang="zh-CN">
                <a:solidFill>
                  <a:schemeClr val="bg1"/>
                </a:solidFill>
                <a:sym typeface="+mn-ea"/>
              </a:rPr>
              <a:t>pangu</a:t>
            </a:r>
            <a:endParaRPr lang="en-US" altLang="zh-CN">
              <a:solidFill>
                <a:schemeClr val="bg1"/>
              </a:solidFill>
              <a:sym typeface="+mn-ea"/>
            </a:endParaRPr>
          </a:p>
          <a:p>
            <a:pPr lvl="0" algn="l" fontAlgn="auto">
              <a:lnSpc>
                <a:spcPct val="110000"/>
              </a:lnSpc>
            </a:pPr>
            <a:r>
              <a:rPr lang="en-US" altLang="zh-CN">
                <a:solidFill>
                  <a:schemeClr val="bg1"/>
                </a:solidFill>
                <a:sym typeface="+mn-ea"/>
              </a:rPr>
              <a:t>anqila安其拉</a:t>
            </a:r>
            <a:endParaRPr lang="en-US" altLang="zh-CN">
              <a:solidFill>
                <a:schemeClr val="bg1"/>
              </a:solidFill>
              <a:sym typeface="+mn-ea"/>
            </a:endParaRPr>
          </a:p>
          <a:p>
            <a:pPr lvl="0" algn="l" fontAlgn="auto">
              <a:lnSpc>
                <a:spcPct val="110000"/>
              </a:lnSpc>
            </a:pPr>
            <a:r>
              <a:rPr lang="en-US" altLang="zh-CN">
                <a:solidFill>
                  <a:schemeClr val="bg1"/>
                </a:solidFill>
                <a:sym typeface="+mn-ea"/>
              </a:rPr>
              <a:t>5.5</a:t>
            </a:r>
            <a:endParaRPr lang="en-US" altLang="zh-CN">
              <a:solidFill>
                <a:schemeClr val="bg1"/>
              </a:solidFill>
              <a:sym typeface="+mn-ea"/>
            </a:endParaRPr>
          </a:p>
          <a:p>
            <a:pPr lvl="0" algn="l" fontAlgn="auto">
              <a:lnSpc>
                <a:spcPct val="110000"/>
              </a:lnSpc>
            </a:pPr>
            <a:r>
              <a:rPr lang="en-US" altLang="zh-CN">
                <a:solidFill>
                  <a:schemeClr val="bg1"/>
                </a:solidFill>
                <a:sym typeface="+mn-ea"/>
              </a:rPr>
              <a:t>5.5</a:t>
            </a:r>
            <a:endParaRPr lang="en-US" altLang="zh-CN">
              <a:solidFill>
                <a:schemeClr val="bg1"/>
              </a:solidFill>
              <a:sym typeface="+mn-ea"/>
            </a:endParaRPr>
          </a:p>
          <a:p>
            <a:pPr lvl="0" algn="l" fontAlgn="auto">
              <a:lnSpc>
                <a:spcPct val="110000"/>
              </a:lnSpc>
            </a:pPr>
            <a:r>
              <a:rPr lang="en-US" altLang="zh-CN">
                <a:solidFill>
                  <a:schemeClr val="bg1"/>
                </a:solidFill>
                <a:sym typeface="+mn-ea"/>
              </a:rPr>
              <a:t>小鲁班</a:t>
            </a:r>
            <a:endParaRPr lang="en-US" altLang="zh-CN">
              <a:solidFill>
                <a:schemeClr val="bg1"/>
              </a:solidFill>
              <a:sym typeface="+mn-ea"/>
            </a:endParaRPr>
          </a:p>
          <a:p>
            <a:pPr lvl="0" algn="l" fontAlgn="auto">
              <a:lnSpc>
                <a:spcPct val="110000"/>
              </a:lnSpc>
            </a:pPr>
            <a:r>
              <a:rPr lang="en-US" altLang="zh-CN">
                <a:solidFill>
                  <a:schemeClr val="bg1"/>
                </a:solidFill>
                <a:sym typeface="+mn-ea"/>
              </a:rPr>
              <a:t>pangu</a:t>
            </a:r>
            <a:endParaRPr lang="en-US" altLang="zh-CN">
              <a:solidFill>
                <a:schemeClr val="bg1"/>
              </a:solidFill>
              <a:sym typeface="+mn-ea"/>
            </a:endParaRPr>
          </a:p>
          <a:p>
            <a:pPr lvl="0" algn="l" fontAlgn="auto">
              <a:lnSpc>
                <a:spcPct val="110000"/>
              </a:lnSpc>
            </a:pPr>
            <a:r>
              <a:rPr lang="en-US" altLang="zh-CN">
                <a:solidFill>
                  <a:schemeClr val="bg1"/>
                </a:solidFill>
                <a:sym typeface="+mn-ea"/>
              </a:rPr>
              <a:t>My favorite hero is pangu</a:t>
            </a:r>
            <a:endParaRPr lang="en-US" altLang="zh-CN">
              <a:solidFill>
                <a:schemeClr val="bg1"/>
              </a:solidFill>
              <a:sym typeface="+mn-ea"/>
            </a:endParaRPr>
          </a:p>
        </p:txBody>
      </p:sp>
      <p:sp>
        <p:nvSpPr>
          <p:cNvPr id="7" name="燕尾形箭头 6"/>
          <p:cNvSpPr/>
          <p:nvPr/>
        </p:nvSpPr>
        <p:spPr>
          <a:xfrm>
            <a:off x="7860665" y="4606290"/>
            <a:ext cx="376555" cy="331470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808317" y="626635"/>
            <a:ext cx="2580814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b="1" dirty="0">
                <a:latin typeface="苹方-简" panose="020B0400000000000000" charset="-122"/>
                <a:ea typeface="苹方-简" panose="020B0400000000000000" charset="-122"/>
              </a:rPr>
              <a:t>目录</a:t>
            </a:r>
            <a:endParaRPr lang="zh-CN" altLang="en-US" sz="5400" b="1" dirty="0">
              <a:latin typeface="苹方-简" panose="020B0400000000000000" charset="-122"/>
              <a:ea typeface="苹方-简" panose="020B0400000000000000" charset="-122"/>
            </a:endParaRPr>
          </a:p>
        </p:txBody>
      </p:sp>
      <p:grpSp>
        <p:nvGrpSpPr>
          <p:cNvPr id="43" name="组合 42"/>
          <p:cNvGrpSpPr/>
          <p:nvPr/>
        </p:nvGrpSpPr>
        <p:grpSpPr>
          <a:xfrm>
            <a:off x="1012825" y="1594485"/>
            <a:ext cx="3700145" cy="3954780"/>
            <a:chOff x="2435" y="2966"/>
            <a:chExt cx="5827" cy="6228"/>
          </a:xfrm>
        </p:grpSpPr>
        <p:grpSp>
          <p:nvGrpSpPr>
            <p:cNvPr id="26" name="组合 25"/>
            <p:cNvGrpSpPr/>
            <p:nvPr/>
          </p:nvGrpSpPr>
          <p:grpSpPr>
            <a:xfrm>
              <a:off x="2435" y="2966"/>
              <a:ext cx="5625" cy="725"/>
              <a:chOff x="2337" y="3448"/>
              <a:chExt cx="5625" cy="725"/>
            </a:xfrm>
          </p:grpSpPr>
          <p:sp>
            <p:nvSpPr>
              <p:cNvPr id="9" name="矩形 8"/>
              <p:cNvSpPr/>
              <p:nvPr/>
            </p:nvSpPr>
            <p:spPr>
              <a:xfrm>
                <a:off x="2337" y="3448"/>
                <a:ext cx="690" cy="690"/>
              </a:xfrm>
              <a:prstGeom prst="rect">
                <a:avLst/>
              </a:prstGeom>
              <a:solidFill>
                <a:srgbClr val="0FA8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/>
                  <a:t>00</a:t>
                </a:r>
                <a:endParaRPr lang="en-US" altLang="zh-CN"/>
              </a:p>
            </p:txBody>
          </p:sp>
          <p:sp>
            <p:nvSpPr>
              <p:cNvPr id="13" name="文本框 12"/>
              <p:cNvSpPr txBox="1"/>
              <p:nvPr/>
            </p:nvSpPr>
            <p:spPr>
              <a:xfrm>
                <a:off x="3503" y="3448"/>
                <a:ext cx="4459" cy="7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起步</a:t>
                </a:r>
                <a:endPara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25" name="组合 24"/>
            <p:cNvGrpSpPr/>
            <p:nvPr/>
          </p:nvGrpSpPr>
          <p:grpSpPr>
            <a:xfrm>
              <a:off x="2435" y="4339"/>
              <a:ext cx="5827" cy="727"/>
              <a:chOff x="2337" y="4821"/>
              <a:chExt cx="5827" cy="727"/>
            </a:xfrm>
          </p:grpSpPr>
          <p:sp>
            <p:nvSpPr>
              <p:cNvPr id="10" name="矩形 9"/>
              <p:cNvSpPr/>
              <p:nvPr/>
            </p:nvSpPr>
            <p:spPr>
              <a:xfrm>
                <a:off x="2337" y="4858"/>
                <a:ext cx="690" cy="690"/>
              </a:xfrm>
              <a:prstGeom prst="rect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/>
                  <a:t>01</a:t>
                </a:r>
                <a:endParaRPr lang="en-US" altLang="zh-CN"/>
              </a:p>
            </p:txBody>
          </p:sp>
          <p:sp>
            <p:nvSpPr>
              <p:cNvPr id="14" name="文本框 13"/>
              <p:cNvSpPr txBox="1"/>
              <p:nvPr/>
            </p:nvSpPr>
            <p:spPr>
              <a:xfrm>
                <a:off x="3503" y="4821"/>
                <a:ext cx="4661" cy="4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变量和简单数据类型</a:t>
                </a:r>
                <a:endPara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24" name="组合 23"/>
            <p:cNvGrpSpPr/>
            <p:nvPr/>
          </p:nvGrpSpPr>
          <p:grpSpPr>
            <a:xfrm>
              <a:off x="2435" y="5715"/>
              <a:ext cx="5599" cy="727"/>
              <a:chOff x="2363" y="6240"/>
              <a:chExt cx="5599" cy="727"/>
            </a:xfrm>
          </p:grpSpPr>
          <p:sp>
            <p:nvSpPr>
              <p:cNvPr id="11" name="矩形 10"/>
              <p:cNvSpPr/>
              <p:nvPr/>
            </p:nvSpPr>
            <p:spPr>
              <a:xfrm>
                <a:off x="2363" y="6277"/>
                <a:ext cx="690" cy="690"/>
              </a:xfrm>
              <a:prstGeom prst="rect">
                <a:avLst/>
              </a:prstGeom>
              <a:solidFill>
                <a:srgbClr val="0767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/>
                  <a:t>02</a:t>
                </a:r>
                <a:endParaRPr lang="en-US" altLang="zh-CN"/>
              </a:p>
            </p:txBody>
          </p:sp>
          <p:sp>
            <p:nvSpPr>
              <p:cNvPr id="15" name="文本框 14"/>
              <p:cNvSpPr txBox="1"/>
              <p:nvPr/>
            </p:nvSpPr>
            <p:spPr>
              <a:xfrm>
                <a:off x="3503" y="6240"/>
                <a:ext cx="4459" cy="7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列表</a:t>
                </a:r>
                <a:endPara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2435" y="7091"/>
              <a:ext cx="5599" cy="727"/>
              <a:chOff x="2363" y="7650"/>
              <a:chExt cx="5599" cy="727"/>
            </a:xfrm>
          </p:grpSpPr>
          <p:sp>
            <p:nvSpPr>
              <p:cNvPr id="12" name="矩形 11"/>
              <p:cNvSpPr/>
              <p:nvPr/>
            </p:nvSpPr>
            <p:spPr>
              <a:xfrm>
                <a:off x="2363" y="7687"/>
                <a:ext cx="690" cy="690"/>
              </a:xfrm>
              <a:prstGeom prst="rect">
                <a:avLst/>
              </a:prstGeom>
              <a:solidFill>
                <a:srgbClr val="05496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/>
                  <a:t>03</a:t>
                </a:r>
                <a:endParaRPr lang="en-US" altLang="zh-CN"/>
              </a:p>
            </p:txBody>
          </p:sp>
          <p:sp>
            <p:nvSpPr>
              <p:cNvPr id="16" name="文本框 15"/>
              <p:cNvSpPr txBox="1"/>
              <p:nvPr/>
            </p:nvSpPr>
            <p:spPr>
              <a:xfrm>
                <a:off x="3503" y="7650"/>
                <a:ext cx="4459" cy="7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操作列表</a:t>
                </a:r>
                <a:endPara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2435" y="8467"/>
              <a:ext cx="5599" cy="727"/>
              <a:chOff x="2409" y="8950"/>
              <a:chExt cx="5599" cy="727"/>
            </a:xfrm>
          </p:grpSpPr>
          <p:sp>
            <p:nvSpPr>
              <p:cNvPr id="20" name="矩形 19"/>
              <p:cNvSpPr/>
              <p:nvPr/>
            </p:nvSpPr>
            <p:spPr>
              <a:xfrm>
                <a:off x="2409" y="8987"/>
                <a:ext cx="690" cy="690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/>
                  <a:t>04</a:t>
                </a:r>
                <a:endParaRPr lang="en-US" altLang="zh-CN"/>
              </a:p>
            </p:txBody>
          </p:sp>
          <p:sp>
            <p:nvSpPr>
              <p:cNvPr id="21" name="文本框 20"/>
              <p:cNvSpPr txBox="1"/>
              <p:nvPr/>
            </p:nvSpPr>
            <p:spPr>
              <a:xfrm>
                <a:off x="3549" y="8950"/>
                <a:ext cx="4459" cy="7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if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语句</a:t>
                </a:r>
                <a:endPara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27" name="组合 26"/>
          <p:cNvGrpSpPr/>
          <p:nvPr/>
        </p:nvGrpSpPr>
        <p:grpSpPr>
          <a:xfrm rot="0">
            <a:off x="4843145" y="1977390"/>
            <a:ext cx="3571875" cy="460375"/>
            <a:chOff x="2337" y="3448"/>
            <a:chExt cx="5625" cy="725"/>
          </a:xfrm>
        </p:grpSpPr>
        <p:sp>
          <p:nvSpPr>
            <p:cNvPr id="28" name="矩形 27"/>
            <p:cNvSpPr/>
            <p:nvPr/>
          </p:nvSpPr>
          <p:spPr>
            <a:xfrm>
              <a:off x="2337" y="3448"/>
              <a:ext cx="690" cy="690"/>
            </a:xfrm>
            <a:prstGeom prst="rect">
              <a:avLst/>
            </a:prstGeom>
            <a:solidFill>
              <a:srgbClr val="0FA8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/>
                <a:t>05</a:t>
              </a:r>
              <a:endParaRPr lang="en-US" altLang="zh-CN"/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3503" y="3448"/>
              <a:ext cx="4459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字典</a:t>
              </a:r>
              <a:endPara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 rot="0">
            <a:off x="4843145" y="2790190"/>
            <a:ext cx="4131310" cy="461645"/>
            <a:chOff x="2337" y="4821"/>
            <a:chExt cx="6506" cy="727"/>
          </a:xfrm>
        </p:grpSpPr>
        <p:sp>
          <p:nvSpPr>
            <p:cNvPr id="31" name="矩形 30"/>
            <p:cNvSpPr/>
            <p:nvPr/>
          </p:nvSpPr>
          <p:spPr>
            <a:xfrm>
              <a:off x="2337" y="4858"/>
              <a:ext cx="690" cy="69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/>
                <a:t>06</a:t>
              </a:r>
              <a:endParaRPr lang="en-US" altLang="zh-CN"/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3503" y="4821"/>
              <a:ext cx="5340" cy="2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input</a:t>
              </a:r>
              <a:r>
                <a: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输入和</a:t>
              </a:r>
              <a:r>
                <a: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while</a:t>
              </a:r>
              <a:r>
                <a: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循环</a:t>
              </a:r>
              <a:endPara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 rot="0">
            <a:off x="4843145" y="3604260"/>
            <a:ext cx="3555365" cy="460375"/>
            <a:chOff x="2363" y="6240"/>
            <a:chExt cx="5599" cy="725"/>
          </a:xfrm>
        </p:grpSpPr>
        <p:sp>
          <p:nvSpPr>
            <p:cNvPr id="34" name="矩形 33"/>
            <p:cNvSpPr/>
            <p:nvPr/>
          </p:nvSpPr>
          <p:spPr>
            <a:xfrm>
              <a:off x="2363" y="6275"/>
              <a:ext cx="690" cy="690"/>
            </a:xfrm>
            <a:prstGeom prst="rect">
              <a:avLst/>
            </a:prstGeom>
            <a:solidFill>
              <a:srgbClr val="0767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/>
                <a:t>07</a:t>
              </a:r>
              <a:endParaRPr lang="en-US" altLang="zh-CN"/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3503" y="6240"/>
              <a:ext cx="4459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函数</a:t>
              </a:r>
              <a:endPara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6" name="组合 35"/>
          <p:cNvGrpSpPr/>
          <p:nvPr/>
        </p:nvGrpSpPr>
        <p:grpSpPr>
          <a:xfrm rot="0">
            <a:off x="4843145" y="4417060"/>
            <a:ext cx="3555365" cy="461645"/>
            <a:chOff x="2363" y="7650"/>
            <a:chExt cx="5599" cy="727"/>
          </a:xfrm>
        </p:grpSpPr>
        <p:sp>
          <p:nvSpPr>
            <p:cNvPr id="37" name="矩形 36"/>
            <p:cNvSpPr/>
            <p:nvPr/>
          </p:nvSpPr>
          <p:spPr>
            <a:xfrm>
              <a:off x="2363" y="7687"/>
              <a:ext cx="690" cy="690"/>
            </a:xfrm>
            <a:prstGeom prst="rect">
              <a:avLst/>
            </a:prstGeom>
            <a:solidFill>
              <a:srgbClr val="0549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/>
                <a:t>08</a:t>
              </a:r>
              <a:endParaRPr lang="en-US" altLang="zh-CN"/>
            </a:p>
          </p:txBody>
        </p:sp>
        <p:sp>
          <p:nvSpPr>
            <p:cNvPr id="38" name="文本框 37"/>
            <p:cNvSpPr txBox="1"/>
            <p:nvPr/>
          </p:nvSpPr>
          <p:spPr>
            <a:xfrm>
              <a:off x="3503" y="7650"/>
              <a:ext cx="4459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面向对象编程：类</a:t>
              </a:r>
              <a:endPara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9" name="组合 38"/>
          <p:cNvGrpSpPr/>
          <p:nvPr/>
        </p:nvGrpSpPr>
        <p:grpSpPr>
          <a:xfrm rot="0">
            <a:off x="4843145" y="5231130"/>
            <a:ext cx="3555365" cy="461645"/>
            <a:chOff x="2409" y="8950"/>
            <a:chExt cx="5599" cy="727"/>
          </a:xfrm>
        </p:grpSpPr>
        <p:sp>
          <p:nvSpPr>
            <p:cNvPr id="40" name="矩形 39"/>
            <p:cNvSpPr/>
            <p:nvPr/>
          </p:nvSpPr>
          <p:spPr>
            <a:xfrm>
              <a:off x="2409" y="8987"/>
              <a:ext cx="690" cy="69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/>
                <a:t>09</a:t>
              </a:r>
              <a:endParaRPr lang="en-US" altLang="zh-CN"/>
            </a:p>
          </p:txBody>
        </p:sp>
        <p:sp>
          <p:nvSpPr>
            <p:cNvPr id="41" name="文本框 40"/>
            <p:cNvSpPr txBox="1"/>
            <p:nvPr/>
          </p:nvSpPr>
          <p:spPr>
            <a:xfrm>
              <a:off x="3549" y="8950"/>
              <a:ext cx="4459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文件和异常</a:t>
              </a:r>
              <a:endPara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4843145" y="6045200"/>
            <a:ext cx="3555365" cy="461645"/>
            <a:chOff x="7607" y="9519"/>
            <a:chExt cx="5599" cy="727"/>
          </a:xfrm>
        </p:grpSpPr>
        <p:sp>
          <p:nvSpPr>
            <p:cNvPr id="44" name="矩形 43"/>
            <p:cNvSpPr/>
            <p:nvPr/>
          </p:nvSpPr>
          <p:spPr>
            <a:xfrm>
              <a:off x="7607" y="9556"/>
              <a:ext cx="690" cy="690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/>
                <a:t>10</a:t>
              </a:r>
              <a:endParaRPr lang="en-US" altLang="zh-CN"/>
            </a:p>
          </p:txBody>
        </p:sp>
        <p:sp>
          <p:nvSpPr>
            <p:cNvPr id="45" name="文本框 44"/>
            <p:cNvSpPr txBox="1"/>
            <p:nvPr/>
          </p:nvSpPr>
          <p:spPr>
            <a:xfrm>
              <a:off x="8747" y="9519"/>
              <a:ext cx="4459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测试代码</a:t>
              </a:r>
              <a:endPara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ransition spd="slow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Box 10"/>
          <p:cNvSpPr txBox="1">
            <a:spLocks noChangeArrowheads="1"/>
          </p:cNvSpPr>
          <p:nvPr/>
        </p:nvSpPr>
        <p:spPr bwMode="auto">
          <a:xfrm>
            <a:off x="4870450" y="1033145"/>
            <a:ext cx="6837680" cy="22764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60960" tIns="30480" rIns="60960" bIns="3048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 defTabSz="1450975" fontAlgn="auto">
              <a:lnSpc>
                <a:spcPct val="120000"/>
              </a:lnSpc>
              <a:buFont typeface="Arial" panose="020B0604020202090204" pitchFamily="34" charset="0"/>
              <a:buChar char="•"/>
              <a:defRPr/>
            </a:pPr>
            <a:r>
              <a:rPr lang="en-US" altLang="zh-CN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append( ) </a:t>
            </a:r>
            <a:r>
              <a:rPr lang="zh-CN" altLang="en-US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方法在列表尾部添加元素</a:t>
            </a:r>
            <a:endParaRPr lang="zh-CN" altLang="en-US" sz="20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342900" indent="-342900" algn="l" defTabSz="1450975" fontAlgn="auto">
              <a:lnSpc>
                <a:spcPct val="120000"/>
              </a:lnSpc>
              <a:buFont typeface="Arial" panose="020B0604020202090204" pitchFamily="34" charset="0"/>
              <a:buChar char="•"/>
              <a:defRPr/>
            </a:pPr>
            <a:r>
              <a:rPr lang="en-US" altLang="zh-CN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insert( )</a:t>
            </a:r>
            <a:r>
              <a:rPr lang="zh-CN" altLang="en-US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方法在列表指定位置添加元素</a:t>
            </a:r>
            <a:endParaRPr lang="zh-CN" altLang="en-US" sz="20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342900" indent="-342900" algn="l" defTabSz="1450975" fontAlgn="auto">
              <a:lnSpc>
                <a:spcPct val="120000"/>
              </a:lnSpc>
              <a:buFont typeface="Arial" panose="020B0604020202090204" pitchFamily="34" charset="0"/>
              <a:buChar char="•"/>
              <a:defRPr/>
            </a:pPr>
            <a:r>
              <a:rPr lang="en-US" altLang="zh-CN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del( )</a:t>
            </a:r>
            <a:r>
              <a:rPr lang="zh-CN" altLang="en-US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函数删除列表索引指定的元素，索引可以为负值</a:t>
            </a:r>
            <a:endParaRPr lang="zh-CN" altLang="en-US" sz="20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342900" indent="-342900" algn="l" defTabSz="1450975" fontAlgn="auto">
              <a:lnSpc>
                <a:spcPct val="120000"/>
              </a:lnSpc>
              <a:buFont typeface="Arial" panose="020B0604020202090204" pitchFamily="34" charset="0"/>
              <a:buChar char="•"/>
              <a:defRPr/>
            </a:pPr>
            <a:r>
              <a:rPr lang="en-US" altLang="zh-CN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pop( )</a:t>
            </a:r>
            <a:r>
              <a:rPr lang="zh-CN" altLang="en-US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方法删除指定索引的元素，无索引则缺省删除尾部元素</a:t>
            </a:r>
            <a:endParaRPr lang="zh-CN" altLang="en-US" sz="20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342900" indent="-342900" algn="l" defTabSz="1450975" fontAlgn="auto">
              <a:lnSpc>
                <a:spcPct val="120000"/>
              </a:lnSpc>
              <a:buFont typeface="Arial" panose="020B0604020202090204" pitchFamily="34" charset="0"/>
              <a:buChar char="•"/>
              <a:defRPr/>
            </a:pPr>
            <a:r>
              <a:rPr lang="en-US" altLang="zh-CN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remove</a:t>
            </a:r>
            <a:r>
              <a:rPr lang="zh-CN" altLang="en-US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删除指定值的列表元素，</a:t>
            </a:r>
            <a:r>
              <a:rPr lang="en-US" altLang="zh-CN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remove</a:t>
            </a:r>
            <a:r>
              <a:rPr lang="zh-CN" altLang="en-US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只能删除一个元素</a:t>
            </a:r>
            <a:endParaRPr lang="zh-CN" altLang="en-US" sz="20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756852" y="392154"/>
            <a:ext cx="6286500" cy="70675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</a:pPr>
            <a:r>
              <a:rPr lang="zh-CN" altLang="en-US" sz="4000" b="1" dirty="0">
                <a:latin typeface="苹方-简" panose="020B0400000000000000" charset="-122"/>
                <a:ea typeface="苹方-简" panose="020B0400000000000000" charset="-122"/>
                <a:cs typeface="+mn-ea"/>
                <a:sym typeface="+mn-lt"/>
              </a:rPr>
              <a:t>修改、添加和删除列表元素</a:t>
            </a:r>
            <a:endParaRPr lang="zh-CN" altLang="en-US" sz="4000" b="1" dirty="0">
              <a:latin typeface="苹方-简" panose="020B0400000000000000" charset="-122"/>
              <a:ea typeface="苹方-简" panose="020B0400000000000000" charset="-122"/>
              <a:cs typeface="+mn-ea"/>
              <a:sym typeface="+mn-lt"/>
            </a:endParaRPr>
          </a:p>
        </p:txBody>
      </p:sp>
      <p:sp>
        <p:nvSpPr>
          <p:cNvPr id="33" name="等腰三角形 32"/>
          <p:cNvSpPr/>
          <p:nvPr/>
        </p:nvSpPr>
        <p:spPr>
          <a:xfrm rot="16200000" flipV="1">
            <a:off x="-91725" y="483879"/>
            <a:ext cx="707885" cy="524437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燕尾形箭头 6"/>
          <p:cNvSpPr/>
          <p:nvPr/>
        </p:nvSpPr>
        <p:spPr>
          <a:xfrm>
            <a:off x="7183120" y="4545330"/>
            <a:ext cx="376555" cy="331470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4510" y="1158875"/>
            <a:ext cx="4216400" cy="560324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0450" y="3190875"/>
            <a:ext cx="7202805" cy="3953510"/>
          </a:xfrm>
          <a:prstGeom prst="rect">
            <a:avLst/>
          </a:prstGeom>
        </p:spPr>
      </p:pic>
      <p:sp>
        <p:nvSpPr>
          <p:cNvPr id="11" name="燕尾形箭头 10"/>
          <p:cNvSpPr/>
          <p:nvPr/>
        </p:nvSpPr>
        <p:spPr>
          <a:xfrm>
            <a:off x="4797425" y="4696460"/>
            <a:ext cx="376555" cy="331470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6790690" y="1158875"/>
            <a:ext cx="5071110" cy="3415030"/>
          </a:xfrm>
          <a:prstGeom prst="rect">
            <a:avLst/>
          </a:prstGeom>
          <a:solidFill>
            <a:schemeClr val="tx1"/>
          </a:solidFill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$ py adjust_list.py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['luban', 'pangu', 'anqila', 'kai', 'gaojianli']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['anqila', 'gaojianli', 'kai', 'luban', 'pangu']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['pangu', 'luban', 'kai', 'gaojianli', 'anqila']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['luban', 'pangu', 'anqila', 'kai', 'gaojianli']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['anqila', 'gaojianli', 'kai', 'luban', 'pangu']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['pangu', 'luban', 'kai', 'gaojianli', 'anqila']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5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Traceback (most recent call last):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  File "adjust_list.py", line 12, in &lt;module&gt;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    last_hero = heros[len_heros]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IndexError: list index out of range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7" name="Text Box 10"/>
          <p:cNvSpPr txBox="1">
            <a:spLocks noChangeArrowheads="1"/>
          </p:cNvSpPr>
          <p:nvPr/>
        </p:nvSpPr>
        <p:spPr bwMode="auto">
          <a:xfrm>
            <a:off x="524510" y="4697095"/>
            <a:ext cx="5565775" cy="205359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60960" tIns="30480" rIns="60960" bIns="3048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 defTabSz="1450975" fontAlgn="auto">
              <a:lnSpc>
                <a:spcPct val="12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临时排序：</a:t>
            </a:r>
            <a:r>
              <a:rPr lang="en-US" altLang="zh-CN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sorted( ) </a:t>
            </a:r>
            <a:r>
              <a:rPr lang="zh-CN" altLang="en-US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函数以特定顺序呈现列表元素，缺省情况下为升序，指定参数</a:t>
            </a:r>
            <a:r>
              <a:rPr lang="en-US" altLang="zh-CN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reverse=True</a:t>
            </a:r>
            <a:r>
              <a:rPr lang="zh-CN" altLang="en-US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则为降序，</a:t>
            </a:r>
            <a:r>
              <a:rPr lang="en-US" altLang="zh-CN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sorted</a:t>
            </a:r>
            <a:r>
              <a:rPr lang="zh-CN" altLang="en-US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函数不改变列表元素的本来顺序</a:t>
            </a:r>
            <a:endParaRPr lang="zh-CN" altLang="en-US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342900" indent="-342900" algn="l" defTabSz="1450975" fontAlgn="auto">
              <a:lnSpc>
                <a:spcPct val="12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永久排序：</a:t>
            </a:r>
            <a:endParaRPr lang="zh-CN" altLang="en-US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800100" lvl="1" indent="-342900" algn="l" defTabSz="1450975" fontAlgn="auto">
              <a:lnSpc>
                <a:spcPct val="120000"/>
              </a:lnSpc>
              <a:buFont typeface="Wingdings" panose="05000000000000000000" charset="0"/>
              <a:buChar char=""/>
              <a:defRPr/>
            </a:pPr>
            <a:r>
              <a:rPr lang="en-US" altLang="zh-CN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sort( )</a:t>
            </a:r>
            <a:r>
              <a:rPr lang="zh-CN" altLang="en-US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方法改变列表的元素顺序</a:t>
            </a:r>
            <a:endParaRPr lang="zh-CN" altLang="en-US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800100" lvl="1" indent="-342900" algn="l" defTabSz="1450975" fontAlgn="auto">
              <a:lnSpc>
                <a:spcPct val="120000"/>
              </a:lnSpc>
              <a:buFont typeface="Wingdings" panose="05000000000000000000" charset="0"/>
              <a:buChar char=""/>
              <a:defRPr/>
            </a:pPr>
            <a:r>
              <a:rPr lang="en-US" altLang="zh-CN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reverse( )</a:t>
            </a:r>
            <a:r>
              <a:rPr lang="zh-CN" altLang="en-US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方法反转列表元素的本来顺序</a:t>
            </a:r>
            <a:endParaRPr lang="zh-CN" altLang="en-US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756852" y="392154"/>
            <a:ext cx="2217420" cy="70675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</a:pPr>
            <a:r>
              <a:rPr lang="zh-CN" altLang="en-US" sz="4000" b="1" dirty="0">
                <a:latin typeface="苹方-简" panose="020B0400000000000000" charset="-122"/>
                <a:ea typeface="苹方-简" panose="020B0400000000000000" charset="-122"/>
                <a:cs typeface="+mn-ea"/>
                <a:sym typeface="+mn-lt"/>
              </a:rPr>
              <a:t>组织列表</a:t>
            </a:r>
            <a:endParaRPr lang="zh-CN" altLang="en-US" sz="4000" b="1" dirty="0">
              <a:latin typeface="苹方-简" panose="020B0400000000000000" charset="-122"/>
              <a:ea typeface="苹方-简" panose="020B0400000000000000" charset="-122"/>
              <a:cs typeface="+mn-ea"/>
              <a:sym typeface="+mn-lt"/>
            </a:endParaRPr>
          </a:p>
        </p:txBody>
      </p:sp>
      <p:sp>
        <p:nvSpPr>
          <p:cNvPr id="33" name="等腰三角形 32"/>
          <p:cNvSpPr/>
          <p:nvPr/>
        </p:nvSpPr>
        <p:spPr>
          <a:xfrm rot="16200000" flipV="1">
            <a:off x="-91725" y="483879"/>
            <a:ext cx="707885" cy="524437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790690" y="3406775"/>
            <a:ext cx="4582795" cy="116713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燕尾形箭头 6"/>
          <p:cNvSpPr/>
          <p:nvPr/>
        </p:nvSpPr>
        <p:spPr>
          <a:xfrm>
            <a:off x="6271260" y="2642235"/>
            <a:ext cx="376555" cy="331470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4510" y="1172210"/>
            <a:ext cx="5566410" cy="34163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677025" y="4756150"/>
            <a:ext cx="5185410" cy="17519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342900" indent="-342900" algn="l" defTabSz="1450975" fontAlgn="auto">
              <a:lnSpc>
                <a:spcPct val="120000"/>
              </a:lnSpc>
              <a:buFont typeface="Arial" panose="020B0604020202090204" pitchFamily="34" charset="0"/>
              <a:buChar char="•"/>
              <a:defRPr/>
            </a:pPr>
            <a:r>
              <a:rPr lang="en-US" altLang="zh-CN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len( )</a:t>
            </a:r>
            <a:r>
              <a:rPr lang="zh-CN" altLang="en-US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方法计算列表长度即元素个数</a:t>
            </a:r>
            <a:endParaRPr lang="zh-CN" altLang="en-US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342900" indent="-342900" algn="l" defTabSz="1450975" fontAlgn="auto">
              <a:lnSpc>
                <a:spcPct val="12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/>
              <a:t>列表元素越界访问时程序出错</a:t>
            </a:r>
            <a:endParaRPr lang="zh-CN" altLang="en-US"/>
          </a:p>
          <a:p>
            <a:pPr marL="342900" indent="-342900" algn="l" defTabSz="1450975" fontAlgn="auto">
              <a:lnSpc>
                <a:spcPct val="12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/>
              <a:t>由于列表元素的索引是从</a:t>
            </a:r>
            <a:r>
              <a:rPr lang="en-US" altLang="zh-CN"/>
              <a:t>0</a:t>
            </a:r>
            <a:r>
              <a:rPr lang="zh-CN" altLang="en-US"/>
              <a:t>开始的，最后一个元素的索引是列表长度</a:t>
            </a:r>
            <a:r>
              <a:rPr lang="en-US" altLang="zh-CN"/>
              <a:t>-1</a:t>
            </a:r>
            <a:r>
              <a:rPr lang="zh-CN" altLang="en-US"/>
              <a:t>，因此红框标出的代码会触发</a:t>
            </a:r>
            <a:r>
              <a:rPr lang="en-US" altLang="zh-CN"/>
              <a:t>“</a:t>
            </a:r>
            <a:r>
              <a:rPr lang="zh-CN" altLang="en-US"/>
              <a:t>列表索引越界</a:t>
            </a:r>
            <a:r>
              <a:rPr lang="en-US" altLang="zh-CN"/>
              <a:t>”</a:t>
            </a:r>
            <a:r>
              <a:rPr lang="zh-CN" altLang="en-US"/>
              <a:t>错误</a:t>
            </a:r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756920" y="3392170"/>
            <a:ext cx="2743835" cy="41402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 descr="图片包含 餐桌, 室内, 就坐, 笔记本电脑&#10;&#10;已生成极高可信度的说明"/>
          <p:cNvPicPr>
            <a:picLocks noChangeAspect="1"/>
          </p:cNvPicPr>
          <p:nvPr/>
        </p:nvPicPr>
        <p:blipFill rotWithShape="1"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15636" y="1280854"/>
            <a:ext cx="12192000" cy="4343657"/>
          </a:xfrm>
          <a:custGeom>
            <a:avLst/>
            <a:gdLst>
              <a:gd name="connsiteX0" fmla="*/ 0 w 12192000"/>
              <a:gd name="connsiteY0" fmla="*/ 0 h 3179629"/>
              <a:gd name="connsiteX1" fmla="*/ 12192000 w 12192000"/>
              <a:gd name="connsiteY1" fmla="*/ 0 h 3179629"/>
              <a:gd name="connsiteX2" fmla="*/ 12192000 w 12192000"/>
              <a:gd name="connsiteY2" fmla="*/ 3179629 h 3179629"/>
              <a:gd name="connsiteX3" fmla="*/ 0 w 12192000"/>
              <a:gd name="connsiteY3" fmla="*/ 3179629 h 3179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179629">
                <a:moveTo>
                  <a:pt x="0" y="0"/>
                </a:moveTo>
                <a:lnTo>
                  <a:pt x="12192000" y="0"/>
                </a:lnTo>
                <a:lnTo>
                  <a:pt x="12192000" y="3179629"/>
                </a:lnTo>
                <a:lnTo>
                  <a:pt x="0" y="3179629"/>
                </a:lnTo>
                <a:close/>
              </a:path>
            </a:pathLst>
          </a:custGeom>
        </p:spPr>
      </p:pic>
      <p:sp>
        <p:nvSpPr>
          <p:cNvPr id="11" name="平行四边形 10"/>
          <p:cNvSpPr/>
          <p:nvPr/>
        </p:nvSpPr>
        <p:spPr>
          <a:xfrm>
            <a:off x="2286000" y="1280854"/>
            <a:ext cx="7620000" cy="4343658"/>
          </a:xfrm>
          <a:prstGeom prst="parallelogram">
            <a:avLst>
              <a:gd name="adj" fmla="val 43883"/>
            </a:avLst>
          </a:prstGeom>
          <a:solidFill>
            <a:srgbClr val="C00000">
              <a:alpha val="48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TextBox 18"/>
          <p:cNvSpPr txBox="1"/>
          <p:nvPr/>
        </p:nvSpPr>
        <p:spPr>
          <a:xfrm flipH="1">
            <a:off x="4931837" y="3859392"/>
            <a:ext cx="262382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操作列表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7" name="直接连接符 16"/>
          <p:cNvCxnSpPr/>
          <p:nvPr/>
        </p:nvCxnSpPr>
        <p:spPr>
          <a:xfrm>
            <a:off x="5099984" y="4782234"/>
            <a:ext cx="2327312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>
            <a:off x="8001000" y="6390916"/>
            <a:ext cx="4191000" cy="0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/>
        </p:nvGrpSpPr>
        <p:grpSpPr>
          <a:xfrm>
            <a:off x="5372100" y="1955800"/>
            <a:ext cx="1743075" cy="1743075"/>
            <a:chOff x="8460" y="2112"/>
            <a:chExt cx="2745" cy="2745"/>
          </a:xfrm>
        </p:grpSpPr>
        <p:grpSp>
          <p:nvGrpSpPr>
            <p:cNvPr id="26" name="组合 25"/>
            <p:cNvGrpSpPr/>
            <p:nvPr/>
          </p:nvGrpSpPr>
          <p:grpSpPr>
            <a:xfrm>
              <a:off x="8460" y="2112"/>
              <a:ext cx="2745" cy="2745"/>
              <a:chOff x="2002721" y="1605930"/>
              <a:chExt cx="1332368" cy="1332368"/>
            </a:xfrm>
          </p:grpSpPr>
          <p:grpSp>
            <p:nvGrpSpPr>
              <p:cNvPr id="28" name="组合 27"/>
              <p:cNvGrpSpPr/>
              <p:nvPr/>
            </p:nvGrpSpPr>
            <p:grpSpPr>
              <a:xfrm>
                <a:off x="2002721" y="1605930"/>
                <a:ext cx="1332368" cy="1332368"/>
                <a:chOff x="1236675" y="2423160"/>
                <a:chExt cx="1950720" cy="1950720"/>
              </a:xfrm>
            </p:grpSpPr>
            <p:sp>
              <p:nvSpPr>
                <p:cNvPr id="30" name="椭圆 29"/>
                <p:cNvSpPr/>
                <p:nvPr/>
              </p:nvSpPr>
              <p:spPr>
                <a:xfrm>
                  <a:off x="1236675" y="2423160"/>
                  <a:ext cx="1950720" cy="195072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dist="101600" dir="2700000" algn="tl" rotWithShape="0">
                    <a:prstClr val="black">
                      <a:alpha val="16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1" name="椭圆 30"/>
                <p:cNvSpPr/>
                <p:nvPr/>
              </p:nvSpPr>
              <p:spPr>
                <a:xfrm>
                  <a:off x="1414428" y="2592937"/>
                  <a:ext cx="1595213" cy="1611166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29" name="椭圆 28"/>
              <p:cNvSpPr/>
              <p:nvPr/>
            </p:nvSpPr>
            <p:spPr>
              <a:xfrm>
                <a:off x="2251694" y="1854903"/>
                <a:ext cx="834422" cy="834422"/>
              </a:xfrm>
              <a:prstGeom prst="ellipse">
                <a:avLst/>
              </a:prstGeom>
              <a:ln>
                <a:noFill/>
              </a:ln>
              <a:effectLst>
                <a:innerShdw dist="101600" dir="13500000">
                  <a:schemeClr val="accent1">
                    <a:lumMod val="50000"/>
                    <a:alpha val="50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2" name="TextBox 28"/>
            <p:cNvSpPr txBox="1"/>
            <p:nvPr/>
          </p:nvSpPr>
          <p:spPr>
            <a:xfrm>
              <a:off x="8643" y="2575"/>
              <a:ext cx="2330" cy="16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eaLnBrk="1" fontAlgn="auto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r>
                <a:rPr lang="en-US" altLang="zh-CN" sz="4800" b="1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 pitchFamily="34" charset="0"/>
                </a:rPr>
                <a:t>03</a:t>
              </a:r>
              <a:endParaRPr lang="en-US" altLang="zh-CN" sz="4800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7903210" y="5994400"/>
            <a:ext cx="340360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February 2020       By Axe Tang</a:t>
            </a:r>
            <a:endParaRPr lang="en-US" altLang="zh-CN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626745" y="337820"/>
            <a:ext cx="4788535" cy="790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9pPr>
          </a:lstStyle>
          <a:p>
            <a:pPr algn="ctr">
              <a:defRPr/>
            </a:pPr>
            <a:r>
              <a:rPr lang="en-US" altLang="zh-CN" sz="36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Crash Course</a:t>
            </a:r>
            <a:endParaRPr lang="en-US" altLang="zh-CN" sz="36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 descr="python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35" y="99060"/>
            <a:ext cx="1507490" cy="11341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/>
    </mc:Choice>
    <mc:Fallback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ldLvl="0" animBg="1"/>
      <p:bldP spid="1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24510" y="1167765"/>
            <a:ext cx="5764530" cy="2861310"/>
          </a:xfrm>
          <a:prstGeom prst="rect">
            <a:avLst/>
          </a:prstGeom>
          <a:solidFill>
            <a:schemeClr val="tx1"/>
          </a:solidFill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heros = ['pangu', 'anqila', 'lanlingwang', 'kai']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for hero in heros: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    print(hero.title())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print()</a:t>
            </a:r>
            <a:endParaRPr lang="zh-CN" altLang="en-US">
              <a:solidFill>
                <a:schemeClr val="bg1"/>
              </a:solidFill>
            </a:endParaRPr>
          </a:p>
          <a:p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for hero in heros: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    print(hero.title()+", you are MVP!")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    print("I can't wait to see your next show, "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          + hero.title()+".\n")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print("Thank you, Everyone!")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938010" y="1173480"/>
            <a:ext cx="5128260" cy="5354320"/>
          </a:xfrm>
          <a:prstGeom prst="rect">
            <a:avLst/>
          </a:prstGeom>
          <a:solidFill>
            <a:schemeClr val="tx1"/>
          </a:solidFill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$ py iter_list.py 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Pangu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Anqila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Lanlingwang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Kai</a:t>
            </a:r>
            <a:endParaRPr lang="zh-CN" altLang="en-US">
              <a:solidFill>
                <a:schemeClr val="bg1"/>
              </a:solidFill>
            </a:endParaRPr>
          </a:p>
          <a:p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Pangu, you are MVP!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I can't wait to see your next show, Pangu.</a:t>
            </a:r>
            <a:endParaRPr lang="zh-CN" altLang="en-US">
              <a:solidFill>
                <a:schemeClr val="bg1"/>
              </a:solidFill>
            </a:endParaRPr>
          </a:p>
          <a:p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Anqila, you are MVP!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I can't wait to see your next show, Anqila.</a:t>
            </a:r>
            <a:endParaRPr lang="zh-CN" altLang="en-US">
              <a:solidFill>
                <a:schemeClr val="bg1"/>
              </a:solidFill>
            </a:endParaRPr>
          </a:p>
          <a:p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Lanlingwang, you are MVP!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I can't wait to see your next show, Lanlingwang.</a:t>
            </a:r>
            <a:endParaRPr lang="zh-CN" altLang="en-US">
              <a:solidFill>
                <a:schemeClr val="bg1"/>
              </a:solidFill>
            </a:endParaRPr>
          </a:p>
          <a:p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Kai, you are MVP!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I can't wait to see your next show, Kai.</a:t>
            </a:r>
            <a:endParaRPr lang="zh-CN" altLang="en-US">
              <a:solidFill>
                <a:schemeClr val="bg1"/>
              </a:solidFill>
            </a:endParaRPr>
          </a:p>
          <a:p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Thank you, Everyone!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756852" y="392154"/>
            <a:ext cx="3909060" cy="70675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zh-CN" sz="4000" b="1" dirty="0">
                <a:latin typeface="苹方-简" panose="020B0400000000000000" charset="-122"/>
                <a:ea typeface="苹方-简" panose="020B0400000000000000" charset="-122"/>
                <a:cs typeface="+mn-ea"/>
                <a:sym typeface="+mn-lt"/>
              </a:rPr>
              <a:t>for</a:t>
            </a:r>
            <a:r>
              <a:rPr lang="zh-CN" altLang="en-US" sz="4000" b="1" dirty="0">
                <a:latin typeface="苹方-简" panose="020B0400000000000000" charset="-122"/>
                <a:ea typeface="苹方-简" panose="020B0400000000000000" charset="-122"/>
                <a:cs typeface="+mn-ea"/>
                <a:sym typeface="+mn-lt"/>
              </a:rPr>
              <a:t>循环遍历列表</a:t>
            </a:r>
            <a:endParaRPr lang="zh-CN" altLang="en-US" sz="4000" b="1" dirty="0">
              <a:latin typeface="苹方-简" panose="020B0400000000000000" charset="-122"/>
              <a:ea typeface="苹方-简" panose="020B0400000000000000" charset="-122"/>
              <a:cs typeface="+mn-ea"/>
              <a:sym typeface="+mn-lt"/>
            </a:endParaRPr>
          </a:p>
        </p:txBody>
      </p:sp>
      <p:sp>
        <p:nvSpPr>
          <p:cNvPr id="33" name="等腰三角形 32"/>
          <p:cNvSpPr/>
          <p:nvPr/>
        </p:nvSpPr>
        <p:spPr>
          <a:xfrm rot="16200000" flipV="1">
            <a:off x="-91725" y="483879"/>
            <a:ext cx="707885" cy="524437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36880" y="1492885"/>
            <a:ext cx="2413000" cy="57531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燕尾形箭头 6"/>
          <p:cNvSpPr/>
          <p:nvPr/>
        </p:nvSpPr>
        <p:spPr>
          <a:xfrm>
            <a:off x="6444615" y="2432685"/>
            <a:ext cx="376555" cy="331470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Text Box 10"/>
          <p:cNvSpPr txBox="1">
            <a:spLocks noChangeArrowheads="1"/>
          </p:cNvSpPr>
          <p:nvPr/>
        </p:nvSpPr>
        <p:spPr bwMode="auto">
          <a:xfrm>
            <a:off x="436880" y="4144645"/>
            <a:ext cx="6007735" cy="27178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60960" tIns="30480" rIns="60960" bIns="3048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 defTabSz="1450975" fontAlgn="auto">
              <a:lnSpc>
                <a:spcPct val="120000"/>
              </a:lnSpc>
              <a:buFont typeface="Arial" panose="020B0604020202090204" pitchFamily="34" charset="0"/>
              <a:buChar char="•"/>
              <a:defRPr/>
            </a:pPr>
            <a:r>
              <a:rPr lang="en-US" altLang="zh-CN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Python</a:t>
            </a:r>
            <a:r>
              <a:rPr lang="zh-CN" altLang="en-US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使用</a:t>
            </a:r>
            <a:r>
              <a:rPr lang="en-US" altLang="zh-CN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for</a:t>
            </a:r>
            <a:r>
              <a:rPr lang="zh-CN" altLang="en-US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循环语句遍历列表元素</a:t>
            </a:r>
            <a:endParaRPr lang="zh-CN" altLang="en-US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342900" indent="-342900" algn="l" defTabSz="1450975" fontAlgn="auto">
              <a:lnSpc>
                <a:spcPct val="12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循环语句是让计算机自动完成重复工作的常见方式，列表有多少个元素，</a:t>
            </a:r>
            <a:r>
              <a:rPr lang="en-US" altLang="zh-CN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for</a:t>
            </a:r>
            <a:r>
              <a:rPr lang="zh-CN" altLang="en-US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循环就执行多少次</a:t>
            </a:r>
            <a:endParaRPr lang="zh-CN" altLang="en-US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342900" indent="-342900" algn="l" defTabSz="1450975" fontAlgn="auto">
              <a:lnSpc>
                <a:spcPct val="120000"/>
              </a:lnSpc>
              <a:buFont typeface="Arial" panose="020B0604020202090204" pitchFamily="34" charset="0"/>
              <a:buChar char="•"/>
              <a:defRPr/>
            </a:pPr>
            <a:r>
              <a:rPr lang="en-US" altLang="zh-CN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for</a:t>
            </a:r>
            <a:r>
              <a:rPr lang="zh-CN" altLang="en-US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循环中用于临时存储列表中每个元素的值的循环变量（如上例中的</a:t>
            </a:r>
            <a:r>
              <a:rPr lang="en-US" altLang="zh-CN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hero</a:t>
            </a:r>
            <a:r>
              <a:rPr lang="zh-CN" altLang="en-US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）建议采用英文的单数形式</a:t>
            </a:r>
            <a:endParaRPr lang="zh-CN" altLang="en-US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342900" indent="-342900" algn="l" defTabSz="1450975" fontAlgn="auto">
              <a:lnSpc>
                <a:spcPct val="120000"/>
              </a:lnSpc>
              <a:buFont typeface="Arial" panose="020B0604020202090204" pitchFamily="34" charset="0"/>
              <a:buChar char="•"/>
              <a:defRPr/>
            </a:pPr>
            <a:r>
              <a:rPr lang="en-US" altLang="zh-CN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for</a:t>
            </a:r>
            <a:r>
              <a:rPr lang="zh-CN" altLang="en-US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循环语句末尾的冒号</a:t>
            </a:r>
            <a:r>
              <a:rPr lang="en-US" altLang="zh-CN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“:”</a:t>
            </a:r>
            <a:r>
              <a:rPr lang="zh-CN" altLang="en-US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标识下一行是循环的开始</a:t>
            </a:r>
            <a:endParaRPr lang="zh-CN" altLang="en-US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342900" indent="-342900" algn="l" defTabSz="1450975" fontAlgn="auto">
              <a:lnSpc>
                <a:spcPct val="120000"/>
              </a:lnSpc>
              <a:buFont typeface="Arial" panose="020B0604020202090204" pitchFamily="34" charset="0"/>
              <a:buChar char="•"/>
              <a:defRPr/>
            </a:pPr>
            <a:r>
              <a:rPr lang="en-US" altLang="zh-CN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for</a:t>
            </a:r>
            <a:r>
              <a:rPr lang="zh-CN" altLang="en-US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循环中计划执行的操作语句必须要缩进，一般为</a:t>
            </a:r>
            <a:r>
              <a:rPr lang="en-US" altLang="zh-CN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4</a:t>
            </a:r>
            <a:r>
              <a:rPr lang="zh-CN" altLang="en-US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个空格，不缩进的语句不属于</a:t>
            </a:r>
            <a:r>
              <a:rPr lang="en-US" altLang="zh-CN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for</a:t>
            </a:r>
            <a:r>
              <a:rPr lang="zh-CN" altLang="en-US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循环</a:t>
            </a:r>
            <a:endParaRPr lang="zh-CN" altLang="en-US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</p:txBody>
      </p:sp>
    </p:spTree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6162040" y="392430"/>
            <a:ext cx="6066155" cy="6462395"/>
          </a:xfrm>
          <a:prstGeom prst="rect">
            <a:avLst/>
          </a:prstGeom>
          <a:solidFill>
            <a:schemeClr val="tx1"/>
          </a:solidFill>
        </p:spPr>
        <p:txBody>
          <a:bodyPr wrap="square" rtlCol="0" anchor="t">
            <a:spAutoFit/>
          </a:bodyPr>
          <a:p>
            <a:r>
              <a:rPr lang="en-US" altLang="zh-CN">
                <a:solidFill>
                  <a:schemeClr val="bg1"/>
                </a:solidFill>
              </a:rPr>
              <a:t>$</a:t>
            </a:r>
            <a:r>
              <a:rPr lang="zh-CN" altLang="en-US">
                <a:solidFill>
                  <a:schemeClr val="bg1"/>
                </a:solidFill>
              </a:rPr>
              <a:t>python iter_list_error.py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['pangu', 'anqila', 'lanlingwang', 'kai']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Pangu, you are MVP!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Anqila, you are MVP!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Lanlingwang, you are MVP!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Kai, you are MVP!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I can't wait to see your next show, Kai.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Thank you, Everyone!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Pangu, you are MVP!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I can't wait to see your next show, Pangu.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Thank you, Everyone!</a:t>
            </a:r>
            <a:endParaRPr lang="zh-CN" altLang="en-US">
              <a:solidFill>
                <a:schemeClr val="bg1"/>
              </a:solidFill>
            </a:endParaRPr>
          </a:p>
          <a:p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Anqila, you are MVP!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I can't wait to see your next show, Anqila.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Thank you, Everyone!</a:t>
            </a:r>
            <a:endParaRPr lang="zh-CN" altLang="en-US">
              <a:solidFill>
                <a:schemeClr val="bg1"/>
              </a:solidFill>
            </a:endParaRPr>
          </a:p>
          <a:p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Lanlingwang, you are MVP!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I can't wait to see your next show, Lanlingwang.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Thank you, Everyone!</a:t>
            </a:r>
            <a:endParaRPr lang="zh-CN" altLang="en-US">
              <a:solidFill>
                <a:schemeClr val="bg1"/>
              </a:solidFill>
            </a:endParaRPr>
          </a:p>
          <a:p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Kai, you are MVP!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I can't wait to see your next show, Kai.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Thank you, Everyone!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7" name="Text Box 10"/>
          <p:cNvSpPr txBox="1">
            <a:spLocks noChangeArrowheads="1"/>
          </p:cNvSpPr>
          <p:nvPr/>
        </p:nvSpPr>
        <p:spPr bwMode="auto">
          <a:xfrm>
            <a:off x="524510" y="5147945"/>
            <a:ext cx="5225415" cy="172148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60960" tIns="30480" rIns="60960" bIns="3048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 defTabSz="1450975" fontAlgn="auto">
              <a:lnSpc>
                <a:spcPct val="120000"/>
              </a:lnSpc>
              <a:buFont typeface="Arial" panose="020B0604020202090204" pitchFamily="34" charset="0"/>
              <a:buChar char="•"/>
              <a:defRPr/>
            </a:pPr>
            <a:r>
              <a:rPr lang="en-US" altLang="zh-CN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Python</a:t>
            </a:r>
            <a:r>
              <a:rPr lang="zh-CN" altLang="en-US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根据缩进来判断代码行与前一个代码行之间的关系。缩进常见错误：</a:t>
            </a:r>
            <a:endParaRPr lang="zh-CN" altLang="en-US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800100" lvl="1" indent="-342900" algn="l" defTabSz="1450975" fontAlgn="auto">
              <a:lnSpc>
                <a:spcPct val="12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忘记缩进</a:t>
            </a:r>
            <a:endParaRPr lang="zh-CN" altLang="en-US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800100" lvl="1" indent="-342900" algn="l" defTabSz="1450975" fontAlgn="auto">
              <a:lnSpc>
                <a:spcPct val="12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不必要的缩进</a:t>
            </a:r>
            <a:endParaRPr lang="zh-CN" altLang="en-US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800100" lvl="1" indent="-342900" algn="l" defTabSz="1450975" fontAlgn="auto">
              <a:lnSpc>
                <a:spcPct val="12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遗漏冒号，引发程序语法错误</a:t>
            </a:r>
            <a:endParaRPr lang="zh-CN" altLang="en-US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756852" y="392154"/>
            <a:ext cx="3234690" cy="70675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</a:pPr>
            <a:r>
              <a:rPr lang="zh-CN" altLang="en-US" sz="4000" b="1" dirty="0">
                <a:latin typeface="苹方-简" panose="020B0400000000000000" charset="-122"/>
                <a:ea typeface="苹方-简" panose="020B0400000000000000" charset="-122"/>
                <a:cs typeface="+mn-ea"/>
                <a:sym typeface="+mn-lt"/>
              </a:rPr>
              <a:t>避免缩进错误</a:t>
            </a:r>
            <a:endParaRPr lang="zh-CN" altLang="en-US" sz="4000" b="1" dirty="0">
              <a:latin typeface="苹方-简" panose="020B0400000000000000" charset="-122"/>
              <a:ea typeface="苹方-简" panose="020B0400000000000000" charset="-122"/>
              <a:cs typeface="+mn-ea"/>
              <a:sym typeface="+mn-lt"/>
            </a:endParaRPr>
          </a:p>
        </p:txBody>
      </p:sp>
      <p:sp>
        <p:nvSpPr>
          <p:cNvPr id="33" name="等腰三角形 32"/>
          <p:cNvSpPr/>
          <p:nvPr/>
        </p:nvSpPr>
        <p:spPr>
          <a:xfrm rot="16200000" flipV="1">
            <a:off x="-91725" y="483879"/>
            <a:ext cx="707885" cy="524437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燕尾形箭头 6"/>
          <p:cNvSpPr/>
          <p:nvPr/>
        </p:nvSpPr>
        <p:spPr>
          <a:xfrm>
            <a:off x="5720080" y="2985770"/>
            <a:ext cx="376555" cy="331470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524510" y="1305560"/>
            <a:ext cx="5224780" cy="3692525"/>
          </a:xfrm>
          <a:prstGeom prst="rect">
            <a:avLst/>
          </a:prstGeom>
          <a:solidFill>
            <a:schemeClr val="tx1"/>
          </a:solidFill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heros = ['pangu', 'anqila', 'lanlingwang', 'kai']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print(heros)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for hero in heros: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    print(hero.title()+", you are MVP!")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print("I can't wait to see your next show, "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      + hero.title()+".")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print("Thank you, Everyone!")</a:t>
            </a:r>
            <a:endParaRPr lang="zh-CN" altLang="en-US">
              <a:solidFill>
                <a:schemeClr val="bg1"/>
              </a:solidFill>
            </a:endParaRPr>
          </a:p>
          <a:p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for hero in heros: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    print(hero.title()+", you are MVP!")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    print("I can't wait to see your next show, "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          + hero.title()+".")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    print("Thank you, Everyone!\n")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42925" y="2429510"/>
            <a:ext cx="4493260" cy="61849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524510" y="4635500"/>
            <a:ext cx="4493260" cy="362585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4510" y="1341120"/>
            <a:ext cx="4571365" cy="5191125"/>
          </a:xfrm>
          <a:prstGeom prst="rect">
            <a:avLst/>
          </a:prstGeom>
        </p:spPr>
      </p:pic>
      <p:sp>
        <p:nvSpPr>
          <p:cNvPr id="27" name="Text Box 10"/>
          <p:cNvSpPr txBox="1">
            <a:spLocks noChangeArrowheads="1"/>
          </p:cNvSpPr>
          <p:nvPr/>
        </p:nvSpPr>
        <p:spPr bwMode="auto">
          <a:xfrm>
            <a:off x="5835650" y="4255770"/>
            <a:ext cx="5871845" cy="22764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60960" tIns="30480" rIns="60960" bIns="3048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 defTabSz="1450975" fontAlgn="auto">
              <a:lnSpc>
                <a:spcPct val="120000"/>
              </a:lnSpc>
              <a:buFont typeface="Arial" panose="020B0604020202090204" pitchFamily="34" charset="0"/>
              <a:buChar char="•"/>
              <a:defRPr/>
            </a:pPr>
            <a:r>
              <a:rPr lang="en-US" altLang="zh-CN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range( )</a:t>
            </a:r>
            <a:r>
              <a:rPr lang="zh-CN" altLang="en-US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方法可以生成指定范围内的整数序列，但序列不包括指定的上限值的元素，可以指定步长</a:t>
            </a:r>
            <a:endParaRPr lang="zh-CN" altLang="en-US" sz="20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342900" indent="-342900" algn="l" defTabSz="1450975" fontAlgn="auto">
              <a:lnSpc>
                <a:spcPct val="12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可以使用</a:t>
            </a:r>
            <a:r>
              <a:rPr lang="en-US" altLang="zh-CN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for</a:t>
            </a:r>
            <a:r>
              <a:rPr lang="zh-CN" altLang="en-US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循环添加元素的方式创建数值列表</a:t>
            </a:r>
            <a:endParaRPr lang="zh-CN" altLang="en-US" sz="20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342900" indent="-342900" algn="l" defTabSz="1450975" fontAlgn="auto">
              <a:lnSpc>
                <a:spcPct val="12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也可以使用</a:t>
            </a:r>
            <a:r>
              <a:rPr lang="en-US" altLang="zh-CN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list(range( ))</a:t>
            </a:r>
            <a:r>
              <a:rPr lang="zh-CN" altLang="en-US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创建数值列表</a:t>
            </a:r>
            <a:endParaRPr lang="zh-CN" altLang="en-US" sz="20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342900" indent="-342900" algn="l" defTabSz="1450975" fontAlgn="auto">
              <a:lnSpc>
                <a:spcPct val="120000"/>
              </a:lnSpc>
              <a:buFont typeface="Arial" panose="020B0604020202090204" pitchFamily="34" charset="0"/>
              <a:buChar char="•"/>
              <a:defRPr/>
            </a:pPr>
            <a:r>
              <a:rPr lang="en-US" altLang="zh-CN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min( ), max( ), sum( )</a:t>
            </a:r>
            <a:r>
              <a:rPr lang="zh-CN" altLang="en-US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等函数可以实现对数值列表中数值元素的简单统计计算</a:t>
            </a:r>
            <a:endParaRPr lang="zh-CN" altLang="en-US" sz="20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756852" y="392154"/>
            <a:ext cx="5929630" cy="70675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</a:pPr>
            <a:r>
              <a:rPr lang="zh-CN" altLang="en-US" sz="4000" b="1" dirty="0">
                <a:latin typeface="苹方-简" panose="020B0400000000000000" charset="-122"/>
                <a:ea typeface="苹方-简" panose="020B0400000000000000" charset="-122"/>
                <a:cs typeface="+mn-ea"/>
                <a:sym typeface="+mn-lt"/>
              </a:rPr>
              <a:t>使用</a:t>
            </a:r>
            <a:r>
              <a:rPr lang="en-US" altLang="zh-CN" sz="4000" b="1" dirty="0">
                <a:latin typeface="苹方-简" panose="020B0400000000000000" charset="-122"/>
                <a:ea typeface="苹方-简" panose="020B0400000000000000" charset="-122"/>
                <a:cs typeface="+mn-ea"/>
                <a:sym typeface="+mn-lt"/>
              </a:rPr>
              <a:t>range()</a:t>
            </a:r>
            <a:r>
              <a:rPr lang="zh-CN" altLang="en-US" sz="4000" b="1" dirty="0">
                <a:latin typeface="苹方-简" panose="020B0400000000000000" charset="-122"/>
                <a:ea typeface="苹方-简" panose="020B0400000000000000" charset="-122"/>
                <a:cs typeface="+mn-ea"/>
                <a:sym typeface="+mn-lt"/>
              </a:rPr>
              <a:t>创建数值列表</a:t>
            </a:r>
            <a:endParaRPr lang="zh-CN" altLang="en-US" sz="4000" b="1" dirty="0">
              <a:latin typeface="苹方-简" panose="020B0400000000000000" charset="-122"/>
              <a:ea typeface="苹方-简" panose="020B0400000000000000" charset="-122"/>
              <a:cs typeface="+mn-ea"/>
              <a:sym typeface="+mn-lt"/>
            </a:endParaRPr>
          </a:p>
        </p:txBody>
      </p:sp>
      <p:sp>
        <p:nvSpPr>
          <p:cNvPr id="33" name="等腰三角形 32"/>
          <p:cNvSpPr/>
          <p:nvPr/>
        </p:nvSpPr>
        <p:spPr>
          <a:xfrm rot="16200000" flipV="1">
            <a:off x="-91725" y="483879"/>
            <a:ext cx="707885" cy="524437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320800" y="1915795"/>
            <a:ext cx="2820035" cy="51435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燕尾形箭头 6"/>
          <p:cNvSpPr/>
          <p:nvPr/>
        </p:nvSpPr>
        <p:spPr>
          <a:xfrm>
            <a:off x="5278120" y="2606040"/>
            <a:ext cx="376555" cy="331470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5836285" y="1341120"/>
            <a:ext cx="5870575" cy="2861310"/>
          </a:xfrm>
          <a:prstGeom prst="rect">
            <a:avLst/>
          </a:prstGeom>
          <a:solidFill>
            <a:schemeClr val="tx1"/>
          </a:solidFill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$ python range_list.py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1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2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3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[1, 2, 3, 4]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[1, 3, 5, 7, 9]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[1, 4, 9, 16, 25, 36, 49, 64, 81, 100]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1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100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385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1320800" y="2706370"/>
            <a:ext cx="2940050" cy="51435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261110" y="3526790"/>
            <a:ext cx="3452495" cy="51435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1261110" y="5659120"/>
            <a:ext cx="3452495" cy="843915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059170" y="1355090"/>
            <a:ext cx="5802630" cy="3830955"/>
          </a:xfrm>
          <a:prstGeom prst="rect">
            <a:avLst/>
          </a:prstGeom>
          <a:solidFill>
            <a:schemeClr val="tx1"/>
          </a:solidFill>
        </p:spPr>
        <p:txBody>
          <a:bodyPr wrap="square" rtlCol="0" anchor="t">
            <a:spAutoFit/>
          </a:bodyPr>
          <a:p>
            <a:pPr fontAlgn="auto">
              <a:lnSpc>
                <a:spcPct val="150000"/>
              </a:lnSpc>
            </a:pPr>
            <a:r>
              <a:rPr lang="zh-CN" altLang="en-US">
                <a:solidFill>
                  <a:schemeClr val="bg1"/>
                </a:solidFill>
              </a:rPr>
              <a:t>$ python</a:t>
            </a:r>
            <a:endParaRPr lang="zh-CN" altLang="en-US">
              <a:solidFill>
                <a:schemeClr val="bg1"/>
              </a:solidFill>
            </a:endParaRPr>
          </a:p>
          <a:p>
            <a:pPr fontAlgn="auto">
              <a:lnSpc>
                <a:spcPct val="150000"/>
              </a:lnSpc>
            </a:pPr>
            <a:r>
              <a:rPr lang="zh-CN" altLang="en-US">
                <a:solidFill>
                  <a:schemeClr val="bg1"/>
                </a:solidFill>
              </a:rPr>
              <a:t>Python 3.7.2 (default, Feb 12 2019, 08:15:36)</a:t>
            </a:r>
            <a:endParaRPr lang="zh-CN" altLang="en-US">
              <a:solidFill>
                <a:schemeClr val="bg1"/>
              </a:solidFill>
            </a:endParaRPr>
          </a:p>
          <a:p>
            <a:pPr fontAlgn="auto">
              <a:lnSpc>
                <a:spcPct val="150000"/>
              </a:lnSpc>
            </a:pPr>
            <a:r>
              <a:rPr lang="zh-CN" altLang="en-US">
                <a:solidFill>
                  <a:schemeClr val="bg1"/>
                </a:solidFill>
              </a:rPr>
              <a:t>[Clang 10.0.0 (clang-1000.11.45.5)] on darwin</a:t>
            </a:r>
            <a:endParaRPr lang="zh-CN" altLang="en-US">
              <a:solidFill>
                <a:schemeClr val="bg1"/>
              </a:solidFill>
            </a:endParaRPr>
          </a:p>
          <a:p>
            <a:pPr fontAlgn="auto">
              <a:lnSpc>
                <a:spcPct val="150000"/>
              </a:lnSpc>
            </a:pPr>
            <a:r>
              <a:rPr lang="zh-CN" altLang="en-US">
                <a:solidFill>
                  <a:schemeClr val="bg1"/>
                </a:solidFill>
              </a:rPr>
              <a:t>Type "help", "copyright", "credits" or "license" for more information.</a:t>
            </a:r>
            <a:endParaRPr lang="zh-CN" altLang="en-US">
              <a:solidFill>
                <a:schemeClr val="bg1"/>
              </a:solidFill>
            </a:endParaRPr>
          </a:p>
          <a:p>
            <a:pPr fontAlgn="auto">
              <a:lnSpc>
                <a:spcPct val="150000"/>
              </a:lnSpc>
            </a:pPr>
            <a:r>
              <a:rPr lang="zh-CN" altLang="en-US">
                <a:solidFill>
                  <a:schemeClr val="bg1"/>
                </a:solidFill>
              </a:rPr>
              <a:t>&gt;&gt;&gt; squares = [value**2 for value in range(1, 11)]</a:t>
            </a:r>
            <a:endParaRPr lang="zh-CN" altLang="en-US">
              <a:solidFill>
                <a:schemeClr val="bg1"/>
              </a:solidFill>
            </a:endParaRPr>
          </a:p>
          <a:p>
            <a:pPr fontAlgn="auto">
              <a:lnSpc>
                <a:spcPct val="150000"/>
              </a:lnSpc>
            </a:pPr>
            <a:r>
              <a:rPr lang="zh-CN" altLang="en-US">
                <a:solidFill>
                  <a:schemeClr val="bg1"/>
                </a:solidFill>
              </a:rPr>
              <a:t>&gt;&gt;&gt; print(squares)</a:t>
            </a:r>
            <a:endParaRPr lang="zh-CN" altLang="en-US">
              <a:solidFill>
                <a:schemeClr val="bg1"/>
              </a:solidFill>
            </a:endParaRPr>
          </a:p>
          <a:p>
            <a:pPr fontAlgn="auto">
              <a:lnSpc>
                <a:spcPct val="150000"/>
              </a:lnSpc>
            </a:pPr>
            <a:r>
              <a:rPr lang="zh-CN" altLang="en-US">
                <a:solidFill>
                  <a:schemeClr val="bg1"/>
                </a:solidFill>
              </a:rPr>
              <a:t>[1, 4, 9, 16, 25, 36, 49, 64, 81, 100]</a:t>
            </a:r>
            <a:endParaRPr lang="zh-CN" altLang="en-US">
              <a:solidFill>
                <a:schemeClr val="bg1"/>
              </a:solidFill>
            </a:endParaRPr>
          </a:p>
          <a:p>
            <a:pPr fontAlgn="auto">
              <a:lnSpc>
                <a:spcPct val="150000"/>
              </a:lnSpc>
            </a:pPr>
            <a:r>
              <a:rPr lang="zh-CN" altLang="en-US">
                <a:solidFill>
                  <a:schemeClr val="bg1"/>
                </a:solidFill>
              </a:rPr>
              <a:t>&gt;&gt;&gt; quit()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7" name="Text Box 10"/>
          <p:cNvSpPr txBox="1">
            <a:spLocks noChangeArrowheads="1"/>
          </p:cNvSpPr>
          <p:nvPr/>
        </p:nvSpPr>
        <p:spPr bwMode="auto">
          <a:xfrm>
            <a:off x="524510" y="1355090"/>
            <a:ext cx="4950460" cy="393890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60960" tIns="30480" rIns="60960" bIns="3048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 defTabSz="1450975" fontAlgn="auto">
              <a:lnSpc>
                <a:spcPct val="15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sz="24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列表解析将</a:t>
            </a:r>
            <a:r>
              <a:rPr lang="en-US" altLang="zh-CN" sz="24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for</a:t>
            </a:r>
            <a:r>
              <a:rPr lang="zh-CN" altLang="en-US" sz="24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循环和创建新元素的代码合并成一行，并自动附加新元素</a:t>
            </a:r>
            <a:endParaRPr lang="zh-CN" altLang="en-US" sz="24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342900" indent="-342900" algn="l" defTabSz="1450975" fontAlgn="auto">
              <a:lnSpc>
                <a:spcPct val="15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sz="24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列表解析的写法，如下示例，生成一个</a:t>
            </a:r>
            <a:r>
              <a:rPr lang="en-US" altLang="zh-CN" sz="24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1</a:t>
            </a:r>
            <a:r>
              <a:rPr lang="zh-CN" altLang="en-US" sz="24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到</a:t>
            </a:r>
            <a:r>
              <a:rPr lang="en-US" altLang="zh-CN" sz="24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10</a:t>
            </a:r>
            <a:r>
              <a:rPr lang="zh-CN" altLang="en-US" sz="24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的自然数平方的数值列表</a:t>
            </a:r>
            <a:endParaRPr lang="zh-CN" altLang="en-US" sz="24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342900" indent="-342900" algn="l" defTabSz="1450975" fontAlgn="auto">
              <a:lnSpc>
                <a:spcPct val="15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sz="24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注意：</a:t>
            </a:r>
            <a:r>
              <a:rPr lang="en-US" altLang="zh-CN" sz="24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for</a:t>
            </a:r>
            <a:r>
              <a:rPr lang="zh-CN" altLang="en-US" sz="24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循环结尾没有冒号</a:t>
            </a:r>
            <a:endParaRPr lang="zh-CN" altLang="en-US" sz="24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756852" y="392154"/>
            <a:ext cx="2217420" cy="70675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</a:pPr>
            <a:r>
              <a:rPr lang="zh-CN" altLang="en-US" sz="4000" b="1" dirty="0">
                <a:latin typeface="苹方-简" panose="020B0400000000000000" charset="-122"/>
                <a:ea typeface="苹方-简" panose="020B0400000000000000" charset="-122"/>
                <a:cs typeface="+mn-ea"/>
                <a:sym typeface="+mn-lt"/>
              </a:rPr>
              <a:t>列表解析</a:t>
            </a:r>
            <a:endParaRPr lang="zh-CN" altLang="en-US" sz="4000" b="1" dirty="0">
              <a:latin typeface="苹方-简" panose="020B0400000000000000" charset="-122"/>
              <a:ea typeface="苹方-简" panose="020B0400000000000000" charset="-122"/>
              <a:cs typeface="+mn-ea"/>
              <a:sym typeface="+mn-lt"/>
            </a:endParaRPr>
          </a:p>
        </p:txBody>
      </p:sp>
      <p:sp>
        <p:nvSpPr>
          <p:cNvPr id="33" name="等腰三角形 32"/>
          <p:cNvSpPr/>
          <p:nvPr/>
        </p:nvSpPr>
        <p:spPr>
          <a:xfrm rot="16200000" flipV="1">
            <a:off x="-91725" y="483879"/>
            <a:ext cx="707885" cy="524437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059170" y="3512820"/>
            <a:ext cx="5229225" cy="1207135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2295525" y="5626100"/>
            <a:ext cx="6147435" cy="4603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 anchor="t">
            <a:spAutoFit/>
          </a:bodyPr>
          <a:p>
            <a:r>
              <a:rPr lang="zh-CN" altLang="en-US" sz="2400">
                <a:solidFill>
                  <a:schemeClr val="tx1"/>
                </a:solidFill>
                <a:sym typeface="+mn-ea"/>
              </a:rPr>
              <a:t>squares = [value**2 for value in range(1, 11)]</a:t>
            </a:r>
            <a:endParaRPr lang="zh-CN" altLang="en-US" sz="2400">
              <a:solidFill>
                <a:schemeClr val="tx1"/>
              </a:solidFill>
              <a:sym typeface="+mn-ea"/>
            </a:endParaRPr>
          </a:p>
        </p:txBody>
      </p:sp>
    </p:spTree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6920" y="1133475"/>
            <a:ext cx="3495675" cy="5181600"/>
          </a:xfrm>
          <a:prstGeom prst="rect">
            <a:avLst/>
          </a:prstGeom>
        </p:spPr>
      </p:pic>
      <p:sp>
        <p:nvSpPr>
          <p:cNvPr id="27" name="Text Box 10"/>
          <p:cNvSpPr txBox="1">
            <a:spLocks noChangeArrowheads="1"/>
          </p:cNvSpPr>
          <p:nvPr/>
        </p:nvSpPr>
        <p:spPr bwMode="auto">
          <a:xfrm>
            <a:off x="4826000" y="4892040"/>
            <a:ext cx="7035800" cy="19075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60960" tIns="30480" rIns="60960" bIns="3048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 defTabSz="1450975" fontAlgn="auto">
              <a:lnSpc>
                <a:spcPct val="12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在列表索引中标识起始和终止索引位置来实现列表切片</a:t>
            </a:r>
            <a:endParaRPr lang="zh-CN" altLang="en-US" sz="20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342900" indent="-342900" algn="l" defTabSz="1450975" fontAlgn="auto">
              <a:lnSpc>
                <a:spcPct val="12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无起始索引表示从列表首个元素开始切片，无终止索引表示切片到列表末尾结束</a:t>
            </a:r>
            <a:endParaRPr lang="zh-CN" altLang="en-US" sz="20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342900" indent="-342900" algn="l" defTabSz="1450975" fontAlgn="auto">
              <a:lnSpc>
                <a:spcPct val="12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要复制一个新列表，采用列表简单赋值是无效的，必须采用切片方式来复制</a:t>
            </a:r>
            <a:endParaRPr lang="zh-CN" altLang="en-US" sz="20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756852" y="392154"/>
            <a:ext cx="5777865" cy="70675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</a:pPr>
            <a:r>
              <a:rPr lang="zh-CN" altLang="en-US" sz="4000" b="1" dirty="0">
                <a:latin typeface="苹方-简" panose="020B0400000000000000" charset="-122"/>
                <a:ea typeface="苹方-简" panose="020B0400000000000000" charset="-122"/>
                <a:cs typeface="+mn-ea"/>
                <a:sym typeface="+mn-lt"/>
              </a:rPr>
              <a:t>使用列表的一部分：切片</a:t>
            </a:r>
            <a:endParaRPr lang="zh-CN" altLang="en-US" sz="4000" b="1" dirty="0">
              <a:latin typeface="苹方-简" panose="020B0400000000000000" charset="-122"/>
              <a:ea typeface="苹方-简" panose="020B0400000000000000" charset="-122"/>
              <a:cs typeface="+mn-ea"/>
              <a:sym typeface="+mn-lt"/>
            </a:endParaRPr>
          </a:p>
        </p:txBody>
      </p:sp>
      <p:sp>
        <p:nvSpPr>
          <p:cNvPr id="33" name="等腰三角形 32"/>
          <p:cNvSpPr/>
          <p:nvPr/>
        </p:nvSpPr>
        <p:spPr>
          <a:xfrm rot="16200000" flipV="1">
            <a:off x="-91725" y="483879"/>
            <a:ext cx="707885" cy="524437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298575" y="4235450"/>
            <a:ext cx="2413000" cy="304165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燕尾形箭头 6"/>
          <p:cNvSpPr/>
          <p:nvPr/>
        </p:nvSpPr>
        <p:spPr>
          <a:xfrm>
            <a:off x="4354830" y="2314575"/>
            <a:ext cx="376555" cy="331470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4826000" y="1099185"/>
            <a:ext cx="7035800" cy="3692525"/>
          </a:xfrm>
          <a:prstGeom prst="rect">
            <a:avLst/>
          </a:prstGeom>
          <a:solidFill>
            <a:schemeClr val="tx1"/>
          </a:solidFill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$ python slice.py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['pangu', 'anqila', 'lanlingwang']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['anqila', 'lanlingwang', 'kai']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['pangu', 'anqila']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['kai', 'mozi']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['pangu', 'anqila', 'lanlingwang', 'kai', 'mozi']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Pangu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Anqila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Lanlingwang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['pangu', 'anqila', 'lanlingwang', 'kai', 'mozi']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['pangu', 'anqila', 'lanlingwang', 'kai', 'mozi', 'bianque']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['pangu', 'anqila', 'lanlingwang', 'kai', 'mozi', 'memgya']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['pangu', 'anqila', 'lanlingwang', 'kai', 'mozi', 'memgya']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1298575" y="5309870"/>
            <a:ext cx="2413000" cy="304165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137920" y="3554095"/>
            <a:ext cx="4303395" cy="3080385"/>
          </a:xfrm>
          <a:prstGeom prst="rect">
            <a:avLst/>
          </a:prstGeom>
          <a:solidFill>
            <a:schemeClr val="tx1"/>
          </a:solidFill>
        </p:spPr>
        <p:txBody>
          <a:bodyPr wrap="square" rtlCol="0" anchor="t">
            <a:spAutoFit/>
          </a:bodyPr>
          <a:p>
            <a:pPr fontAlgn="auto">
              <a:lnSpc>
                <a:spcPct val="120000"/>
              </a:lnSpc>
            </a:pPr>
            <a:r>
              <a:rPr lang="zh-CN" altLang="en-US">
                <a:solidFill>
                  <a:schemeClr val="bg1"/>
                </a:solidFill>
              </a:rPr>
              <a:t>dimensions = (200, 50)</a:t>
            </a:r>
            <a:endParaRPr lang="zh-CN" altLang="en-US">
              <a:solidFill>
                <a:schemeClr val="bg1"/>
              </a:solidFill>
            </a:endParaRPr>
          </a:p>
          <a:p>
            <a:pPr fontAlgn="auto">
              <a:lnSpc>
                <a:spcPct val="120000"/>
              </a:lnSpc>
            </a:pPr>
            <a:r>
              <a:rPr lang="zh-CN" altLang="en-US">
                <a:solidFill>
                  <a:schemeClr val="bg1"/>
                </a:solidFill>
              </a:rPr>
              <a:t>print(dimensions)</a:t>
            </a:r>
            <a:endParaRPr lang="zh-CN" altLang="en-US">
              <a:solidFill>
                <a:schemeClr val="bg1"/>
              </a:solidFill>
            </a:endParaRPr>
          </a:p>
          <a:p>
            <a:pPr fontAlgn="auto">
              <a:lnSpc>
                <a:spcPct val="120000"/>
              </a:lnSpc>
            </a:pPr>
            <a:r>
              <a:rPr lang="zh-CN" altLang="en-US">
                <a:solidFill>
                  <a:schemeClr val="bg1"/>
                </a:solidFill>
              </a:rPr>
              <a:t>for dimension in dimensions:</a:t>
            </a:r>
            <a:endParaRPr lang="zh-CN" altLang="en-US">
              <a:solidFill>
                <a:schemeClr val="bg1"/>
              </a:solidFill>
            </a:endParaRPr>
          </a:p>
          <a:p>
            <a:pPr fontAlgn="auto">
              <a:lnSpc>
                <a:spcPct val="120000"/>
              </a:lnSpc>
            </a:pPr>
            <a:r>
              <a:rPr lang="zh-CN" altLang="en-US">
                <a:solidFill>
                  <a:schemeClr val="bg1"/>
                </a:solidFill>
              </a:rPr>
              <a:t>    print(dimension)</a:t>
            </a:r>
            <a:endParaRPr lang="zh-CN" altLang="en-US">
              <a:solidFill>
                <a:schemeClr val="bg1"/>
              </a:solidFill>
            </a:endParaRPr>
          </a:p>
          <a:p>
            <a:pPr fontAlgn="auto">
              <a:lnSpc>
                <a:spcPct val="120000"/>
              </a:lnSpc>
            </a:pPr>
            <a:endParaRPr lang="zh-CN" altLang="en-US">
              <a:solidFill>
                <a:schemeClr val="bg1"/>
              </a:solidFill>
            </a:endParaRPr>
          </a:p>
          <a:p>
            <a:pPr fontAlgn="auto">
              <a:lnSpc>
                <a:spcPct val="120000"/>
              </a:lnSpc>
            </a:pPr>
            <a:r>
              <a:rPr lang="zh-CN" altLang="en-US">
                <a:solidFill>
                  <a:schemeClr val="bg1"/>
                </a:solidFill>
              </a:rPr>
              <a:t>dimensions = (400, 100)</a:t>
            </a:r>
            <a:endParaRPr lang="zh-CN" altLang="en-US">
              <a:solidFill>
                <a:schemeClr val="bg1"/>
              </a:solidFill>
            </a:endParaRPr>
          </a:p>
          <a:p>
            <a:pPr fontAlgn="auto">
              <a:lnSpc>
                <a:spcPct val="120000"/>
              </a:lnSpc>
            </a:pPr>
            <a:r>
              <a:rPr lang="zh-CN" altLang="en-US">
                <a:solidFill>
                  <a:schemeClr val="bg1"/>
                </a:solidFill>
              </a:rPr>
              <a:t>print(dimensions)</a:t>
            </a:r>
            <a:endParaRPr lang="zh-CN" altLang="en-US">
              <a:solidFill>
                <a:schemeClr val="bg1"/>
              </a:solidFill>
            </a:endParaRPr>
          </a:p>
          <a:p>
            <a:pPr fontAlgn="auto">
              <a:lnSpc>
                <a:spcPct val="120000"/>
              </a:lnSpc>
            </a:pPr>
            <a:endParaRPr lang="zh-CN" altLang="en-US">
              <a:solidFill>
                <a:schemeClr val="bg1"/>
              </a:solidFill>
            </a:endParaRPr>
          </a:p>
          <a:p>
            <a:pPr fontAlgn="auto">
              <a:lnSpc>
                <a:spcPct val="120000"/>
              </a:lnSpc>
            </a:pPr>
            <a:r>
              <a:rPr lang="zh-CN" altLang="en-US">
                <a:solidFill>
                  <a:schemeClr val="bg1"/>
                </a:solidFill>
              </a:rPr>
              <a:t>dimensions[0] = 100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699885" y="3554095"/>
            <a:ext cx="4302760" cy="3079115"/>
          </a:xfrm>
          <a:prstGeom prst="rect">
            <a:avLst/>
          </a:prstGeom>
          <a:solidFill>
            <a:schemeClr val="tx1"/>
          </a:solidFill>
        </p:spPr>
        <p:txBody>
          <a:bodyPr wrap="square" rtlCol="0" anchor="t">
            <a:spAutoFit/>
          </a:bodyPr>
          <a:p>
            <a:pPr lvl="0" algn="l" fontAlgn="auto">
              <a:lnSpc>
                <a:spcPct val="108000"/>
              </a:lnSpc>
            </a:pPr>
            <a:r>
              <a:rPr lang="zh-CN" altLang="en-US">
                <a:solidFill>
                  <a:schemeClr val="bg1"/>
                </a:solidFill>
                <a:sym typeface="+mn-ea"/>
              </a:rPr>
              <a:t>$ python tuple.py</a:t>
            </a:r>
            <a:endParaRPr lang="zh-CN" altLang="en-US">
              <a:solidFill>
                <a:schemeClr val="bg1"/>
              </a:solidFill>
              <a:sym typeface="+mn-ea"/>
            </a:endParaRPr>
          </a:p>
          <a:p>
            <a:pPr lvl="0" algn="l" fontAlgn="auto">
              <a:lnSpc>
                <a:spcPct val="108000"/>
              </a:lnSpc>
            </a:pPr>
            <a:r>
              <a:rPr lang="zh-CN" altLang="en-US">
                <a:solidFill>
                  <a:schemeClr val="bg1"/>
                </a:solidFill>
                <a:sym typeface="+mn-ea"/>
              </a:rPr>
              <a:t>(200, 50)</a:t>
            </a:r>
            <a:endParaRPr lang="zh-CN" altLang="en-US">
              <a:solidFill>
                <a:schemeClr val="bg1"/>
              </a:solidFill>
              <a:sym typeface="+mn-ea"/>
            </a:endParaRPr>
          </a:p>
          <a:p>
            <a:pPr lvl="0" algn="l" fontAlgn="auto">
              <a:lnSpc>
                <a:spcPct val="108000"/>
              </a:lnSpc>
            </a:pPr>
            <a:r>
              <a:rPr lang="zh-CN" altLang="en-US">
                <a:solidFill>
                  <a:schemeClr val="bg1"/>
                </a:solidFill>
                <a:sym typeface="+mn-ea"/>
              </a:rPr>
              <a:t>200</a:t>
            </a:r>
            <a:endParaRPr lang="zh-CN" altLang="en-US">
              <a:solidFill>
                <a:schemeClr val="bg1"/>
              </a:solidFill>
              <a:sym typeface="+mn-ea"/>
            </a:endParaRPr>
          </a:p>
          <a:p>
            <a:pPr lvl="0" algn="l" fontAlgn="auto">
              <a:lnSpc>
                <a:spcPct val="108000"/>
              </a:lnSpc>
            </a:pPr>
            <a:r>
              <a:rPr lang="zh-CN" altLang="en-US">
                <a:solidFill>
                  <a:schemeClr val="bg1"/>
                </a:solidFill>
                <a:sym typeface="+mn-ea"/>
              </a:rPr>
              <a:t>50</a:t>
            </a:r>
            <a:endParaRPr lang="zh-CN" altLang="en-US">
              <a:solidFill>
                <a:schemeClr val="bg1"/>
              </a:solidFill>
              <a:sym typeface="+mn-ea"/>
            </a:endParaRPr>
          </a:p>
          <a:p>
            <a:pPr lvl="0" algn="l" fontAlgn="auto">
              <a:lnSpc>
                <a:spcPct val="108000"/>
              </a:lnSpc>
            </a:pPr>
            <a:r>
              <a:rPr lang="zh-CN" altLang="en-US">
                <a:solidFill>
                  <a:schemeClr val="bg1"/>
                </a:solidFill>
                <a:sym typeface="+mn-ea"/>
              </a:rPr>
              <a:t>(400, 100)</a:t>
            </a:r>
            <a:endParaRPr lang="zh-CN" altLang="en-US">
              <a:solidFill>
                <a:schemeClr val="bg1"/>
              </a:solidFill>
              <a:sym typeface="+mn-ea"/>
            </a:endParaRPr>
          </a:p>
          <a:p>
            <a:pPr lvl="0" algn="l" fontAlgn="auto">
              <a:lnSpc>
                <a:spcPct val="108000"/>
              </a:lnSpc>
            </a:pPr>
            <a:r>
              <a:rPr lang="zh-CN" altLang="en-US">
                <a:solidFill>
                  <a:schemeClr val="bg1"/>
                </a:solidFill>
                <a:sym typeface="+mn-ea"/>
              </a:rPr>
              <a:t>Traceback (most recent call last):</a:t>
            </a:r>
            <a:endParaRPr lang="zh-CN" altLang="en-US">
              <a:solidFill>
                <a:schemeClr val="bg1"/>
              </a:solidFill>
              <a:sym typeface="+mn-ea"/>
            </a:endParaRPr>
          </a:p>
          <a:p>
            <a:pPr lvl="0" algn="l" fontAlgn="auto">
              <a:lnSpc>
                <a:spcPct val="108000"/>
              </a:lnSpc>
            </a:pPr>
            <a:r>
              <a:rPr lang="zh-CN" altLang="en-US">
                <a:solidFill>
                  <a:schemeClr val="bg1"/>
                </a:solidFill>
                <a:sym typeface="+mn-ea"/>
              </a:rPr>
              <a:t>  File "tuple.py", line 9, in &lt;module&gt;</a:t>
            </a:r>
            <a:endParaRPr lang="zh-CN" altLang="en-US">
              <a:solidFill>
                <a:schemeClr val="bg1"/>
              </a:solidFill>
              <a:sym typeface="+mn-ea"/>
            </a:endParaRPr>
          </a:p>
          <a:p>
            <a:pPr lvl="0" algn="l" fontAlgn="auto">
              <a:lnSpc>
                <a:spcPct val="108000"/>
              </a:lnSpc>
            </a:pPr>
            <a:r>
              <a:rPr lang="zh-CN" altLang="en-US">
                <a:solidFill>
                  <a:schemeClr val="bg1"/>
                </a:solidFill>
                <a:sym typeface="+mn-ea"/>
              </a:rPr>
              <a:t>    dimensions[0] = 100</a:t>
            </a:r>
            <a:endParaRPr lang="zh-CN" altLang="en-US">
              <a:solidFill>
                <a:schemeClr val="bg1"/>
              </a:solidFill>
              <a:sym typeface="+mn-ea"/>
            </a:endParaRPr>
          </a:p>
          <a:p>
            <a:pPr lvl="0" algn="l" fontAlgn="auto">
              <a:lnSpc>
                <a:spcPct val="108000"/>
              </a:lnSpc>
            </a:pPr>
            <a:r>
              <a:rPr lang="zh-CN" altLang="en-US">
                <a:solidFill>
                  <a:schemeClr val="bg1"/>
                </a:solidFill>
                <a:sym typeface="+mn-ea"/>
              </a:rPr>
              <a:t>TypeError: 'tuple' object does not support item assignment</a:t>
            </a:r>
            <a:endParaRPr lang="zh-CN" altLang="en-US">
              <a:solidFill>
                <a:schemeClr val="bg1"/>
              </a:solidFill>
              <a:sym typeface="+mn-ea"/>
            </a:endParaRPr>
          </a:p>
        </p:txBody>
      </p:sp>
      <p:sp>
        <p:nvSpPr>
          <p:cNvPr id="27" name="Text Box 10"/>
          <p:cNvSpPr txBox="1">
            <a:spLocks noChangeArrowheads="1"/>
          </p:cNvSpPr>
          <p:nvPr/>
        </p:nvSpPr>
        <p:spPr bwMode="auto">
          <a:xfrm>
            <a:off x="756920" y="1322070"/>
            <a:ext cx="8947785" cy="183324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60960" tIns="30480" rIns="60960" bIns="3048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 defTabSz="1450975" fontAlgn="auto">
              <a:lnSpc>
                <a:spcPct val="120000"/>
              </a:lnSpc>
              <a:buFont typeface="Arial" panose="020B0604020202090204" pitchFamily="34" charset="0"/>
              <a:buChar char="•"/>
              <a:defRPr/>
            </a:pPr>
            <a:r>
              <a:rPr lang="en-US" altLang="zh-CN" sz="24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Python</a:t>
            </a:r>
            <a:r>
              <a:rPr lang="zh-CN" altLang="en-US" sz="24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将不可变的列表称为元组</a:t>
            </a:r>
            <a:r>
              <a:rPr lang="en-US" altLang="zh-CN" sz="24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(tuple)</a:t>
            </a:r>
            <a:endParaRPr lang="en-US" altLang="zh-CN" sz="24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342900" indent="-342900" algn="l" defTabSz="1450975" fontAlgn="auto">
              <a:lnSpc>
                <a:spcPct val="12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sz="24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元组的定义采用圆括号对</a:t>
            </a:r>
            <a:r>
              <a:rPr lang="en-US" altLang="zh-CN" sz="24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“( )”</a:t>
            </a:r>
            <a:endParaRPr lang="en-US" altLang="zh-CN" sz="24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342900" indent="-342900" algn="l" defTabSz="1450975" fontAlgn="auto">
              <a:lnSpc>
                <a:spcPct val="12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sz="24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修改元组的元素即对元组元素进行赋值，会触发程序错误</a:t>
            </a:r>
            <a:endParaRPr lang="zh-CN" altLang="en-US" sz="24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342900" indent="-342900" algn="l" defTabSz="1450975" fontAlgn="auto">
              <a:lnSpc>
                <a:spcPct val="12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sz="24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虽然不可以修改元组的元素，但是给元组变量赋值是合法的</a:t>
            </a:r>
            <a:endParaRPr lang="zh-CN" altLang="en-US" sz="24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756852" y="392154"/>
            <a:ext cx="2501265" cy="70675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</a:pPr>
            <a:r>
              <a:rPr lang="zh-CN" altLang="en-US" sz="4000" b="1" dirty="0">
                <a:latin typeface="苹方-简" panose="020B0400000000000000" charset="-122"/>
                <a:ea typeface="苹方-简" panose="020B0400000000000000" charset="-122"/>
                <a:cs typeface="+mn-ea"/>
                <a:sym typeface="+mn-lt"/>
              </a:rPr>
              <a:t>元组</a:t>
            </a:r>
            <a:r>
              <a:rPr lang="en-US" altLang="zh-CN" sz="4000" b="1" dirty="0">
                <a:latin typeface="苹方-简" panose="020B0400000000000000" charset="-122"/>
                <a:ea typeface="苹方-简" panose="020B0400000000000000" charset="-122"/>
                <a:cs typeface="+mn-ea"/>
                <a:sym typeface="+mn-lt"/>
              </a:rPr>
              <a:t>Tuple</a:t>
            </a:r>
            <a:endParaRPr lang="en-US" altLang="zh-CN" sz="4000" b="1" dirty="0">
              <a:latin typeface="苹方-简" panose="020B0400000000000000" charset="-122"/>
              <a:ea typeface="苹方-简" panose="020B0400000000000000" charset="-122"/>
              <a:cs typeface="+mn-ea"/>
              <a:sym typeface="+mn-lt"/>
            </a:endParaRPr>
          </a:p>
        </p:txBody>
      </p:sp>
      <p:sp>
        <p:nvSpPr>
          <p:cNvPr id="33" name="等腰三角形 32"/>
          <p:cNvSpPr/>
          <p:nvPr/>
        </p:nvSpPr>
        <p:spPr>
          <a:xfrm rot="16200000" flipV="1">
            <a:off x="-91725" y="483879"/>
            <a:ext cx="707885" cy="524437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137920" y="6285230"/>
            <a:ext cx="2413000" cy="304165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燕尾形箭头 6"/>
          <p:cNvSpPr/>
          <p:nvPr/>
        </p:nvSpPr>
        <p:spPr>
          <a:xfrm>
            <a:off x="5856605" y="4680585"/>
            <a:ext cx="376555" cy="331470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1137920" y="5297805"/>
            <a:ext cx="2654300" cy="65024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6714490" y="5110480"/>
            <a:ext cx="3859530" cy="146431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Box 10"/>
          <p:cNvSpPr txBox="1">
            <a:spLocks noChangeArrowheads="1"/>
          </p:cNvSpPr>
          <p:nvPr/>
        </p:nvSpPr>
        <p:spPr bwMode="auto">
          <a:xfrm>
            <a:off x="756920" y="1099185"/>
            <a:ext cx="10785475" cy="21653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60960" tIns="30480" rIns="60960" bIns="3048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l" defTabSz="1450975" fontAlgn="auto">
              <a:lnSpc>
                <a:spcPct val="120000"/>
              </a:lnSpc>
              <a:buFont typeface="Arial" panose="020B0604020202090204" pitchFamily="34" charset="0"/>
              <a:buNone/>
              <a:defRPr/>
            </a:pPr>
            <a:r>
              <a:rPr lang="zh-CN" altLang="en-US" sz="19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若要提出</a:t>
            </a:r>
            <a:r>
              <a:rPr lang="en-US" altLang="zh-CN" sz="19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Python</a:t>
            </a:r>
            <a:r>
              <a:rPr lang="zh-CN" altLang="en-US" sz="19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语言修改建议，需编写</a:t>
            </a:r>
            <a:r>
              <a:rPr lang="en-US" altLang="zh-CN" sz="19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Python</a:t>
            </a:r>
            <a:r>
              <a:rPr lang="zh-CN" altLang="en-US" sz="19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改进提案</a:t>
            </a:r>
            <a:r>
              <a:rPr lang="en-US" altLang="zh-CN" sz="19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PEP</a:t>
            </a:r>
            <a:r>
              <a:rPr lang="zh-CN" altLang="en-US" sz="19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，它向程序员提供代码格式设置指南</a:t>
            </a:r>
            <a:endParaRPr lang="zh-CN" altLang="en-US" sz="19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342900" indent="-342900" algn="l" defTabSz="1450975" fontAlgn="auto">
              <a:lnSpc>
                <a:spcPct val="12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sz="19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缩进：</a:t>
            </a:r>
            <a:r>
              <a:rPr lang="en-US" altLang="zh-CN" sz="19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PEP8</a:t>
            </a:r>
            <a:r>
              <a:rPr lang="zh-CN" altLang="en-US" sz="19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建议每级缩进都使用四个空格</a:t>
            </a:r>
            <a:endParaRPr lang="zh-CN" altLang="en-US" sz="19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342900" indent="-342900" algn="l" defTabSz="1450975" fontAlgn="auto">
              <a:lnSpc>
                <a:spcPct val="12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sz="19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行长：</a:t>
            </a:r>
            <a:r>
              <a:rPr lang="en-US" altLang="zh-CN" sz="19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Python</a:t>
            </a:r>
            <a:r>
              <a:rPr lang="zh-CN" altLang="en-US" sz="19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建议每行不超过</a:t>
            </a:r>
            <a:r>
              <a:rPr lang="en-US" altLang="zh-CN" sz="19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80</a:t>
            </a:r>
            <a:r>
              <a:rPr lang="zh-CN" altLang="en-US" sz="19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个字符</a:t>
            </a:r>
            <a:endParaRPr lang="zh-CN" altLang="en-US" sz="19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342900" indent="-342900" algn="l" defTabSz="1450975" fontAlgn="auto">
              <a:lnSpc>
                <a:spcPct val="12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sz="19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空行：要将不同的程序段分开，可以使用空行。但不应使用三四个空行隔开</a:t>
            </a:r>
            <a:endParaRPr lang="zh-CN" altLang="en-US" sz="19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342900" indent="-342900" algn="l" defTabSz="1450975" fontAlgn="auto">
              <a:lnSpc>
                <a:spcPct val="12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sz="19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在比较云算法两边各添加一个空格，增强可读性</a:t>
            </a:r>
            <a:endParaRPr lang="zh-CN" altLang="en-US" sz="19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342900" indent="-342900" algn="l" defTabSz="1450975" fontAlgn="auto">
              <a:lnSpc>
                <a:spcPct val="120000"/>
              </a:lnSpc>
              <a:buFont typeface="Arial" panose="020B0604020202090204" pitchFamily="34" charset="0"/>
              <a:buChar char="•"/>
              <a:defRPr/>
            </a:pPr>
            <a:r>
              <a:rPr lang="en-US" altLang="zh-CN" sz="19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...</a:t>
            </a:r>
            <a:endParaRPr lang="en-US" altLang="zh-CN" sz="19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756852" y="392154"/>
            <a:ext cx="2217420" cy="70675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</a:pPr>
            <a:r>
              <a:rPr lang="zh-CN" altLang="en-US" sz="4000" b="1" dirty="0">
                <a:latin typeface="苹方-简" panose="020B0400000000000000" charset="-122"/>
                <a:ea typeface="苹方-简" panose="020B0400000000000000" charset="-122"/>
                <a:cs typeface="+mn-ea"/>
                <a:sym typeface="+mn-lt"/>
              </a:rPr>
              <a:t>代码格式</a:t>
            </a:r>
            <a:endParaRPr lang="zh-CN" altLang="en-US" sz="4000" b="1" dirty="0">
              <a:latin typeface="苹方-简" panose="020B0400000000000000" charset="-122"/>
              <a:ea typeface="苹方-简" panose="020B0400000000000000" charset="-122"/>
              <a:cs typeface="+mn-ea"/>
              <a:sym typeface="+mn-lt"/>
            </a:endParaRPr>
          </a:p>
        </p:txBody>
      </p:sp>
      <p:sp>
        <p:nvSpPr>
          <p:cNvPr id="33" name="等腰三角形 32"/>
          <p:cNvSpPr/>
          <p:nvPr/>
        </p:nvSpPr>
        <p:spPr>
          <a:xfrm rot="16200000" flipV="1">
            <a:off x="-91725" y="483879"/>
            <a:ext cx="707885" cy="524437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75485" y="3021330"/>
            <a:ext cx="7082155" cy="363410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矩形 58"/>
          <p:cNvSpPr/>
          <p:nvPr/>
        </p:nvSpPr>
        <p:spPr>
          <a:xfrm>
            <a:off x="756852" y="392154"/>
            <a:ext cx="2827020" cy="70675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ct val="0"/>
              </a:spcBef>
            </a:pPr>
            <a:r>
              <a:rPr lang="en-US" altLang="zh-CN" sz="4000" b="1" dirty="0">
                <a:latin typeface="苹方-简" panose="020B0400000000000000" charset="-122"/>
                <a:ea typeface="苹方-简" panose="020B0400000000000000" charset="-122"/>
                <a:cs typeface="苹方-简" panose="020B0400000000000000" charset="-122"/>
                <a:sym typeface="+mn-lt"/>
              </a:rPr>
              <a:t>Python</a:t>
            </a:r>
            <a:r>
              <a:rPr lang="zh-CN" altLang="en-US" sz="4000" b="1" dirty="0">
                <a:latin typeface="苹方-简" panose="020B0400000000000000" charset="-122"/>
                <a:ea typeface="苹方-简" panose="020B0400000000000000" charset="-122"/>
                <a:cs typeface="苹方-简" panose="020B0400000000000000" charset="-122"/>
                <a:sym typeface="+mn-lt"/>
              </a:rPr>
              <a:t>起源</a:t>
            </a:r>
            <a:endParaRPr lang="zh-CN" altLang="en-US" sz="4000" b="1" dirty="0">
              <a:latin typeface="苹方-简" panose="020B0400000000000000" charset="-122"/>
              <a:ea typeface="苹方-简" panose="020B0400000000000000" charset="-122"/>
              <a:cs typeface="苹方-简" panose="020B0400000000000000" charset="-122"/>
              <a:sym typeface="+mn-lt"/>
            </a:endParaRPr>
          </a:p>
        </p:txBody>
      </p:sp>
      <p:sp>
        <p:nvSpPr>
          <p:cNvPr id="60" name="等腰三角形 59"/>
          <p:cNvSpPr/>
          <p:nvPr/>
        </p:nvSpPr>
        <p:spPr>
          <a:xfrm rot="16200000" flipV="1">
            <a:off x="-91725" y="483879"/>
            <a:ext cx="707885" cy="524437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5" name="内容占位符 2"/>
          <p:cNvSpPr>
            <a:spLocks noGrp="1"/>
          </p:cNvSpPr>
          <p:nvPr/>
        </p:nvSpPr>
        <p:spPr>
          <a:xfrm>
            <a:off x="756920" y="1302385"/>
            <a:ext cx="4627880" cy="4572000"/>
          </a:xfr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2000" dirty="0" smtClean="0">
                <a:latin typeface="宋体-简" panose="02010800040101010101" charset="-122"/>
                <a:ea typeface="宋体-简" panose="02010800040101010101" charset="-122"/>
                <a:cs typeface="宋体-简" panose="02010800040101010101" charset="-122"/>
              </a:rPr>
              <a:t>“</a:t>
            </a:r>
            <a:r>
              <a:rPr lang="en-US" altLang="zh-CN" sz="2000" dirty="0" smtClean="0">
                <a:latin typeface="宋体-简" panose="02010800040101010101" charset="-122"/>
                <a:ea typeface="宋体-简" panose="02010800040101010101" charset="-122"/>
                <a:cs typeface="宋体-简" panose="02010800040101010101" charset="-122"/>
              </a:rPr>
              <a:t>1989</a:t>
            </a:r>
            <a:r>
              <a:rPr lang="zh-CN" altLang="en-US" sz="2000" dirty="0" smtClean="0">
                <a:latin typeface="宋体-简" panose="02010800040101010101" charset="-122"/>
                <a:ea typeface="宋体-简" panose="02010800040101010101" charset="-122"/>
                <a:cs typeface="宋体-简" panose="02010800040101010101" charset="-122"/>
              </a:rPr>
              <a:t>年</a:t>
            </a:r>
            <a:r>
              <a:rPr lang="en-US" altLang="zh-CN" sz="2000" dirty="0" smtClean="0">
                <a:latin typeface="宋体-简" panose="02010800040101010101" charset="-122"/>
                <a:ea typeface="宋体-简" panose="02010800040101010101" charset="-122"/>
                <a:cs typeface="宋体-简" panose="02010800040101010101" charset="-122"/>
              </a:rPr>
              <a:t>12</a:t>
            </a:r>
            <a:r>
              <a:rPr lang="zh-CN" altLang="en-US" sz="2000" dirty="0" smtClean="0">
                <a:latin typeface="宋体-简" panose="02010800040101010101" charset="-122"/>
                <a:ea typeface="宋体-简" panose="02010800040101010101" charset="-122"/>
                <a:cs typeface="宋体-简" panose="02010800040101010101" charset="-122"/>
              </a:rPr>
              <a:t>月，我在寻找一门“课余”编程项目来打发圣诞节前后的时间。我的办公室会关门，但我有一台家用电脑，而且没有太多其它东西。我决定为当时我正构思的一个新的脚本语言写一个解释器，它是 </a:t>
            </a:r>
            <a:r>
              <a:rPr lang="en-US" altLang="zh-CN" sz="2000" dirty="0" smtClean="0">
                <a:latin typeface="宋体-简" panose="02010800040101010101" charset="-122"/>
                <a:ea typeface="宋体-简" panose="02010800040101010101" charset="-122"/>
                <a:cs typeface="宋体-简" panose="02010800040101010101" charset="-122"/>
              </a:rPr>
              <a:t>ABC </a:t>
            </a:r>
            <a:r>
              <a:rPr lang="zh-CN" altLang="en-US" sz="2000" dirty="0" smtClean="0">
                <a:latin typeface="宋体-简" panose="02010800040101010101" charset="-122"/>
                <a:ea typeface="宋体-简" panose="02010800040101010101" charset="-122"/>
                <a:cs typeface="宋体-简" panose="02010800040101010101" charset="-122"/>
              </a:rPr>
              <a:t>语言的后代，对 </a:t>
            </a:r>
            <a:r>
              <a:rPr lang="en-US" altLang="zh-CN" sz="2000" dirty="0" smtClean="0">
                <a:latin typeface="宋体-简" panose="02010800040101010101" charset="-122"/>
                <a:ea typeface="宋体-简" panose="02010800040101010101" charset="-122"/>
                <a:cs typeface="宋体-简" panose="02010800040101010101" charset="-122"/>
              </a:rPr>
              <a:t>UNIX / C </a:t>
            </a:r>
            <a:r>
              <a:rPr lang="zh-CN" altLang="en-US" sz="2000" dirty="0" smtClean="0">
                <a:latin typeface="宋体-简" panose="02010800040101010101" charset="-122"/>
                <a:ea typeface="宋体-简" panose="02010800040101010101" charset="-122"/>
                <a:cs typeface="宋体-简" panose="02010800040101010101" charset="-122"/>
              </a:rPr>
              <a:t>程序员会有吸引力。作为一个略微有些无关想法的人，和一个</a:t>
            </a:r>
            <a:r>
              <a:rPr lang="zh-CN" altLang="en-US" sz="2000" dirty="0" smtClean="0">
                <a:solidFill>
                  <a:srgbClr val="FF0000"/>
                </a:solidFill>
                <a:latin typeface="宋体-简" panose="02010800040101010101" charset="-122"/>
                <a:ea typeface="宋体-简" panose="02010800040101010101" charset="-122"/>
                <a:cs typeface="宋体-简" panose="02010800040101010101" charset="-122"/>
              </a:rPr>
              <a:t>蒙提</a:t>
            </a:r>
            <a:r>
              <a:rPr lang="en-US" altLang="zh-CN" sz="2000" dirty="0" smtClean="0">
                <a:solidFill>
                  <a:srgbClr val="FF0000"/>
                </a:solidFill>
                <a:latin typeface="宋体-简" panose="02010800040101010101" charset="-122"/>
                <a:ea typeface="宋体-简" panose="02010800040101010101" charset="-122"/>
                <a:cs typeface="宋体-简" panose="02010800040101010101" charset="-122"/>
              </a:rPr>
              <a:t>·</a:t>
            </a:r>
            <a:r>
              <a:rPr lang="zh-CN" altLang="en-US" sz="2000" dirty="0" smtClean="0">
                <a:solidFill>
                  <a:srgbClr val="FF0000"/>
                </a:solidFill>
                <a:latin typeface="宋体-简" panose="02010800040101010101" charset="-122"/>
                <a:ea typeface="宋体-简" panose="02010800040101010101" charset="-122"/>
                <a:cs typeface="宋体-简" panose="02010800040101010101" charset="-122"/>
              </a:rPr>
              <a:t>派森（</a:t>
            </a:r>
            <a:r>
              <a:rPr lang="en-US" altLang="zh-CN" sz="2000" dirty="0" smtClean="0">
                <a:solidFill>
                  <a:srgbClr val="FF0000"/>
                </a:solidFill>
                <a:latin typeface="宋体-简" panose="02010800040101010101" charset="-122"/>
                <a:ea typeface="宋体-简" panose="02010800040101010101" charset="-122"/>
                <a:cs typeface="宋体-简" panose="02010800040101010101" charset="-122"/>
              </a:rPr>
              <a:t>Monty Python</a:t>
            </a:r>
            <a:r>
              <a:rPr lang="zh-CN" altLang="en-US" sz="2000" dirty="0" smtClean="0">
                <a:solidFill>
                  <a:srgbClr val="FF0000"/>
                </a:solidFill>
                <a:latin typeface="宋体-简" panose="02010800040101010101" charset="-122"/>
                <a:ea typeface="宋体-简" panose="02010800040101010101" charset="-122"/>
                <a:cs typeface="宋体-简" panose="02010800040101010101" charset="-122"/>
              </a:rPr>
              <a:t>）的飞行马戏团</a:t>
            </a:r>
            <a:r>
              <a:rPr lang="zh-CN" altLang="en-US" sz="2000" dirty="0" smtClean="0">
                <a:latin typeface="宋体-简" panose="02010800040101010101" charset="-122"/>
                <a:ea typeface="宋体-简" panose="02010800040101010101" charset="-122"/>
                <a:cs typeface="宋体-简" panose="02010800040101010101" charset="-122"/>
              </a:rPr>
              <a:t>的狂热爱好者，我选择了 </a:t>
            </a:r>
            <a:r>
              <a:rPr lang="en-US" altLang="zh-CN" sz="2000" dirty="0" smtClean="0">
                <a:latin typeface="宋体-简" panose="02010800040101010101" charset="-122"/>
                <a:ea typeface="宋体-简" panose="02010800040101010101" charset="-122"/>
                <a:cs typeface="宋体-简" panose="02010800040101010101" charset="-122"/>
              </a:rPr>
              <a:t>Python </a:t>
            </a:r>
            <a:r>
              <a:rPr lang="zh-CN" altLang="en-US" sz="2000" dirty="0" smtClean="0">
                <a:latin typeface="宋体-简" panose="02010800040101010101" charset="-122"/>
                <a:ea typeface="宋体-简" panose="02010800040101010101" charset="-122"/>
                <a:cs typeface="宋体-简" panose="02010800040101010101" charset="-122"/>
              </a:rPr>
              <a:t>作为项目的标题。”</a:t>
            </a:r>
            <a:endParaRPr lang="zh-CN" altLang="en-US" sz="2000" dirty="0">
              <a:latin typeface="宋体-简" panose="02010800040101010101" charset="-122"/>
              <a:ea typeface="宋体-简" panose="02010800040101010101" charset="-122"/>
              <a:cs typeface="宋体-简" panose="02010800040101010101" charset="-122"/>
            </a:endParaRPr>
          </a:p>
        </p:txBody>
      </p:sp>
      <p:sp>
        <p:nvSpPr>
          <p:cNvPr id="67" name="矩形 66"/>
          <p:cNvSpPr/>
          <p:nvPr/>
        </p:nvSpPr>
        <p:spPr>
          <a:xfrm>
            <a:off x="7972795" y="5944563"/>
            <a:ext cx="3780155" cy="368300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en-US" altLang="zh-CN" b="1" dirty="0" smtClean="0"/>
              <a:t>Author: Guido Van </a:t>
            </a:r>
            <a:r>
              <a:rPr lang="en-US" altLang="zh-CN" b="1" dirty="0" err="1" smtClean="0"/>
              <a:t>Rossum</a:t>
            </a:r>
            <a:r>
              <a:rPr lang="en-US" altLang="zh-CN" b="1" dirty="0" smtClean="0"/>
              <a:t> (</a:t>
            </a:r>
            <a:r>
              <a:rPr lang="en-US" altLang="zh-CN" b="1" dirty="0" err="1" smtClean="0"/>
              <a:t>GvR</a:t>
            </a:r>
            <a:r>
              <a:rPr lang="en-US" altLang="zh-CN" b="1" dirty="0" smtClean="0"/>
              <a:t>)</a:t>
            </a:r>
            <a:endParaRPr lang="en-US" altLang="zh-CN" b="1" dirty="0" smtClean="0"/>
          </a:p>
        </p:txBody>
      </p:sp>
      <p:pic>
        <p:nvPicPr>
          <p:cNvPr id="68" name="图片 6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55945" y="1504315"/>
            <a:ext cx="6097270" cy="4430395"/>
          </a:xfrm>
          <a:prstGeom prst="rect">
            <a:avLst/>
          </a:prstGeom>
        </p:spPr>
      </p:pic>
      <p:sp>
        <p:nvSpPr>
          <p:cNvPr id="69" name="文本框 68"/>
          <p:cNvSpPr txBox="1"/>
          <p:nvPr/>
        </p:nvSpPr>
        <p:spPr>
          <a:xfrm>
            <a:off x="5655945" y="934085"/>
            <a:ext cx="609727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2800" b="1">
                <a:latin typeface="宋体-简" panose="02010800040101010101" charset="-122"/>
                <a:ea typeface="宋体-简" panose="02010800040101010101" charset="-122"/>
                <a:cs typeface="宋体-简" panose="02010800040101010101" charset="-122"/>
              </a:rPr>
              <a:t>python  [ˈpʌɪθ(ə)n]：蟒蛇</a:t>
            </a:r>
            <a:endParaRPr lang="zh-CN" altLang="en-US" sz="2800" b="1">
              <a:latin typeface="宋体-简" panose="02010800040101010101" charset="-122"/>
              <a:ea typeface="宋体-简" panose="02010800040101010101" charset="-122"/>
              <a:cs typeface="宋体-简" panose="02010800040101010101" charset="-122"/>
            </a:endParaRPr>
          </a:p>
        </p:txBody>
      </p:sp>
    </p:spTree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 descr="图片包含 餐桌, 室内, 就坐, 笔记本电脑&#10;&#10;已生成极高可信度的说明"/>
          <p:cNvPicPr>
            <a:picLocks noChangeAspect="1"/>
          </p:cNvPicPr>
          <p:nvPr/>
        </p:nvPicPr>
        <p:blipFill rotWithShape="1"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15636" y="1280854"/>
            <a:ext cx="12192000" cy="4343657"/>
          </a:xfrm>
          <a:custGeom>
            <a:avLst/>
            <a:gdLst>
              <a:gd name="connsiteX0" fmla="*/ 0 w 12192000"/>
              <a:gd name="connsiteY0" fmla="*/ 0 h 3179629"/>
              <a:gd name="connsiteX1" fmla="*/ 12192000 w 12192000"/>
              <a:gd name="connsiteY1" fmla="*/ 0 h 3179629"/>
              <a:gd name="connsiteX2" fmla="*/ 12192000 w 12192000"/>
              <a:gd name="connsiteY2" fmla="*/ 3179629 h 3179629"/>
              <a:gd name="connsiteX3" fmla="*/ 0 w 12192000"/>
              <a:gd name="connsiteY3" fmla="*/ 3179629 h 3179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179629">
                <a:moveTo>
                  <a:pt x="0" y="0"/>
                </a:moveTo>
                <a:lnTo>
                  <a:pt x="12192000" y="0"/>
                </a:lnTo>
                <a:lnTo>
                  <a:pt x="12192000" y="3179629"/>
                </a:lnTo>
                <a:lnTo>
                  <a:pt x="0" y="3179629"/>
                </a:lnTo>
                <a:close/>
              </a:path>
            </a:pathLst>
          </a:custGeom>
        </p:spPr>
      </p:pic>
      <p:sp>
        <p:nvSpPr>
          <p:cNvPr id="11" name="平行四边形 10"/>
          <p:cNvSpPr/>
          <p:nvPr/>
        </p:nvSpPr>
        <p:spPr>
          <a:xfrm>
            <a:off x="2286000" y="1280854"/>
            <a:ext cx="7620000" cy="4343658"/>
          </a:xfrm>
          <a:prstGeom prst="parallelogram">
            <a:avLst>
              <a:gd name="adj" fmla="val 43883"/>
            </a:avLst>
          </a:prstGeom>
          <a:solidFill>
            <a:srgbClr val="C00000">
              <a:alpha val="48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TextBox 18"/>
          <p:cNvSpPr txBox="1"/>
          <p:nvPr/>
        </p:nvSpPr>
        <p:spPr>
          <a:xfrm flipH="1">
            <a:off x="5364590" y="3859392"/>
            <a:ext cx="1758315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if</a:t>
            </a:r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语句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7" name="直接连接符 16"/>
          <p:cNvCxnSpPr/>
          <p:nvPr/>
        </p:nvCxnSpPr>
        <p:spPr>
          <a:xfrm>
            <a:off x="5099984" y="4782234"/>
            <a:ext cx="2327312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>
            <a:off x="8001000" y="6390916"/>
            <a:ext cx="4191000" cy="0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/>
        </p:nvGrpSpPr>
        <p:grpSpPr>
          <a:xfrm>
            <a:off x="5372100" y="1955800"/>
            <a:ext cx="1743075" cy="1743075"/>
            <a:chOff x="8460" y="2112"/>
            <a:chExt cx="2745" cy="2745"/>
          </a:xfrm>
        </p:grpSpPr>
        <p:grpSp>
          <p:nvGrpSpPr>
            <p:cNvPr id="26" name="组合 25"/>
            <p:cNvGrpSpPr/>
            <p:nvPr/>
          </p:nvGrpSpPr>
          <p:grpSpPr>
            <a:xfrm>
              <a:off x="8460" y="2112"/>
              <a:ext cx="2745" cy="2745"/>
              <a:chOff x="2002721" y="1605930"/>
              <a:chExt cx="1332368" cy="1332368"/>
            </a:xfrm>
          </p:grpSpPr>
          <p:grpSp>
            <p:nvGrpSpPr>
              <p:cNvPr id="28" name="组合 27"/>
              <p:cNvGrpSpPr/>
              <p:nvPr/>
            </p:nvGrpSpPr>
            <p:grpSpPr>
              <a:xfrm>
                <a:off x="2002721" y="1605930"/>
                <a:ext cx="1332368" cy="1332368"/>
                <a:chOff x="1236675" y="2423160"/>
                <a:chExt cx="1950720" cy="1950720"/>
              </a:xfrm>
            </p:grpSpPr>
            <p:sp>
              <p:nvSpPr>
                <p:cNvPr id="30" name="椭圆 29"/>
                <p:cNvSpPr/>
                <p:nvPr/>
              </p:nvSpPr>
              <p:spPr>
                <a:xfrm>
                  <a:off x="1236675" y="2423160"/>
                  <a:ext cx="1950720" cy="195072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dist="101600" dir="2700000" algn="tl" rotWithShape="0">
                    <a:prstClr val="black">
                      <a:alpha val="16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1" name="椭圆 30"/>
                <p:cNvSpPr/>
                <p:nvPr/>
              </p:nvSpPr>
              <p:spPr>
                <a:xfrm>
                  <a:off x="1414428" y="2592937"/>
                  <a:ext cx="1595213" cy="1611166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29" name="椭圆 28"/>
              <p:cNvSpPr/>
              <p:nvPr/>
            </p:nvSpPr>
            <p:spPr>
              <a:xfrm>
                <a:off x="2251694" y="1854903"/>
                <a:ext cx="834422" cy="834422"/>
              </a:xfrm>
              <a:prstGeom prst="ellipse">
                <a:avLst/>
              </a:prstGeom>
              <a:ln>
                <a:noFill/>
              </a:ln>
              <a:effectLst>
                <a:innerShdw dist="101600" dir="13500000">
                  <a:schemeClr val="accent1">
                    <a:lumMod val="50000"/>
                    <a:alpha val="50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2" name="TextBox 28"/>
            <p:cNvSpPr txBox="1"/>
            <p:nvPr/>
          </p:nvSpPr>
          <p:spPr>
            <a:xfrm>
              <a:off x="8643" y="2575"/>
              <a:ext cx="2330" cy="16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eaLnBrk="1" fontAlgn="auto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r>
                <a:rPr lang="en-US" altLang="zh-CN" sz="4800" b="1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 pitchFamily="34" charset="0"/>
                </a:rPr>
                <a:t>04</a:t>
              </a:r>
              <a:endParaRPr lang="en-US" altLang="zh-CN" sz="4800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7903210" y="5994400"/>
            <a:ext cx="340360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February 2020       By Axe Tang</a:t>
            </a:r>
            <a:endParaRPr lang="en-US" altLang="zh-CN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626745" y="337820"/>
            <a:ext cx="4788535" cy="790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9pPr>
          </a:lstStyle>
          <a:p>
            <a:pPr algn="ctr">
              <a:defRPr/>
            </a:pPr>
            <a:r>
              <a:rPr lang="en-US" altLang="zh-CN" sz="36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Crash Course</a:t>
            </a:r>
            <a:endParaRPr lang="en-US" altLang="zh-CN" sz="36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 descr="python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35" y="99060"/>
            <a:ext cx="1507490" cy="11341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/>
    </mc:Choice>
    <mc:Fallback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ldLvl="0" animBg="1"/>
      <p:bldP spid="1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Box 10"/>
          <p:cNvSpPr txBox="1">
            <a:spLocks noChangeArrowheads="1"/>
          </p:cNvSpPr>
          <p:nvPr/>
        </p:nvSpPr>
        <p:spPr bwMode="auto">
          <a:xfrm>
            <a:off x="756920" y="1340485"/>
            <a:ext cx="9519920" cy="7994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60960" tIns="30480" rIns="60960" bIns="3048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 defTabSz="1450975" fontAlgn="auto">
              <a:lnSpc>
                <a:spcPct val="12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全大写显示</a:t>
            </a:r>
            <a:r>
              <a:rPr lang="en-US" altLang="zh-CN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“lanlingwang”</a:t>
            </a:r>
            <a:endParaRPr lang="en-US" altLang="zh-CN" sz="20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342900" indent="-342900" algn="l" defTabSz="1450975" fontAlgn="auto">
              <a:lnSpc>
                <a:spcPct val="12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首字母大写显示其他</a:t>
            </a:r>
            <a:endParaRPr lang="en-US" altLang="zh-CN" sz="20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756852" y="392154"/>
            <a:ext cx="3555365" cy="70675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zh-CN" sz="4000" b="1" dirty="0">
                <a:latin typeface="苹方-简" panose="020B0400000000000000" charset="-122"/>
                <a:ea typeface="苹方-简" panose="020B0400000000000000" charset="-122"/>
                <a:cs typeface="+mn-ea"/>
                <a:sym typeface="+mn-lt"/>
              </a:rPr>
              <a:t>if</a:t>
            </a:r>
            <a:r>
              <a:rPr lang="zh-CN" altLang="en-US" sz="4000" b="1" dirty="0">
                <a:latin typeface="苹方-简" panose="020B0400000000000000" charset="-122"/>
                <a:ea typeface="苹方-简" panose="020B0400000000000000" charset="-122"/>
                <a:cs typeface="+mn-ea"/>
                <a:sym typeface="+mn-lt"/>
              </a:rPr>
              <a:t>语句简单示例</a:t>
            </a:r>
            <a:endParaRPr lang="zh-CN" altLang="en-US" sz="4000" b="1" dirty="0">
              <a:latin typeface="苹方-简" panose="020B0400000000000000" charset="-122"/>
              <a:ea typeface="苹方-简" panose="020B0400000000000000" charset="-122"/>
              <a:cs typeface="+mn-ea"/>
              <a:sym typeface="+mn-lt"/>
            </a:endParaRPr>
          </a:p>
        </p:txBody>
      </p:sp>
      <p:sp>
        <p:nvSpPr>
          <p:cNvPr id="33" name="等腰三角形 32"/>
          <p:cNvSpPr/>
          <p:nvPr/>
        </p:nvSpPr>
        <p:spPr>
          <a:xfrm rot="16200000" flipV="1">
            <a:off x="-91725" y="483879"/>
            <a:ext cx="707885" cy="524437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584440" y="3098800"/>
            <a:ext cx="2540000" cy="2584450"/>
          </a:xfrm>
          <a:prstGeom prst="rect">
            <a:avLst/>
          </a:prstGeom>
          <a:solidFill>
            <a:schemeClr val="tx1"/>
          </a:solidFill>
        </p:spPr>
        <p:txBody>
          <a:bodyPr wrap="square" rtlCol="0" anchor="t">
            <a:spAutoFit/>
          </a:bodyPr>
          <a:p>
            <a:pPr fontAlgn="auto">
              <a:lnSpc>
                <a:spcPct val="150000"/>
              </a:lnSpc>
            </a:pPr>
            <a:r>
              <a:rPr lang="zh-CN" altLang="en-US">
                <a:solidFill>
                  <a:schemeClr val="bg1"/>
                </a:solidFill>
              </a:rPr>
              <a:t>py heros.py </a:t>
            </a:r>
            <a:endParaRPr lang="zh-CN" altLang="en-US">
              <a:solidFill>
                <a:schemeClr val="bg1"/>
              </a:solidFill>
            </a:endParaRPr>
          </a:p>
          <a:p>
            <a:pPr fontAlgn="auto">
              <a:lnSpc>
                <a:spcPct val="150000"/>
              </a:lnSpc>
            </a:pPr>
            <a:r>
              <a:rPr lang="zh-CN" altLang="en-US">
                <a:solidFill>
                  <a:schemeClr val="bg1"/>
                </a:solidFill>
              </a:rPr>
              <a:t>Pangu</a:t>
            </a:r>
            <a:endParaRPr lang="zh-CN" altLang="en-US">
              <a:solidFill>
                <a:schemeClr val="bg1"/>
              </a:solidFill>
            </a:endParaRPr>
          </a:p>
          <a:p>
            <a:pPr fontAlgn="auto">
              <a:lnSpc>
                <a:spcPct val="150000"/>
              </a:lnSpc>
            </a:pPr>
            <a:r>
              <a:rPr lang="zh-CN" altLang="en-US">
                <a:solidFill>
                  <a:schemeClr val="bg1"/>
                </a:solidFill>
              </a:rPr>
              <a:t>Anqila</a:t>
            </a:r>
            <a:endParaRPr lang="zh-CN" altLang="en-US">
              <a:solidFill>
                <a:schemeClr val="bg1"/>
              </a:solidFill>
            </a:endParaRPr>
          </a:p>
          <a:p>
            <a:pPr fontAlgn="auto">
              <a:lnSpc>
                <a:spcPct val="150000"/>
              </a:lnSpc>
            </a:pPr>
            <a:r>
              <a:rPr lang="zh-CN" altLang="en-US">
                <a:solidFill>
                  <a:schemeClr val="bg1"/>
                </a:solidFill>
              </a:rPr>
              <a:t>LANLINGWANG</a:t>
            </a:r>
            <a:endParaRPr lang="zh-CN" altLang="en-US">
              <a:solidFill>
                <a:schemeClr val="bg1"/>
              </a:solidFill>
            </a:endParaRPr>
          </a:p>
          <a:p>
            <a:pPr fontAlgn="auto">
              <a:lnSpc>
                <a:spcPct val="150000"/>
              </a:lnSpc>
            </a:pPr>
            <a:r>
              <a:rPr lang="zh-CN" altLang="en-US">
                <a:solidFill>
                  <a:schemeClr val="bg1"/>
                </a:solidFill>
              </a:rPr>
              <a:t>Kai</a:t>
            </a:r>
            <a:endParaRPr lang="zh-CN" altLang="en-US">
              <a:solidFill>
                <a:schemeClr val="bg1"/>
              </a:solidFill>
            </a:endParaRPr>
          </a:p>
          <a:p>
            <a:pPr fontAlgn="auto">
              <a:lnSpc>
                <a:spcPct val="150000"/>
              </a:lnSpc>
            </a:pPr>
            <a:r>
              <a:rPr lang="zh-CN" altLang="en-US">
                <a:solidFill>
                  <a:schemeClr val="bg1"/>
                </a:solidFill>
              </a:rPr>
              <a:t>Mozi</a:t>
            </a:r>
            <a:endParaRPr lang="zh-CN" altLang="en-US">
              <a:solidFill>
                <a:schemeClr val="bg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10665" y="2845435"/>
            <a:ext cx="4791075" cy="3090545"/>
          </a:xfrm>
          <a:prstGeom prst="rect">
            <a:avLst/>
          </a:prstGeom>
        </p:spPr>
      </p:pic>
      <p:sp>
        <p:nvSpPr>
          <p:cNvPr id="5" name="燕尾形箭头 4"/>
          <p:cNvSpPr/>
          <p:nvPr/>
        </p:nvSpPr>
        <p:spPr>
          <a:xfrm>
            <a:off x="6755130" y="4224655"/>
            <a:ext cx="376555" cy="331470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895725" y="1115060"/>
            <a:ext cx="3003550" cy="5354320"/>
          </a:xfrm>
          <a:prstGeom prst="rect">
            <a:avLst/>
          </a:prstGeom>
          <a:solidFill>
            <a:schemeClr val="tx1"/>
          </a:solidFill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chemeClr val="bg1"/>
                </a:solidFill>
                <a:sym typeface="+mn-ea"/>
              </a:rPr>
              <a:t>&gt;&gt;&gt; answer = 17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  <a:sym typeface="+mn-ea"/>
              </a:rPr>
              <a:t>&gt;&gt;&gt; if answer != 42: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  <a:sym typeface="+mn-ea"/>
              </a:rPr>
              <a:t>...     print("That is not 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  <a:sym typeface="+mn-ea"/>
              </a:rPr>
              <a:t>              the correct answer.")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  <a:sym typeface="+mn-ea"/>
              </a:rPr>
              <a:t>...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  <a:sym typeface="+mn-ea"/>
              </a:rPr>
              <a:t>That is not the correct answer.</a:t>
            </a:r>
            <a:endParaRPr lang="zh-CN" altLang="en-US">
              <a:solidFill>
                <a:schemeClr val="bg1"/>
              </a:solidFill>
            </a:endParaRPr>
          </a:p>
          <a:p>
            <a:endParaRPr lang="zh-CN" altLang="en-US">
              <a:solidFill>
                <a:schemeClr val="bg1"/>
              </a:solidFill>
              <a:sym typeface="+mn-ea"/>
            </a:endParaRPr>
          </a:p>
          <a:p>
            <a:r>
              <a:rPr lang="zh-CN" altLang="en-US">
                <a:solidFill>
                  <a:schemeClr val="bg1"/>
                </a:solidFill>
                <a:sym typeface="+mn-ea"/>
              </a:rPr>
              <a:t>&gt;&gt;&gt; age = 19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  <a:sym typeface="+mn-ea"/>
              </a:rPr>
              <a:t>&gt;&gt;&gt; age &lt; 21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  <a:sym typeface="+mn-ea"/>
              </a:rPr>
              <a:t>True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  <a:sym typeface="+mn-ea"/>
              </a:rPr>
              <a:t>&gt;&gt;&gt; age &lt;= 21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  <a:sym typeface="+mn-ea"/>
              </a:rPr>
              <a:t>True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  <a:sym typeface="+mn-ea"/>
              </a:rPr>
              <a:t>&gt;&gt;&gt; age &gt; 21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  <a:sym typeface="+mn-ea"/>
              </a:rPr>
              <a:t>False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  <a:sym typeface="+mn-ea"/>
              </a:rPr>
              <a:t>&gt;&gt;&gt; age &gt;= 21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  <a:sym typeface="+mn-ea"/>
              </a:rPr>
              <a:t>False</a:t>
            </a:r>
            <a:endParaRPr lang="zh-CN" altLang="en-US">
              <a:solidFill>
                <a:schemeClr val="bg1"/>
              </a:solidFill>
            </a:endParaRPr>
          </a:p>
          <a:p>
            <a:endParaRPr lang="zh-CN" altLang="en-US">
              <a:solidFill>
                <a:schemeClr val="bg1"/>
              </a:solidFill>
              <a:sym typeface="+mn-ea"/>
            </a:endParaRPr>
          </a:p>
        </p:txBody>
      </p:sp>
      <p:sp>
        <p:nvSpPr>
          <p:cNvPr id="27" name="Text Box 10"/>
          <p:cNvSpPr txBox="1">
            <a:spLocks noChangeArrowheads="1"/>
          </p:cNvSpPr>
          <p:nvPr/>
        </p:nvSpPr>
        <p:spPr bwMode="auto">
          <a:xfrm>
            <a:off x="7251065" y="1099185"/>
            <a:ext cx="4457065" cy="52317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60960" tIns="30480" rIns="60960" bIns="3048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 defTabSz="1450975" fontAlgn="auto">
              <a:lnSpc>
                <a:spcPct val="12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每条</a:t>
            </a:r>
            <a:r>
              <a:rPr lang="en-US" altLang="zh-CN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if</a:t>
            </a:r>
            <a:r>
              <a:rPr lang="zh-CN" altLang="en-US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语句的核心都是一个值为</a:t>
            </a:r>
            <a:r>
              <a:rPr lang="en-US" altLang="zh-CN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True</a:t>
            </a:r>
            <a:r>
              <a:rPr lang="zh-CN" altLang="en-US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或</a:t>
            </a:r>
            <a:r>
              <a:rPr lang="en-US" altLang="zh-CN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False</a:t>
            </a:r>
            <a:r>
              <a:rPr lang="zh-CN" altLang="en-US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的表达式，这种表达式被称为条件测试，</a:t>
            </a:r>
            <a:r>
              <a:rPr lang="en-US" altLang="zh-CN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Python</a:t>
            </a:r>
            <a:r>
              <a:rPr lang="zh-CN" altLang="en-US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根据条件测试的值为</a:t>
            </a:r>
            <a:r>
              <a:rPr lang="en-US" altLang="zh-CN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True</a:t>
            </a:r>
            <a:r>
              <a:rPr lang="zh-CN" altLang="en-US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还是</a:t>
            </a:r>
            <a:r>
              <a:rPr lang="en-US" altLang="zh-CN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False</a:t>
            </a:r>
            <a:r>
              <a:rPr lang="zh-CN" altLang="en-US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来决定是否执行</a:t>
            </a:r>
            <a:r>
              <a:rPr lang="en-US" altLang="zh-CN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if</a:t>
            </a:r>
            <a:r>
              <a:rPr lang="zh-CN" altLang="en-US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语句中的代码</a:t>
            </a:r>
            <a:endParaRPr lang="zh-CN" altLang="en-US" sz="20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800100" lvl="1" indent="-342900" algn="l" defTabSz="1450975" fontAlgn="auto">
              <a:lnSpc>
                <a:spcPct val="120000"/>
              </a:lnSpc>
              <a:buFont typeface="Wingdings" panose="05000000000000000000" charset="0"/>
              <a:buChar char=""/>
              <a:defRPr/>
            </a:pPr>
            <a:r>
              <a:rPr lang="zh-CN" altLang="en-US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条件测试值为</a:t>
            </a:r>
            <a:r>
              <a:rPr lang="en-US" altLang="zh-CN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True</a:t>
            </a:r>
            <a:r>
              <a:rPr lang="zh-CN" altLang="en-US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，就执行紧跟在</a:t>
            </a:r>
            <a:r>
              <a:rPr lang="en-US" altLang="zh-CN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if</a:t>
            </a:r>
            <a:r>
              <a:rPr lang="zh-CN" altLang="en-US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语句后面的代码</a:t>
            </a:r>
            <a:endParaRPr lang="zh-CN" altLang="en-US" sz="20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800100" lvl="1" indent="-342900" algn="l" defTabSz="1450975" fontAlgn="auto">
              <a:lnSpc>
                <a:spcPct val="120000"/>
              </a:lnSpc>
              <a:buFont typeface="Wingdings" panose="05000000000000000000" charset="0"/>
              <a:buChar char=""/>
              <a:defRPr/>
            </a:pPr>
            <a:r>
              <a:rPr lang="zh-CN" altLang="en-US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条件测试值为</a:t>
            </a:r>
            <a:r>
              <a:rPr lang="en-US" altLang="zh-CN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False</a:t>
            </a:r>
            <a:r>
              <a:rPr lang="zh-CN" altLang="en-US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，就忽略这些代码</a:t>
            </a:r>
            <a:endParaRPr lang="zh-CN" altLang="en-US" sz="20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342900" lvl="0" indent="-342900" algn="l" defTabSz="1450975" fontAlgn="auto">
              <a:lnSpc>
                <a:spcPct val="12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连续的两个等号</a:t>
            </a:r>
            <a:r>
              <a:rPr lang="en-US" altLang="zh-CN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“==”</a:t>
            </a:r>
            <a:r>
              <a:rPr lang="zh-CN" altLang="en-US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用于检查两侧值是否相等</a:t>
            </a:r>
            <a:endParaRPr lang="zh-CN" altLang="en-US" sz="20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342900" lvl="0" indent="-342900" algn="l" defTabSz="1450975" fontAlgn="auto">
              <a:lnSpc>
                <a:spcPct val="120000"/>
              </a:lnSpc>
              <a:buFont typeface="Arial" panose="020B0604020202090204" pitchFamily="34" charset="0"/>
              <a:buChar char="•"/>
              <a:defRPr/>
            </a:pPr>
            <a:r>
              <a:rPr lang="en-US" altLang="zh-CN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“!=”</a:t>
            </a:r>
            <a:r>
              <a:rPr lang="zh-CN" altLang="en-US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用于检查两侧值是否不等</a:t>
            </a:r>
            <a:endParaRPr lang="zh-CN" altLang="en-US" sz="20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342900" lvl="0" indent="-342900" algn="l" defTabSz="1450975" fontAlgn="auto">
              <a:lnSpc>
                <a:spcPct val="12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此外还有</a:t>
            </a:r>
            <a:r>
              <a:rPr lang="en-US" altLang="zh-CN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“&gt;”,”&lt;”,”&gt;=”,”&lt;=”</a:t>
            </a:r>
            <a:r>
              <a:rPr lang="zh-CN" altLang="en-US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等</a:t>
            </a:r>
            <a:endParaRPr lang="zh-CN" altLang="en-US" sz="20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342900" lvl="0" indent="-342900" algn="l" defTabSz="1450975" fontAlgn="auto">
              <a:lnSpc>
                <a:spcPct val="120000"/>
              </a:lnSpc>
              <a:buFont typeface="Arial" panose="020B0604020202090204" pitchFamily="34" charset="0"/>
              <a:buChar char="•"/>
              <a:defRPr/>
            </a:pPr>
            <a:endParaRPr lang="zh-CN" altLang="en-US" sz="20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756852" y="392154"/>
            <a:ext cx="2421890" cy="70675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</a:pPr>
            <a:r>
              <a:rPr lang="zh-CN" altLang="en-US" sz="4000" b="1" dirty="0">
                <a:latin typeface="苹方-简" panose="020B0400000000000000" charset="-122"/>
                <a:ea typeface="苹方-简" panose="020B0400000000000000" charset="-122"/>
                <a:cs typeface="+mn-ea"/>
                <a:sym typeface="+mn-lt"/>
              </a:rPr>
              <a:t>条件测试</a:t>
            </a:r>
            <a:r>
              <a:rPr lang="en-US" altLang="zh-CN" sz="4000" b="1" dirty="0">
                <a:latin typeface="苹方-简" panose="020B0400000000000000" charset="-122"/>
                <a:ea typeface="苹方-简" panose="020B0400000000000000" charset="-122"/>
                <a:cs typeface="+mn-ea"/>
                <a:sym typeface="+mn-lt"/>
              </a:rPr>
              <a:t>1</a:t>
            </a:r>
            <a:endParaRPr lang="en-US" altLang="zh-CN" sz="4000" b="1" dirty="0">
              <a:latin typeface="苹方-简" panose="020B0400000000000000" charset="-122"/>
              <a:ea typeface="苹方-简" panose="020B0400000000000000" charset="-122"/>
              <a:cs typeface="+mn-ea"/>
              <a:sym typeface="+mn-lt"/>
            </a:endParaRPr>
          </a:p>
        </p:txBody>
      </p:sp>
      <p:sp>
        <p:nvSpPr>
          <p:cNvPr id="33" name="等腰三角形 32"/>
          <p:cNvSpPr/>
          <p:nvPr/>
        </p:nvSpPr>
        <p:spPr>
          <a:xfrm rot="16200000" flipV="1">
            <a:off x="-91725" y="483879"/>
            <a:ext cx="707885" cy="524437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02590" y="1100455"/>
            <a:ext cx="2806065" cy="5354320"/>
          </a:xfrm>
          <a:prstGeom prst="rect">
            <a:avLst/>
          </a:prstGeom>
          <a:solidFill>
            <a:schemeClr val="tx1"/>
          </a:solidFill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&gt;&gt;&gt; car = 'bmw'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&gt;&gt;&gt; car == 'bmw'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True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&gt;&gt;&gt; car == 'audi'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False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&gt;&gt;&gt; car = 'Audi'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&gt;&gt;&gt; car == 'audi'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False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&gt;&gt;&gt; car.lower()=='audi'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True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&gt;&gt;&gt; if car != 'audi':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...     print("it's not audi.")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...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it's not audi.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&gt;&gt;&gt; age = 18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&gt;&gt;&gt; age == 18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True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&gt;&gt;&gt; age == 20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False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524510" y="1402080"/>
            <a:ext cx="4090670" cy="4523105"/>
          </a:xfrm>
          <a:prstGeom prst="rect">
            <a:avLst/>
          </a:prstGeom>
          <a:solidFill>
            <a:schemeClr val="tx1"/>
          </a:solidFill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chemeClr val="bg1"/>
                </a:solidFill>
                <a:sym typeface="+mn-ea"/>
              </a:rPr>
              <a:t>&gt;&gt;&gt; age_0 = 22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  <a:sym typeface="+mn-ea"/>
              </a:rPr>
              <a:t>&gt;&gt;&gt; age_1 = 18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  <a:sym typeface="+mn-ea"/>
              </a:rPr>
              <a:t>&gt;&gt;&gt; age_0 &gt;= 21 and age_1 &gt;=21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  <a:sym typeface="+mn-ea"/>
              </a:rPr>
              <a:t>False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  <a:sym typeface="+mn-ea"/>
              </a:rPr>
              <a:t>&gt;&gt;&gt; age_1 = 22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  <a:sym typeface="+mn-ea"/>
              </a:rPr>
              <a:t>&gt;&gt;&gt; age_0 &gt;= 21 and age_1 &gt;= 21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  <a:sym typeface="+mn-ea"/>
              </a:rPr>
              <a:t>True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  <a:sym typeface="+mn-ea"/>
              </a:rPr>
              <a:t>&gt;&gt;&gt; (age_0 &gt;= 21) and (age_1 &gt;= 21)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  <a:sym typeface="+mn-ea"/>
              </a:rPr>
              <a:t>True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  <a:sym typeface="+mn-ea"/>
              </a:rPr>
              <a:t>&gt;&gt;&gt; age_0 = 22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  <a:sym typeface="+mn-ea"/>
              </a:rPr>
              <a:t>&gt;&gt;&gt; age_1 = 18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  <a:sym typeface="+mn-ea"/>
              </a:rPr>
              <a:t>&gt;&gt;&gt; age_0 &gt;=21 or age_1 &gt;=21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  <a:sym typeface="+mn-ea"/>
              </a:rPr>
              <a:t>True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  <a:sym typeface="+mn-ea"/>
              </a:rPr>
              <a:t>&gt;&gt;&gt; age_0 = 18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  <a:sym typeface="+mn-ea"/>
              </a:rPr>
              <a:t>&gt;&gt;&gt; age_0 &gt;=21 or age_1 &gt;= 21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  <a:sym typeface="+mn-ea"/>
              </a:rPr>
              <a:t>False</a:t>
            </a:r>
            <a:endParaRPr lang="zh-CN" altLang="en-US">
              <a:solidFill>
                <a:schemeClr val="bg1"/>
              </a:solidFill>
              <a:sym typeface="+mn-ea"/>
            </a:endParaRPr>
          </a:p>
        </p:txBody>
      </p:sp>
      <p:sp>
        <p:nvSpPr>
          <p:cNvPr id="27" name="Text Box 10"/>
          <p:cNvSpPr txBox="1">
            <a:spLocks noChangeArrowheads="1"/>
          </p:cNvSpPr>
          <p:nvPr/>
        </p:nvSpPr>
        <p:spPr bwMode="auto">
          <a:xfrm>
            <a:off x="4921885" y="318770"/>
            <a:ext cx="6636385" cy="264604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60960" tIns="30480" rIns="60960" bIns="3048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0" indent="-342900" algn="l" defTabSz="1450975" fontAlgn="auto">
              <a:lnSpc>
                <a:spcPct val="12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使用</a:t>
            </a:r>
            <a:r>
              <a:rPr lang="en-US" altLang="zh-CN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and</a:t>
            </a:r>
            <a:r>
              <a:rPr lang="zh-CN" altLang="en-US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检查多个条件是否同时为</a:t>
            </a:r>
            <a:r>
              <a:rPr lang="en-US" altLang="zh-CN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True</a:t>
            </a:r>
            <a:endParaRPr lang="en-US" altLang="zh-CN" sz="20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342900" lvl="0" indent="-342900" algn="l" defTabSz="1450975" fontAlgn="auto">
              <a:lnSpc>
                <a:spcPct val="12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使用</a:t>
            </a:r>
            <a:r>
              <a:rPr lang="en-US" altLang="zh-CN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or</a:t>
            </a:r>
            <a:r>
              <a:rPr lang="zh-CN" altLang="en-US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检查多个条件是否其中一个为</a:t>
            </a:r>
            <a:r>
              <a:rPr lang="en-US" altLang="zh-CN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True</a:t>
            </a:r>
            <a:endParaRPr lang="en-US" altLang="zh-CN" sz="20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342900" lvl="0" indent="-342900" algn="l" defTabSz="1450975" fontAlgn="auto">
              <a:lnSpc>
                <a:spcPct val="12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关键字</a:t>
            </a:r>
            <a:r>
              <a:rPr lang="en-US" altLang="zh-CN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in</a:t>
            </a:r>
            <a:r>
              <a:rPr lang="zh-CN" altLang="en-US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让</a:t>
            </a:r>
            <a:r>
              <a:rPr lang="en-US" altLang="zh-CN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Python</a:t>
            </a:r>
            <a:r>
              <a:rPr lang="zh-CN" altLang="en-US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检查列表是否包含指定元素</a:t>
            </a:r>
            <a:endParaRPr lang="zh-CN" altLang="en-US" sz="20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342900" lvl="0" indent="-342900" algn="l" defTabSz="1450975" fontAlgn="auto">
              <a:lnSpc>
                <a:spcPct val="120000"/>
              </a:lnSpc>
              <a:buFont typeface="Arial" panose="020B0604020202090204" pitchFamily="34" charset="0"/>
              <a:buChar char="•"/>
              <a:defRPr/>
            </a:pPr>
            <a:r>
              <a:rPr lang="en-US" altLang="zh-CN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not in</a:t>
            </a:r>
            <a:r>
              <a:rPr lang="zh-CN" altLang="en-US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检查列表是否不包含指定元素</a:t>
            </a:r>
            <a:endParaRPr lang="zh-CN" altLang="en-US" sz="20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342900" lvl="0" indent="-342900" algn="l" defTabSz="1450975" fontAlgn="auto">
              <a:lnSpc>
                <a:spcPct val="120000"/>
              </a:lnSpc>
              <a:buFont typeface="Arial" panose="020B0604020202090204" pitchFamily="34" charset="0"/>
              <a:buChar char="•"/>
              <a:defRPr/>
            </a:pPr>
            <a:r>
              <a:rPr lang="en-US" altLang="zh-CN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True</a:t>
            </a:r>
            <a:r>
              <a:rPr lang="zh-CN" altLang="en-US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和</a:t>
            </a:r>
            <a:r>
              <a:rPr lang="en-US" altLang="zh-CN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False</a:t>
            </a:r>
            <a:r>
              <a:rPr lang="zh-CN" altLang="en-US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又称为布尔值</a:t>
            </a:r>
            <a:endParaRPr lang="zh-CN" altLang="en-US" sz="20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342900" lvl="0" indent="-342900" algn="l" defTabSz="1450975" fontAlgn="auto">
              <a:lnSpc>
                <a:spcPct val="12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布尔表达式是条件测试的别名，它的结果要么是</a:t>
            </a:r>
            <a:r>
              <a:rPr lang="en-US" altLang="zh-CN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True</a:t>
            </a:r>
            <a:r>
              <a:rPr lang="zh-CN" altLang="en-US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，要么是</a:t>
            </a:r>
            <a:r>
              <a:rPr lang="en-US" altLang="zh-CN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False</a:t>
            </a:r>
            <a:endParaRPr lang="en-US" altLang="zh-CN" sz="20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756852" y="392154"/>
            <a:ext cx="2522855" cy="70675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</a:pPr>
            <a:r>
              <a:rPr lang="zh-CN" altLang="en-US" sz="4000" b="1" dirty="0">
                <a:latin typeface="苹方-简" panose="020B0400000000000000" charset="-122"/>
                <a:ea typeface="苹方-简" panose="020B0400000000000000" charset="-122"/>
                <a:cs typeface="+mn-ea"/>
                <a:sym typeface="+mn-lt"/>
              </a:rPr>
              <a:t>条件测试</a:t>
            </a:r>
            <a:r>
              <a:rPr lang="en-US" altLang="zh-CN" sz="4000" b="1" dirty="0">
                <a:latin typeface="苹方-简" panose="020B0400000000000000" charset="-122"/>
                <a:ea typeface="苹方-简" panose="020B0400000000000000" charset="-122"/>
                <a:cs typeface="+mn-ea"/>
                <a:sym typeface="+mn-lt"/>
              </a:rPr>
              <a:t>2</a:t>
            </a:r>
            <a:endParaRPr lang="en-US" altLang="zh-CN" sz="4000" b="1" dirty="0">
              <a:latin typeface="苹方-简" panose="020B0400000000000000" charset="-122"/>
              <a:ea typeface="苹方-简" panose="020B0400000000000000" charset="-122"/>
              <a:cs typeface="+mn-ea"/>
              <a:sym typeface="+mn-lt"/>
            </a:endParaRPr>
          </a:p>
        </p:txBody>
      </p:sp>
      <p:sp>
        <p:nvSpPr>
          <p:cNvPr id="33" name="等腰三角形 32"/>
          <p:cNvSpPr/>
          <p:nvPr/>
        </p:nvSpPr>
        <p:spPr>
          <a:xfrm rot="16200000" flipV="1">
            <a:off x="-91725" y="483879"/>
            <a:ext cx="707885" cy="524437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039995" y="2986405"/>
            <a:ext cx="6518910" cy="3692525"/>
          </a:xfrm>
          <a:prstGeom prst="rect">
            <a:avLst/>
          </a:prstGeom>
          <a:solidFill>
            <a:schemeClr val="tx1"/>
          </a:solidFill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chemeClr val="bg1"/>
                </a:solidFill>
                <a:sym typeface="+mn-ea"/>
              </a:rPr>
              <a:t>&gt;&gt;&gt; heros = ["pangu","anqila","miyue"]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  <a:sym typeface="+mn-ea"/>
              </a:rPr>
              <a:t>&gt;&gt;&gt; "pangu" in heros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  <a:sym typeface="+mn-ea"/>
              </a:rPr>
              <a:t>True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  <a:sym typeface="+mn-ea"/>
              </a:rPr>
              <a:t>&gt;&gt;&gt; "luban" in heros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  <a:sym typeface="+mn-ea"/>
              </a:rPr>
              <a:t>False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  <a:sym typeface="+mn-ea"/>
              </a:rPr>
              <a:t>&gt;&gt;&gt; "pangu" not in heros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  <a:sym typeface="+mn-ea"/>
              </a:rPr>
              <a:t>False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  <a:sym typeface="+mn-ea"/>
              </a:rPr>
              <a:t>&gt;&gt;&gt; "luban" not in heros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  <a:sym typeface="+mn-ea"/>
              </a:rPr>
              <a:t>True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  <a:sym typeface="+mn-ea"/>
              </a:rPr>
              <a:t>&gt;&gt;&gt; game_active = True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  <a:sym typeface="+mn-ea"/>
              </a:rPr>
              <a:t>&gt;&gt;&gt; can_edit = False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  <a:sym typeface="+mn-ea"/>
              </a:rPr>
              <a:t>&gt;&gt;&gt; print(game_active,can_edit)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  <a:sym typeface="+mn-ea"/>
              </a:rPr>
              <a:t>True False</a:t>
            </a:r>
            <a:endParaRPr lang="zh-CN" altLang="en-US">
              <a:solidFill>
                <a:schemeClr val="bg1"/>
              </a:solidFill>
              <a:sym typeface="+mn-ea"/>
            </a:endParaRPr>
          </a:p>
        </p:txBody>
      </p:sp>
    </p:spTree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Box 10"/>
          <p:cNvSpPr txBox="1">
            <a:spLocks noChangeArrowheads="1"/>
          </p:cNvSpPr>
          <p:nvPr/>
        </p:nvSpPr>
        <p:spPr bwMode="auto">
          <a:xfrm>
            <a:off x="5416550" y="1099185"/>
            <a:ext cx="6532245" cy="330771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60960" tIns="30480" rIns="60960" bIns="3048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 defTabSz="1450975" fontAlgn="auto">
              <a:lnSpc>
                <a:spcPct val="120000"/>
              </a:lnSpc>
              <a:buFont typeface="Arial" panose="020B0604020202090204" pitchFamily="34" charset="0"/>
              <a:buChar char="•"/>
              <a:defRPr/>
            </a:pPr>
            <a:r>
              <a:rPr lang="en-US" altLang="zh-CN" sz="22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if</a:t>
            </a:r>
            <a:endParaRPr lang="en-US" altLang="zh-CN" sz="22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342900" indent="-342900" algn="l" defTabSz="1450975" fontAlgn="auto">
              <a:lnSpc>
                <a:spcPct val="120000"/>
              </a:lnSpc>
              <a:buFont typeface="Arial" panose="020B0604020202090204" pitchFamily="34" charset="0"/>
              <a:buChar char="•"/>
              <a:defRPr/>
            </a:pPr>
            <a:r>
              <a:rPr lang="en-US" altLang="zh-CN" sz="22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if...else</a:t>
            </a:r>
            <a:endParaRPr lang="en-US" altLang="zh-CN" sz="22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342900" indent="-342900" algn="l" defTabSz="1450975" fontAlgn="auto">
              <a:lnSpc>
                <a:spcPct val="120000"/>
              </a:lnSpc>
              <a:buFont typeface="Arial" panose="020B0604020202090204" pitchFamily="34" charset="0"/>
              <a:buChar char="•"/>
              <a:defRPr/>
            </a:pPr>
            <a:r>
              <a:rPr lang="en-US" altLang="zh-CN" sz="22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if...elif...else</a:t>
            </a:r>
            <a:endParaRPr lang="en-US" altLang="zh-CN" sz="22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342900" indent="-342900" algn="l" defTabSz="1450975" fontAlgn="auto">
              <a:lnSpc>
                <a:spcPct val="120000"/>
              </a:lnSpc>
              <a:buFont typeface="Arial" panose="020B0604020202090204" pitchFamily="34" charset="0"/>
              <a:buChar char="•"/>
              <a:defRPr/>
            </a:pPr>
            <a:r>
              <a:rPr lang="en-US" altLang="zh-CN" sz="22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if...elif...elif...elif</a:t>
            </a:r>
            <a:endParaRPr lang="en-US" altLang="zh-CN" sz="22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342900" indent="-342900" algn="l" defTabSz="1450975" fontAlgn="auto">
              <a:lnSpc>
                <a:spcPct val="12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sz="22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如果只想执行一个代码块就使用</a:t>
            </a:r>
            <a:r>
              <a:rPr lang="en-US" altLang="zh-CN" sz="22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if-elif-else</a:t>
            </a:r>
            <a:r>
              <a:rPr lang="zh-CN" altLang="en-US" sz="22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结构</a:t>
            </a:r>
            <a:endParaRPr lang="zh-CN" altLang="en-US" sz="22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342900" indent="-342900" algn="l" defTabSz="1450975" fontAlgn="auto">
              <a:lnSpc>
                <a:spcPct val="12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sz="22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如果要运行多个代码块就使用一系列独立的</a:t>
            </a:r>
            <a:r>
              <a:rPr lang="en-US" altLang="zh-CN" sz="22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if</a:t>
            </a:r>
            <a:r>
              <a:rPr lang="zh-CN" altLang="en-US" sz="22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语句</a:t>
            </a:r>
            <a:endParaRPr lang="zh-CN" altLang="en-US" sz="22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342900" indent="-342900" algn="l" defTabSz="1450975" fontAlgn="auto">
              <a:lnSpc>
                <a:spcPct val="12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sz="22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注意缩进以及</a:t>
            </a:r>
            <a:r>
              <a:rPr lang="en-US" altLang="zh-CN" sz="22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if</a:t>
            </a:r>
            <a:r>
              <a:rPr lang="zh-CN" altLang="en-US" sz="22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语句最后的冒号</a:t>
            </a:r>
            <a:r>
              <a:rPr lang="en-US" altLang="zh-CN" sz="22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“:”</a:t>
            </a:r>
            <a:endParaRPr lang="en-US" altLang="zh-CN" sz="22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342900" indent="-342900" algn="l" defTabSz="1450975" fontAlgn="auto">
              <a:lnSpc>
                <a:spcPct val="120000"/>
              </a:lnSpc>
              <a:buFont typeface="Arial" panose="020B0604020202090204" pitchFamily="34" charset="0"/>
              <a:buChar char="•"/>
              <a:defRPr/>
            </a:pPr>
            <a:r>
              <a:rPr lang="en-US" altLang="zh-CN" sz="22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price</a:t>
            </a:r>
            <a:r>
              <a:rPr lang="zh-CN" altLang="en-US" sz="22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变量的用法</a:t>
            </a:r>
            <a:endParaRPr lang="zh-CN" altLang="en-US" sz="22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756852" y="392154"/>
            <a:ext cx="4064000" cy="70675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zh-CN" sz="4000" b="1" dirty="0">
                <a:latin typeface="苹方-简" panose="020B0400000000000000" charset="-122"/>
                <a:ea typeface="苹方-简" panose="020B0400000000000000" charset="-122"/>
                <a:cs typeface="+mn-ea"/>
                <a:sym typeface="+mn-lt"/>
              </a:rPr>
              <a:t>if</a:t>
            </a:r>
            <a:r>
              <a:rPr lang="zh-CN" altLang="en-US" sz="4000" b="1" dirty="0">
                <a:latin typeface="苹方-简" panose="020B0400000000000000" charset="-122"/>
                <a:ea typeface="苹方-简" panose="020B0400000000000000" charset="-122"/>
                <a:cs typeface="+mn-ea"/>
                <a:sym typeface="+mn-lt"/>
              </a:rPr>
              <a:t>语句的几种形式</a:t>
            </a:r>
            <a:endParaRPr lang="zh-CN" altLang="en-US" sz="4000" b="1" dirty="0">
              <a:latin typeface="苹方-简" panose="020B0400000000000000" charset="-122"/>
              <a:ea typeface="苹方-简" panose="020B0400000000000000" charset="-122"/>
              <a:cs typeface="+mn-ea"/>
              <a:sym typeface="+mn-lt"/>
            </a:endParaRPr>
          </a:p>
        </p:txBody>
      </p:sp>
      <p:sp>
        <p:nvSpPr>
          <p:cNvPr id="33" name="等腰三角形 32"/>
          <p:cNvSpPr/>
          <p:nvPr/>
        </p:nvSpPr>
        <p:spPr>
          <a:xfrm rot="16200000" flipV="1">
            <a:off x="-91725" y="483879"/>
            <a:ext cx="707885" cy="524437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416550" y="4563745"/>
            <a:ext cx="6532880" cy="2168525"/>
          </a:xfrm>
          <a:prstGeom prst="rect">
            <a:avLst/>
          </a:prstGeom>
          <a:solidFill>
            <a:schemeClr val="tx1"/>
          </a:solidFill>
        </p:spPr>
        <p:txBody>
          <a:bodyPr wrap="square" rtlCol="0" anchor="t">
            <a:spAutoFit/>
          </a:bodyPr>
          <a:p>
            <a:pPr fontAlgn="auto">
              <a:lnSpc>
                <a:spcPct val="150000"/>
              </a:lnSpc>
            </a:pPr>
            <a:r>
              <a:rPr lang="en-US" altLang="zh-CN">
                <a:solidFill>
                  <a:schemeClr val="bg1"/>
                </a:solidFill>
              </a:rPr>
              <a:t>$</a:t>
            </a:r>
            <a:r>
              <a:rPr lang="zh-CN" altLang="en-US">
                <a:solidFill>
                  <a:schemeClr val="bg1"/>
                </a:solidFill>
              </a:rPr>
              <a:t>python if_forms.py</a:t>
            </a:r>
            <a:endParaRPr lang="zh-CN" altLang="en-US">
              <a:solidFill>
                <a:schemeClr val="bg1"/>
              </a:solidFill>
            </a:endParaRPr>
          </a:p>
          <a:p>
            <a:pPr fontAlgn="auto">
              <a:lnSpc>
                <a:spcPct val="150000"/>
              </a:lnSpc>
            </a:pPr>
            <a:r>
              <a:rPr lang="zh-CN" altLang="en-US">
                <a:solidFill>
                  <a:schemeClr val="bg1"/>
                </a:solidFill>
              </a:rPr>
              <a:t>You are old enough to vote!</a:t>
            </a:r>
            <a:endParaRPr lang="zh-CN" altLang="en-US">
              <a:solidFill>
                <a:schemeClr val="bg1"/>
              </a:solidFill>
            </a:endParaRPr>
          </a:p>
          <a:p>
            <a:pPr fontAlgn="auto">
              <a:lnSpc>
                <a:spcPct val="150000"/>
              </a:lnSpc>
            </a:pPr>
            <a:r>
              <a:rPr lang="zh-CN" altLang="en-US">
                <a:solidFill>
                  <a:schemeClr val="bg1"/>
                </a:solidFill>
              </a:rPr>
              <a:t>Sorry, you are too young to vote.</a:t>
            </a:r>
            <a:endParaRPr lang="zh-CN" altLang="en-US">
              <a:solidFill>
                <a:schemeClr val="bg1"/>
              </a:solidFill>
            </a:endParaRPr>
          </a:p>
          <a:p>
            <a:pPr fontAlgn="auto">
              <a:lnSpc>
                <a:spcPct val="150000"/>
              </a:lnSpc>
            </a:pPr>
            <a:r>
              <a:rPr lang="zh-CN" altLang="en-US">
                <a:solidFill>
                  <a:schemeClr val="bg1"/>
                </a:solidFill>
              </a:rPr>
              <a:t>Your admission cost is $10.</a:t>
            </a:r>
            <a:endParaRPr lang="zh-CN" altLang="en-US">
              <a:solidFill>
                <a:schemeClr val="bg1"/>
              </a:solidFill>
            </a:endParaRPr>
          </a:p>
          <a:p>
            <a:pPr fontAlgn="auto">
              <a:lnSpc>
                <a:spcPct val="150000"/>
              </a:lnSpc>
            </a:pPr>
            <a:r>
              <a:rPr lang="zh-CN" altLang="en-US">
                <a:solidFill>
                  <a:schemeClr val="bg1"/>
                </a:solidFill>
                <a:sym typeface="+mn-ea"/>
              </a:rPr>
              <a:t>Your admission cost is $10.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5" name="燕尾形箭头 4"/>
          <p:cNvSpPr/>
          <p:nvPr/>
        </p:nvSpPr>
        <p:spPr>
          <a:xfrm>
            <a:off x="4820920" y="5541010"/>
            <a:ext cx="376555" cy="331470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4510" y="1100455"/>
            <a:ext cx="4140200" cy="566102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Box 10"/>
          <p:cNvSpPr txBox="1">
            <a:spLocks noChangeArrowheads="1"/>
          </p:cNvSpPr>
          <p:nvPr/>
        </p:nvSpPr>
        <p:spPr bwMode="auto">
          <a:xfrm>
            <a:off x="524510" y="1378585"/>
            <a:ext cx="5055870" cy="127825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60960" tIns="30480" rIns="60960" bIns="3048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 defTabSz="1450975" fontAlgn="auto">
              <a:lnSpc>
                <a:spcPct val="12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sz="22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判断列表是否为空</a:t>
            </a:r>
            <a:endParaRPr lang="zh-CN" altLang="en-US" sz="22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342900" indent="-342900" algn="l" defTabSz="1450975" fontAlgn="auto">
              <a:lnSpc>
                <a:spcPct val="12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sz="22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在</a:t>
            </a:r>
            <a:r>
              <a:rPr lang="en-US" altLang="zh-CN" sz="22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if</a:t>
            </a:r>
            <a:r>
              <a:rPr lang="zh-CN" altLang="en-US" sz="22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语句中可以处理列表元素</a:t>
            </a:r>
            <a:endParaRPr lang="zh-CN" altLang="en-US" sz="22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342900" indent="-342900" algn="l" defTabSz="1450975" fontAlgn="auto">
              <a:lnSpc>
                <a:spcPct val="12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sz="22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在</a:t>
            </a:r>
            <a:r>
              <a:rPr lang="en-US" altLang="zh-CN" sz="22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for</a:t>
            </a:r>
            <a:r>
              <a:rPr lang="zh-CN" altLang="en-US" sz="22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循环中使用</a:t>
            </a:r>
            <a:r>
              <a:rPr lang="en-US" altLang="zh-CN" sz="22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if...else...</a:t>
            </a:r>
            <a:endParaRPr lang="en-US" altLang="zh-CN" sz="22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756852" y="392154"/>
            <a:ext cx="4572635" cy="70675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</a:pPr>
            <a:r>
              <a:rPr lang="zh-CN" altLang="en-US" sz="4000" b="1" dirty="0">
                <a:latin typeface="苹方-简" panose="020B0400000000000000" charset="-122"/>
                <a:ea typeface="苹方-简" panose="020B0400000000000000" charset="-122"/>
                <a:cs typeface="+mn-ea"/>
                <a:sym typeface="+mn-lt"/>
              </a:rPr>
              <a:t>使用</a:t>
            </a:r>
            <a:r>
              <a:rPr lang="en-US" altLang="zh-CN" sz="4000" b="1" dirty="0">
                <a:latin typeface="苹方-简" panose="020B0400000000000000" charset="-122"/>
                <a:ea typeface="苹方-简" panose="020B0400000000000000" charset="-122"/>
                <a:cs typeface="+mn-ea"/>
                <a:sym typeface="+mn-lt"/>
              </a:rPr>
              <a:t>if</a:t>
            </a:r>
            <a:r>
              <a:rPr lang="zh-CN" altLang="en-US" sz="4000" b="1" dirty="0">
                <a:latin typeface="苹方-简" panose="020B0400000000000000" charset="-122"/>
                <a:ea typeface="苹方-简" panose="020B0400000000000000" charset="-122"/>
                <a:cs typeface="+mn-ea"/>
                <a:sym typeface="+mn-lt"/>
              </a:rPr>
              <a:t>语句处理列表</a:t>
            </a:r>
            <a:endParaRPr lang="zh-CN" altLang="en-US" sz="4000" b="1" dirty="0">
              <a:latin typeface="苹方-简" panose="020B0400000000000000" charset="-122"/>
              <a:ea typeface="苹方-简" panose="020B0400000000000000" charset="-122"/>
              <a:cs typeface="+mn-ea"/>
              <a:sym typeface="+mn-lt"/>
            </a:endParaRPr>
          </a:p>
        </p:txBody>
      </p:sp>
      <p:sp>
        <p:nvSpPr>
          <p:cNvPr id="33" name="等腰三角形 32"/>
          <p:cNvSpPr/>
          <p:nvPr/>
        </p:nvSpPr>
        <p:spPr>
          <a:xfrm rot="16200000" flipV="1">
            <a:off x="-91725" y="483879"/>
            <a:ext cx="707885" cy="524437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276340" y="4963795"/>
            <a:ext cx="5224145" cy="1753235"/>
          </a:xfrm>
          <a:prstGeom prst="rect">
            <a:avLst/>
          </a:prstGeom>
          <a:solidFill>
            <a:schemeClr val="tx1"/>
          </a:solidFill>
        </p:spPr>
        <p:txBody>
          <a:bodyPr wrap="square" rtlCol="0" anchor="t">
            <a:spAutoFit/>
          </a:bodyPr>
          <a:p>
            <a:pPr fontAlgn="auto">
              <a:lnSpc>
                <a:spcPct val="100000"/>
              </a:lnSpc>
            </a:pPr>
            <a:r>
              <a:rPr>
                <a:solidFill>
                  <a:schemeClr val="bg1"/>
                </a:solidFill>
              </a:rPr>
              <a:t>$ python if_checkelem.py</a:t>
            </a:r>
            <a:endParaRPr>
              <a:solidFill>
                <a:schemeClr val="bg1"/>
              </a:solidFill>
            </a:endParaRPr>
          </a:p>
          <a:p>
            <a:pPr fontAlgn="auto">
              <a:lnSpc>
                <a:spcPct val="100000"/>
              </a:lnSpc>
            </a:pPr>
            <a:r>
              <a:rPr>
                <a:solidFill>
                  <a:schemeClr val="bg1"/>
                </a:solidFill>
              </a:rPr>
              <a:t>安其拉加入战队。</a:t>
            </a:r>
            <a:endParaRPr>
              <a:solidFill>
                <a:schemeClr val="bg1"/>
              </a:solidFill>
            </a:endParaRPr>
          </a:p>
          <a:p>
            <a:pPr fontAlgn="auto">
              <a:lnSpc>
                <a:spcPct val="100000"/>
              </a:lnSpc>
            </a:pPr>
            <a:r>
              <a:rPr>
                <a:solidFill>
                  <a:schemeClr val="bg1"/>
                </a:solidFill>
              </a:rPr>
              <a:t>扁鹊加入战队。</a:t>
            </a:r>
            <a:endParaRPr>
              <a:solidFill>
                <a:schemeClr val="bg1"/>
              </a:solidFill>
            </a:endParaRPr>
          </a:p>
          <a:p>
            <a:pPr fontAlgn="auto">
              <a:lnSpc>
                <a:spcPct val="100000"/>
              </a:lnSpc>
            </a:pPr>
            <a:r>
              <a:rPr>
                <a:solidFill>
                  <a:schemeClr val="bg1"/>
                </a:solidFill>
              </a:rPr>
              <a:t>孙尚香加入战队。</a:t>
            </a:r>
            <a:endParaRPr>
              <a:solidFill>
                <a:schemeClr val="bg1"/>
              </a:solidFill>
            </a:endParaRPr>
          </a:p>
          <a:p>
            <a:pPr fontAlgn="auto">
              <a:lnSpc>
                <a:spcPct val="100000"/>
              </a:lnSpc>
            </a:pPr>
            <a:r>
              <a:rPr>
                <a:solidFill>
                  <a:schemeClr val="bg1"/>
                </a:solidFill>
              </a:rPr>
              <a:t>鲁班加入战队。</a:t>
            </a:r>
            <a:endParaRPr>
              <a:solidFill>
                <a:schemeClr val="bg1"/>
              </a:solidFill>
            </a:endParaRPr>
          </a:p>
          <a:p>
            <a:pPr fontAlgn="auto">
              <a:lnSpc>
                <a:spcPct val="100000"/>
              </a:lnSpc>
            </a:pPr>
            <a:r>
              <a:rPr>
                <a:solidFill>
                  <a:schemeClr val="bg1"/>
                </a:solidFill>
              </a:rPr>
              <a:t>很好，盘古已经加入战队，可以开始比赛。</a:t>
            </a:r>
            <a:endParaRPr>
              <a:solidFill>
                <a:schemeClr val="bg1"/>
              </a:solidFill>
            </a:endParaRPr>
          </a:p>
        </p:txBody>
      </p:sp>
      <p:sp>
        <p:nvSpPr>
          <p:cNvPr id="5" name="燕尾形箭头 4"/>
          <p:cNvSpPr/>
          <p:nvPr/>
        </p:nvSpPr>
        <p:spPr>
          <a:xfrm rot="5400000">
            <a:off x="8670290" y="4609465"/>
            <a:ext cx="376555" cy="331470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76340" y="38100"/>
            <a:ext cx="5224780" cy="448627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 descr="图片包含 餐桌, 室内, 就坐, 笔记本电脑&#10;&#10;已生成极高可信度的说明"/>
          <p:cNvPicPr>
            <a:picLocks noChangeAspect="1"/>
          </p:cNvPicPr>
          <p:nvPr/>
        </p:nvPicPr>
        <p:blipFill rotWithShape="1"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15636" y="1280854"/>
            <a:ext cx="12192000" cy="4343657"/>
          </a:xfrm>
          <a:custGeom>
            <a:avLst/>
            <a:gdLst>
              <a:gd name="connsiteX0" fmla="*/ 0 w 12192000"/>
              <a:gd name="connsiteY0" fmla="*/ 0 h 3179629"/>
              <a:gd name="connsiteX1" fmla="*/ 12192000 w 12192000"/>
              <a:gd name="connsiteY1" fmla="*/ 0 h 3179629"/>
              <a:gd name="connsiteX2" fmla="*/ 12192000 w 12192000"/>
              <a:gd name="connsiteY2" fmla="*/ 3179629 h 3179629"/>
              <a:gd name="connsiteX3" fmla="*/ 0 w 12192000"/>
              <a:gd name="connsiteY3" fmla="*/ 3179629 h 3179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179629">
                <a:moveTo>
                  <a:pt x="0" y="0"/>
                </a:moveTo>
                <a:lnTo>
                  <a:pt x="12192000" y="0"/>
                </a:lnTo>
                <a:lnTo>
                  <a:pt x="12192000" y="3179629"/>
                </a:lnTo>
                <a:lnTo>
                  <a:pt x="0" y="3179629"/>
                </a:lnTo>
                <a:close/>
              </a:path>
            </a:pathLst>
          </a:custGeom>
        </p:spPr>
      </p:pic>
      <p:sp>
        <p:nvSpPr>
          <p:cNvPr id="11" name="平行四边形 10"/>
          <p:cNvSpPr/>
          <p:nvPr/>
        </p:nvSpPr>
        <p:spPr>
          <a:xfrm>
            <a:off x="2286000" y="1280854"/>
            <a:ext cx="7620000" cy="4343658"/>
          </a:xfrm>
          <a:prstGeom prst="parallelogram">
            <a:avLst>
              <a:gd name="adj" fmla="val 43883"/>
            </a:avLst>
          </a:prstGeom>
          <a:solidFill>
            <a:srgbClr val="C00000">
              <a:alpha val="48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TextBox 18"/>
          <p:cNvSpPr txBox="1"/>
          <p:nvPr/>
        </p:nvSpPr>
        <p:spPr>
          <a:xfrm flipH="1">
            <a:off x="5542073" y="3859392"/>
            <a:ext cx="140335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字典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7" name="直接连接符 16"/>
          <p:cNvCxnSpPr/>
          <p:nvPr/>
        </p:nvCxnSpPr>
        <p:spPr>
          <a:xfrm>
            <a:off x="5099984" y="4782234"/>
            <a:ext cx="2327312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>
            <a:off x="8001000" y="6390916"/>
            <a:ext cx="4191000" cy="0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/>
        </p:nvGrpSpPr>
        <p:grpSpPr>
          <a:xfrm>
            <a:off x="5372100" y="1955800"/>
            <a:ext cx="1743075" cy="1743075"/>
            <a:chOff x="8460" y="2112"/>
            <a:chExt cx="2745" cy="2745"/>
          </a:xfrm>
        </p:grpSpPr>
        <p:grpSp>
          <p:nvGrpSpPr>
            <p:cNvPr id="26" name="组合 25"/>
            <p:cNvGrpSpPr/>
            <p:nvPr/>
          </p:nvGrpSpPr>
          <p:grpSpPr>
            <a:xfrm>
              <a:off x="8460" y="2112"/>
              <a:ext cx="2745" cy="2745"/>
              <a:chOff x="2002721" y="1605930"/>
              <a:chExt cx="1332368" cy="1332368"/>
            </a:xfrm>
          </p:grpSpPr>
          <p:grpSp>
            <p:nvGrpSpPr>
              <p:cNvPr id="28" name="组合 27"/>
              <p:cNvGrpSpPr/>
              <p:nvPr/>
            </p:nvGrpSpPr>
            <p:grpSpPr>
              <a:xfrm>
                <a:off x="2002721" y="1605930"/>
                <a:ext cx="1332368" cy="1332368"/>
                <a:chOff x="1236675" y="2423160"/>
                <a:chExt cx="1950720" cy="1950720"/>
              </a:xfrm>
            </p:grpSpPr>
            <p:sp>
              <p:nvSpPr>
                <p:cNvPr id="30" name="椭圆 29"/>
                <p:cNvSpPr/>
                <p:nvPr/>
              </p:nvSpPr>
              <p:spPr>
                <a:xfrm>
                  <a:off x="1236675" y="2423160"/>
                  <a:ext cx="1950720" cy="195072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dist="101600" dir="2700000" algn="tl" rotWithShape="0">
                    <a:prstClr val="black">
                      <a:alpha val="16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1" name="椭圆 30"/>
                <p:cNvSpPr/>
                <p:nvPr/>
              </p:nvSpPr>
              <p:spPr>
                <a:xfrm>
                  <a:off x="1414428" y="2592937"/>
                  <a:ext cx="1595213" cy="1611166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29" name="椭圆 28"/>
              <p:cNvSpPr/>
              <p:nvPr/>
            </p:nvSpPr>
            <p:spPr>
              <a:xfrm>
                <a:off x="2251694" y="1854903"/>
                <a:ext cx="834422" cy="834422"/>
              </a:xfrm>
              <a:prstGeom prst="ellipse">
                <a:avLst/>
              </a:prstGeom>
              <a:ln>
                <a:noFill/>
              </a:ln>
              <a:effectLst>
                <a:innerShdw dist="101600" dir="13500000">
                  <a:schemeClr val="accent1">
                    <a:lumMod val="50000"/>
                    <a:alpha val="50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2" name="TextBox 28"/>
            <p:cNvSpPr txBox="1"/>
            <p:nvPr/>
          </p:nvSpPr>
          <p:spPr>
            <a:xfrm>
              <a:off x="8643" y="2575"/>
              <a:ext cx="2330" cy="16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eaLnBrk="1" fontAlgn="auto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r>
                <a:rPr lang="en-US" altLang="zh-CN" sz="4800" b="1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 pitchFamily="34" charset="0"/>
                </a:rPr>
                <a:t>05</a:t>
              </a:r>
              <a:endParaRPr lang="en-US" altLang="zh-CN" sz="4800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7903210" y="5994400"/>
            <a:ext cx="340360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February 2020       By Axe Tang</a:t>
            </a:r>
            <a:endParaRPr lang="en-US" altLang="zh-CN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626745" y="337820"/>
            <a:ext cx="4788535" cy="790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9pPr>
          </a:lstStyle>
          <a:p>
            <a:pPr algn="ctr">
              <a:defRPr/>
            </a:pPr>
            <a:r>
              <a:rPr lang="en-US" altLang="zh-CN" sz="36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Crash Course</a:t>
            </a:r>
            <a:endParaRPr lang="en-US" altLang="zh-CN" sz="36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 descr="python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35" y="99060"/>
            <a:ext cx="1507490" cy="11341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/>
    </mc:Choice>
    <mc:Fallback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ldLvl="0" animBg="1"/>
      <p:bldP spid="13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Box 10"/>
          <p:cNvSpPr txBox="1">
            <a:spLocks noChangeArrowheads="1"/>
          </p:cNvSpPr>
          <p:nvPr/>
        </p:nvSpPr>
        <p:spPr bwMode="auto">
          <a:xfrm>
            <a:off x="5721350" y="2929255"/>
            <a:ext cx="6346190" cy="366204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60960" tIns="30480" rIns="60960" bIns="3048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 defTabSz="1450975" fontAlgn="auto">
              <a:lnSpc>
                <a:spcPct val="100000"/>
              </a:lnSpc>
              <a:buFont typeface="Arial" panose="020B0604020202090204" pitchFamily="34" charset="0"/>
              <a:buChar char="•"/>
              <a:defRPr/>
            </a:pPr>
            <a:r>
              <a:rPr lang="en-US" altLang="zh-CN" b="1" dirty="0">
                <a:solidFill>
                  <a:srgbClr val="FF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Python</a:t>
            </a:r>
            <a:r>
              <a:rPr lang="zh-CN" altLang="en-US" b="1" dirty="0">
                <a:solidFill>
                  <a:srgbClr val="FF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中，字典是一系列键</a:t>
            </a:r>
            <a:r>
              <a:rPr lang="en-US" altLang="zh-CN" b="1" dirty="0">
                <a:solidFill>
                  <a:srgbClr val="FF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-</a:t>
            </a:r>
            <a:r>
              <a:rPr lang="zh-CN" altLang="en-US" b="1" dirty="0">
                <a:solidFill>
                  <a:srgbClr val="FF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值对</a:t>
            </a:r>
            <a:r>
              <a:rPr lang="zh-CN" altLang="en-US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，每个键都与一个值相关联，与键相关联的值可以是数字、字符串、列表乃至字典</a:t>
            </a:r>
            <a:endParaRPr lang="zh-CN" altLang="en-US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342900" indent="-342900" algn="l" defTabSz="1450975" fontAlgn="auto">
              <a:lnSpc>
                <a:spcPct val="100000"/>
              </a:lnSpc>
              <a:buFont typeface="Arial" panose="020B0604020202090204" pitchFamily="34" charset="0"/>
              <a:buChar char="•"/>
              <a:defRPr/>
            </a:pPr>
            <a:r>
              <a:rPr lang="en-US" altLang="zh-CN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Python</a:t>
            </a:r>
            <a:r>
              <a:rPr lang="zh-CN" altLang="en-US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中，字典用放在花括号对</a:t>
            </a:r>
            <a:r>
              <a:rPr lang="en-US" altLang="zh-CN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{}</a:t>
            </a:r>
            <a:r>
              <a:rPr lang="zh-CN" altLang="en-US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中的一系列键</a:t>
            </a:r>
            <a:r>
              <a:rPr lang="en-US" altLang="zh-CN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-</a:t>
            </a:r>
            <a:r>
              <a:rPr lang="zh-CN" altLang="en-US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值对表示</a:t>
            </a:r>
            <a:endParaRPr lang="en-US" altLang="zh-CN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342900" indent="-342900" algn="l" defTabSz="1450975" fontAlgn="auto">
              <a:lnSpc>
                <a:spcPct val="10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要获取与键关联的值，可依次指定字典名和放在方括号对内的键</a:t>
            </a:r>
            <a:endParaRPr lang="zh-CN" altLang="en-US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342900" indent="-342900" algn="l" defTabSz="1450975" fontAlgn="auto">
              <a:lnSpc>
                <a:spcPct val="10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要给字典添加元素即键</a:t>
            </a:r>
            <a:r>
              <a:rPr lang="en-US" altLang="zh-CN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-</a:t>
            </a:r>
            <a:r>
              <a:rPr lang="zh-CN" altLang="en-US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值对，可依次指定字典名、用方括号括起的键和相关联的值</a:t>
            </a:r>
            <a:endParaRPr lang="zh-CN" altLang="en-US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342900" indent="-342900" algn="l" defTabSz="1450975" fontAlgn="auto">
              <a:lnSpc>
                <a:spcPct val="10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要修改字典中的值，可依次指定字典名、用方括号括起的键以及与该键相关联的新值</a:t>
            </a:r>
            <a:endParaRPr lang="zh-CN" altLang="en-US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342900" indent="-342900" algn="l" defTabSz="1450975" fontAlgn="auto">
              <a:lnSpc>
                <a:spcPct val="10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b="1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使用</a:t>
            </a:r>
            <a:r>
              <a:rPr lang="en-US" altLang="zh-CN" b="1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del</a:t>
            </a:r>
            <a:r>
              <a:rPr lang="zh-CN" altLang="en-US" b="1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语句将不需要的键</a:t>
            </a:r>
            <a:r>
              <a:rPr lang="en-US" altLang="zh-CN" b="1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-</a:t>
            </a:r>
            <a:r>
              <a:rPr lang="zh-CN" altLang="en-US" b="1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值对彻底删除，必须指定字典名和要删除的键</a:t>
            </a:r>
            <a:endParaRPr lang="zh-CN" altLang="en-US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342900" indent="-342900" algn="l" defTabSz="1450975" fontAlgn="auto">
              <a:lnSpc>
                <a:spcPct val="10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课根据需要使用字典存储一个对象的信息，也可以存储众多对象的同一种信息</a:t>
            </a:r>
            <a:endParaRPr lang="zh-CN" altLang="en-US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756852" y="392154"/>
            <a:ext cx="3167380" cy="70675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</a:pPr>
            <a:r>
              <a:rPr lang="zh-CN" altLang="en-US" sz="4000" b="1" dirty="0">
                <a:latin typeface="苹方-简" panose="020B0400000000000000" charset="-122"/>
                <a:ea typeface="苹方-简" panose="020B0400000000000000" charset="-122"/>
                <a:cs typeface="+mn-ea"/>
                <a:sym typeface="+mn-lt"/>
              </a:rPr>
              <a:t>使用字典</a:t>
            </a:r>
            <a:r>
              <a:rPr lang="en-US" altLang="zh-CN" sz="4000" b="1" dirty="0">
                <a:latin typeface="苹方-简" panose="020B0400000000000000" charset="-122"/>
                <a:ea typeface="苹方-简" panose="020B0400000000000000" charset="-122"/>
                <a:cs typeface="+mn-ea"/>
                <a:sym typeface="+mn-lt"/>
              </a:rPr>
              <a:t>Dict</a:t>
            </a:r>
            <a:endParaRPr lang="en-US" altLang="zh-CN" sz="4000" b="1" dirty="0">
              <a:latin typeface="苹方-简" panose="020B0400000000000000" charset="-122"/>
              <a:ea typeface="苹方-简" panose="020B0400000000000000" charset="-122"/>
              <a:cs typeface="+mn-ea"/>
              <a:sym typeface="+mn-lt"/>
            </a:endParaRPr>
          </a:p>
        </p:txBody>
      </p:sp>
      <p:sp>
        <p:nvSpPr>
          <p:cNvPr id="33" name="等腰三角形 32"/>
          <p:cNvSpPr/>
          <p:nvPr/>
        </p:nvSpPr>
        <p:spPr>
          <a:xfrm rot="16200000" flipV="1">
            <a:off x="-91725" y="483879"/>
            <a:ext cx="707885" cy="524437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燕尾形箭头 6"/>
          <p:cNvSpPr/>
          <p:nvPr/>
        </p:nvSpPr>
        <p:spPr>
          <a:xfrm>
            <a:off x="5344795" y="1629410"/>
            <a:ext cx="376555" cy="331470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9870" y="1369060"/>
            <a:ext cx="5056505" cy="519620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5812790" y="392430"/>
            <a:ext cx="6346190" cy="2399665"/>
          </a:xfrm>
          <a:prstGeom prst="rect">
            <a:avLst/>
          </a:prstGeom>
          <a:solidFill>
            <a:schemeClr val="tx1"/>
          </a:solidFill>
        </p:spPr>
        <p:txBody>
          <a:bodyPr wrap="square" rtlCol="0" anchor="t">
            <a:spAutoFit/>
          </a:bodyPr>
          <a:p>
            <a:r>
              <a:rPr lang="zh-CN" altLang="en-US" sz="1500">
                <a:solidFill>
                  <a:schemeClr val="bg1"/>
                </a:solidFill>
              </a:rPr>
              <a:t>$ python use_map.py</a:t>
            </a:r>
            <a:endParaRPr lang="zh-CN" altLang="en-US" sz="1500">
              <a:solidFill>
                <a:schemeClr val="bg1"/>
              </a:solidFill>
            </a:endParaRPr>
          </a:p>
          <a:p>
            <a:r>
              <a:rPr lang="zh-CN" altLang="en-US" sz="1500">
                <a:solidFill>
                  <a:schemeClr val="bg1"/>
                </a:solidFill>
              </a:rPr>
              <a:t>{'type': '战士', 'life': 1000, 'attack': 100}</a:t>
            </a:r>
            <a:endParaRPr lang="zh-CN" altLang="en-US" sz="1500">
              <a:solidFill>
                <a:schemeClr val="bg1"/>
              </a:solidFill>
            </a:endParaRPr>
          </a:p>
          <a:p>
            <a:r>
              <a:rPr lang="zh-CN" altLang="en-US" sz="1500">
                <a:solidFill>
                  <a:schemeClr val="bg1"/>
                </a:solidFill>
              </a:rPr>
              <a:t>战士</a:t>
            </a:r>
            <a:endParaRPr lang="zh-CN" altLang="en-US" sz="1500">
              <a:solidFill>
                <a:schemeClr val="bg1"/>
              </a:solidFill>
            </a:endParaRPr>
          </a:p>
          <a:p>
            <a:r>
              <a:rPr lang="zh-CN" altLang="en-US" sz="1500">
                <a:solidFill>
                  <a:schemeClr val="bg1"/>
                </a:solidFill>
              </a:rPr>
              <a:t>1000</a:t>
            </a:r>
            <a:endParaRPr lang="zh-CN" altLang="en-US" sz="1500">
              <a:solidFill>
                <a:schemeClr val="bg1"/>
              </a:solidFill>
            </a:endParaRPr>
          </a:p>
          <a:p>
            <a:r>
              <a:rPr lang="zh-CN" altLang="en-US" sz="1500">
                <a:solidFill>
                  <a:schemeClr val="bg1"/>
                </a:solidFill>
              </a:rPr>
              <a:t>100</a:t>
            </a:r>
            <a:endParaRPr lang="zh-CN" altLang="en-US" sz="1500">
              <a:solidFill>
                <a:schemeClr val="bg1"/>
              </a:solidFill>
            </a:endParaRPr>
          </a:p>
          <a:p>
            <a:r>
              <a:rPr lang="zh-CN" altLang="en-US" sz="1500">
                <a:solidFill>
                  <a:schemeClr val="bg1"/>
                </a:solidFill>
              </a:rPr>
              <a:t>{'type': '战士', 'life': 1000, 'attack': 100, 'name': '盘古'}</a:t>
            </a:r>
            <a:endParaRPr lang="zh-CN" altLang="en-US" sz="1500">
              <a:solidFill>
                <a:schemeClr val="bg1"/>
              </a:solidFill>
            </a:endParaRPr>
          </a:p>
          <a:p>
            <a:r>
              <a:rPr lang="zh-CN" altLang="en-US" sz="1500">
                <a:solidFill>
                  <a:schemeClr val="bg1"/>
                </a:solidFill>
              </a:rPr>
              <a:t>{'type': '战士', 'life': 1000, 'attack': 100, 'name': '孙策'}</a:t>
            </a:r>
            <a:endParaRPr lang="zh-CN" altLang="en-US" sz="1500">
              <a:solidFill>
                <a:schemeClr val="bg1"/>
              </a:solidFill>
            </a:endParaRPr>
          </a:p>
          <a:p>
            <a:r>
              <a:rPr lang="zh-CN" altLang="en-US" sz="1500">
                <a:solidFill>
                  <a:schemeClr val="bg1"/>
                </a:solidFill>
              </a:rPr>
              <a:t>{'type': '战士', 'life': 1000, 'name': '孙策'}</a:t>
            </a:r>
            <a:endParaRPr lang="zh-CN" altLang="en-US" sz="1500">
              <a:solidFill>
                <a:schemeClr val="bg1"/>
              </a:solidFill>
            </a:endParaRPr>
          </a:p>
          <a:p>
            <a:r>
              <a:rPr lang="zh-CN" altLang="en-US" sz="1500">
                <a:solidFill>
                  <a:schemeClr val="bg1"/>
                </a:solidFill>
              </a:rPr>
              <a:t>{'Father': '墨子', 'Mother': '安琪拉', 'Son': '鲁班', 'Daughter': '娜可露露'}</a:t>
            </a:r>
            <a:endParaRPr lang="zh-CN" altLang="en-US" sz="1500">
              <a:solidFill>
                <a:schemeClr val="bg1"/>
              </a:solidFill>
            </a:endParaRPr>
          </a:p>
          <a:p>
            <a:r>
              <a:rPr lang="zh-CN" altLang="en-US" sz="1500">
                <a:solidFill>
                  <a:schemeClr val="bg1"/>
                </a:solidFill>
              </a:rPr>
              <a:t>Son's favorite hero is 鲁班.</a:t>
            </a:r>
            <a:endParaRPr lang="zh-CN" altLang="en-US" sz="1500">
              <a:solidFill>
                <a:schemeClr val="bg1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464820" y="4197985"/>
            <a:ext cx="2413000" cy="21336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Box 10"/>
          <p:cNvSpPr txBox="1">
            <a:spLocks noChangeArrowheads="1"/>
          </p:cNvSpPr>
          <p:nvPr/>
        </p:nvSpPr>
        <p:spPr bwMode="auto">
          <a:xfrm>
            <a:off x="6184265" y="895985"/>
            <a:ext cx="5725795" cy="25539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60960" tIns="30480" rIns="60960" bIns="3048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 defTabSz="1450975" fontAlgn="auto">
              <a:lnSpc>
                <a:spcPct val="15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使用</a:t>
            </a:r>
            <a:r>
              <a:rPr lang="en-US" altLang="zh-CN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for</a:t>
            </a:r>
            <a:r>
              <a:rPr lang="zh-CN" altLang="en-US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循环遍历字典，要声明两个变量（如</a:t>
            </a:r>
            <a:r>
              <a:rPr lang="en-US" altLang="zh-CN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key</a:t>
            </a:r>
            <a:r>
              <a:rPr lang="zh-CN" altLang="en-US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和</a:t>
            </a:r>
            <a:r>
              <a:rPr lang="en-US" altLang="zh-CN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value)</a:t>
            </a:r>
            <a:r>
              <a:rPr lang="zh-CN" altLang="en-US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存储键值的键和值，然后用字典名调用方法</a:t>
            </a:r>
            <a:r>
              <a:rPr lang="en-US" altLang="zh-CN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items( )</a:t>
            </a:r>
            <a:r>
              <a:rPr lang="zh-CN" altLang="en-US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，它返回一个键值对列表。</a:t>
            </a:r>
            <a:r>
              <a:rPr lang="en-US" altLang="zh-CN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for</a:t>
            </a:r>
            <a:r>
              <a:rPr lang="zh-CN" altLang="en-US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循环依次将字典中的每个键值对存储到指定的两个变量中</a:t>
            </a:r>
            <a:endParaRPr lang="zh-CN" altLang="en-US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342900" indent="-342900" algn="l" defTabSz="1450975" fontAlgn="auto">
              <a:lnSpc>
                <a:spcPct val="15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在不需要使用字典中键值对的值时，方法</a:t>
            </a:r>
            <a:r>
              <a:rPr lang="en-US" altLang="zh-CN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keys( )</a:t>
            </a:r>
            <a:r>
              <a:rPr lang="zh-CN" altLang="en-US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返回由字典的键组成的一个列表</a:t>
            </a:r>
            <a:endParaRPr lang="zh-CN" altLang="en-US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756852" y="392154"/>
            <a:ext cx="2217420" cy="70675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</a:pPr>
            <a:r>
              <a:rPr lang="zh-CN" altLang="en-US" sz="4000" b="1" dirty="0">
                <a:latin typeface="苹方-简" panose="020B0400000000000000" charset="-122"/>
                <a:ea typeface="苹方-简" panose="020B0400000000000000" charset="-122"/>
                <a:cs typeface="+mn-ea"/>
                <a:sym typeface="+mn-lt"/>
              </a:rPr>
              <a:t>遍历字典</a:t>
            </a:r>
            <a:endParaRPr lang="en-US" altLang="zh-CN" sz="4000" b="1" dirty="0">
              <a:latin typeface="苹方-简" panose="020B0400000000000000" charset="-122"/>
              <a:ea typeface="苹方-简" panose="020B0400000000000000" charset="-122"/>
              <a:cs typeface="+mn-ea"/>
              <a:sym typeface="+mn-lt"/>
            </a:endParaRPr>
          </a:p>
        </p:txBody>
      </p:sp>
      <p:sp>
        <p:nvSpPr>
          <p:cNvPr id="33" name="等腰三角形 32"/>
          <p:cNvSpPr/>
          <p:nvPr/>
        </p:nvSpPr>
        <p:spPr>
          <a:xfrm rot="16200000" flipV="1">
            <a:off x="-91725" y="483879"/>
            <a:ext cx="707885" cy="524437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燕尾形箭头 6"/>
          <p:cNvSpPr/>
          <p:nvPr/>
        </p:nvSpPr>
        <p:spPr>
          <a:xfrm>
            <a:off x="5680710" y="4695825"/>
            <a:ext cx="376555" cy="331470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6184265" y="3489325"/>
            <a:ext cx="5725795" cy="3322955"/>
          </a:xfrm>
          <a:prstGeom prst="rect">
            <a:avLst/>
          </a:prstGeom>
          <a:solidFill>
            <a:schemeClr val="tx1"/>
          </a:solidFill>
        </p:spPr>
        <p:txBody>
          <a:bodyPr wrap="square" rtlCol="0" anchor="t">
            <a:spAutoFit/>
          </a:bodyPr>
          <a:p>
            <a:r>
              <a:rPr lang="zh-CN" altLang="en-US" sz="1400">
                <a:solidFill>
                  <a:schemeClr val="bg1"/>
                </a:solidFill>
              </a:rPr>
              <a:t>$ python iter_map.py</a:t>
            </a:r>
            <a:endParaRPr lang="zh-CN" altLang="en-US" sz="1400">
              <a:solidFill>
                <a:schemeClr val="bg1"/>
              </a:solidFill>
            </a:endParaRPr>
          </a:p>
          <a:p>
            <a:r>
              <a:rPr lang="zh-CN" altLang="en-US" sz="1400">
                <a:solidFill>
                  <a:schemeClr val="bg1"/>
                </a:solidFill>
              </a:rPr>
              <a:t>Key: type	Value: 战士</a:t>
            </a:r>
            <a:endParaRPr lang="zh-CN" altLang="en-US" sz="1400">
              <a:solidFill>
                <a:schemeClr val="bg1"/>
              </a:solidFill>
            </a:endParaRPr>
          </a:p>
          <a:p>
            <a:r>
              <a:rPr lang="zh-CN" altLang="en-US" sz="1400">
                <a:solidFill>
                  <a:schemeClr val="bg1"/>
                </a:solidFill>
              </a:rPr>
              <a:t>Key: life	Value: 1000</a:t>
            </a:r>
            <a:endParaRPr lang="zh-CN" altLang="en-US" sz="1400">
              <a:solidFill>
                <a:schemeClr val="bg1"/>
              </a:solidFill>
            </a:endParaRPr>
          </a:p>
          <a:p>
            <a:r>
              <a:rPr lang="zh-CN" altLang="en-US" sz="1400">
                <a:solidFill>
                  <a:schemeClr val="bg1"/>
                </a:solidFill>
              </a:rPr>
              <a:t>Key: attack	Value: 100</a:t>
            </a:r>
            <a:endParaRPr lang="zh-CN" altLang="en-US" sz="1400">
              <a:solidFill>
                <a:schemeClr val="bg1"/>
              </a:solidFill>
            </a:endParaRPr>
          </a:p>
          <a:p>
            <a:r>
              <a:rPr lang="zh-CN" altLang="en-US" sz="1400">
                <a:solidFill>
                  <a:schemeClr val="bg1"/>
                </a:solidFill>
              </a:rPr>
              <a:t>Fathers favorite hero is 墨子.</a:t>
            </a:r>
            <a:endParaRPr lang="zh-CN" altLang="en-US" sz="1400">
              <a:solidFill>
                <a:schemeClr val="bg1"/>
              </a:solidFill>
            </a:endParaRPr>
          </a:p>
          <a:p>
            <a:r>
              <a:rPr lang="zh-CN" altLang="en-US" sz="1400">
                <a:solidFill>
                  <a:schemeClr val="bg1"/>
                </a:solidFill>
              </a:rPr>
              <a:t>Mothers favorite hero is 安琪拉.</a:t>
            </a:r>
            <a:endParaRPr lang="zh-CN" altLang="en-US" sz="1400">
              <a:solidFill>
                <a:schemeClr val="bg1"/>
              </a:solidFill>
            </a:endParaRPr>
          </a:p>
          <a:p>
            <a:r>
              <a:rPr lang="zh-CN" altLang="en-US" sz="1400">
                <a:solidFill>
                  <a:schemeClr val="bg1"/>
                </a:solidFill>
              </a:rPr>
              <a:t>Sons favorite hero is 鲁班.</a:t>
            </a:r>
            <a:endParaRPr lang="zh-CN" altLang="en-US" sz="1400">
              <a:solidFill>
                <a:schemeClr val="bg1"/>
              </a:solidFill>
            </a:endParaRPr>
          </a:p>
          <a:p>
            <a:r>
              <a:rPr lang="zh-CN" altLang="en-US" sz="1400">
                <a:solidFill>
                  <a:schemeClr val="bg1"/>
                </a:solidFill>
              </a:rPr>
              <a:t>Daughters favorite hero is 娜可露露.</a:t>
            </a:r>
            <a:endParaRPr lang="zh-CN" altLang="en-US" sz="1400">
              <a:solidFill>
                <a:schemeClr val="bg1"/>
              </a:solidFill>
            </a:endParaRPr>
          </a:p>
          <a:p>
            <a:r>
              <a:rPr lang="zh-CN" altLang="en-US" sz="1400">
                <a:solidFill>
                  <a:schemeClr val="bg1"/>
                </a:solidFill>
              </a:rPr>
              <a:t>Father</a:t>
            </a:r>
            <a:endParaRPr lang="zh-CN" altLang="en-US" sz="1400">
              <a:solidFill>
                <a:schemeClr val="bg1"/>
              </a:solidFill>
            </a:endParaRPr>
          </a:p>
          <a:p>
            <a:r>
              <a:rPr lang="zh-CN" altLang="en-US" sz="1400">
                <a:solidFill>
                  <a:schemeClr val="bg1"/>
                </a:solidFill>
              </a:rPr>
              <a:t>  Hi Father, I see your favorite hero is 墨子!</a:t>
            </a:r>
            <a:endParaRPr lang="zh-CN" altLang="en-US" sz="1400">
              <a:solidFill>
                <a:schemeClr val="bg1"/>
              </a:solidFill>
            </a:endParaRPr>
          </a:p>
          <a:p>
            <a:r>
              <a:rPr lang="zh-CN" altLang="en-US" sz="1400">
                <a:solidFill>
                  <a:schemeClr val="bg1"/>
                </a:solidFill>
              </a:rPr>
              <a:t>Mother</a:t>
            </a:r>
            <a:endParaRPr lang="zh-CN" altLang="en-US" sz="1400">
              <a:solidFill>
                <a:schemeClr val="bg1"/>
              </a:solidFill>
            </a:endParaRPr>
          </a:p>
          <a:p>
            <a:r>
              <a:rPr lang="zh-CN" altLang="en-US" sz="1400">
                <a:solidFill>
                  <a:schemeClr val="bg1"/>
                </a:solidFill>
              </a:rPr>
              <a:t>  Hi Mother, I see your favorite hero is 安琪拉!</a:t>
            </a:r>
            <a:endParaRPr lang="zh-CN" altLang="en-US" sz="1400">
              <a:solidFill>
                <a:schemeClr val="bg1"/>
              </a:solidFill>
            </a:endParaRPr>
          </a:p>
          <a:p>
            <a:r>
              <a:rPr lang="zh-CN" altLang="en-US" sz="1400">
                <a:solidFill>
                  <a:schemeClr val="bg1"/>
                </a:solidFill>
              </a:rPr>
              <a:t>Son</a:t>
            </a:r>
            <a:endParaRPr lang="zh-CN" altLang="en-US" sz="1400">
              <a:solidFill>
                <a:schemeClr val="bg1"/>
              </a:solidFill>
            </a:endParaRPr>
          </a:p>
          <a:p>
            <a:r>
              <a:rPr lang="zh-CN" altLang="en-US" sz="1400">
                <a:solidFill>
                  <a:schemeClr val="bg1"/>
                </a:solidFill>
              </a:rPr>
              <a:t>Daughter</a:t>
            </a:r>
            <a:endParaRPr lang="zh-CN" altLang="en-US" sz="1400">
              <a:solidFill>
                <a:schemeClr val="bg1"/>
              </a:solidFill>
            </a:endParaRPr>
          </a:p>
          <a:p>
            <a:r>
              <a:rPr lang="zh-CN" altLang="en-US" sz="1400">
                <a:solidFill>
                  <a:schemeClr val="bg1"/>
                </a:solidFill>
              </a:rPr>
              <a:t>Uncle, please tell me your favorite hero.</a:t>
            </a:r>
            <a:endParaRPr lang="zh-CN" altLang="en-US" sz="1400">
              <a:solidFill>
                <a:schemeClr val="bg1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1506855" y="6856095"/>
            <a:ext cx="2413000" cy="21336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4510" y="1099185"/>
            <a:ext cx="5121910" cy="549275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80710" y="151765"/>
            <a:ext cx="6301105" cy="3140710"/>
          </a:xfrm>
          <a:prstGeom prst="rect">
            <a:avLst/>
          </a:prstGeom>
        </p:spPr>
      </p:pic>
      <p:sp>
        <p:nvSpPr>
          <p:cNvPr id="27" name="Text Box 10"/>
          <p:cNvSpPr txBox="1">
            <a:spLocks noChangeArrowheads="1"/>
          </p:cNvSpPr>
          <p:nvPr/>
        </p:nvSpPr>
        <p:spPr bwMode="auto">
          <a:xfrm>
            <a:off x="458470" y="1171575"/>
            <a:ext cx="4951095" cy="513905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60960" tIns="30480" rIns="60960" bIns="3048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 defTabSz="1450975" fontAlgn="auto">
              <a:lnSpc>
                <a:spcPct val="15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字典记录键和值之间关系，但获取字典元素时的获取顺序是不可预测的</a:t>
            </a:r>
            <a:endParaRPr lang="zh-CN" altLang="en-US" sz="20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342900" indent="-342900" algn="l" defTabSz="1450975" fontAlgn="auto">
              <a:lnSpc>
                <a:spcPct val="15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要以特定顺序返回元素，可使用</a:t>
            </a:r>
            <a:r>
              <a:rPr lang="en-US" altLang="zh-CN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sorted( )</a:t>
            </a:r>
            <a:r>
              <a:rPr lang="zh-CN" altLang="en-US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来获得特定顺序排列的键列表的副本</a:t>
            </a:r>
            <a:endParaRPr lang="zh-CN" altLang="en-US" sz="20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342900" indent="-342900" algn="l" defTabSz="1450975" fontAlgn="auto">
              <a:lnSpc>
                <a:spcPct val="15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要遍历字典中所有值，可以使用方法</a:t>
            </a:r>
            <a:r>
              <a:rPr lang="en-US" altLang="zh-CN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values( )</a:t>
            </a:r>
            <a:r>
              <a:rPr lang="zh-CN" altLang="en-US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，它返回一个值列表，且不包含任何键</a:t>
            </a:r>
            <a:endParaRPr lang="zh-CN" altLang="en-US" sz="20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342900" indent="-342900" algn="l" defTabSz="1450975" fontAlgn="auto">
              <a:lnSpc>
                <a:spcPct val="15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这种做法提取字典中所有的值，但没有考虑是否会出现重复项的情况</a:t>
            </a:r>
            <a:endParaRPr lang="zh-CN" altLang="en-US" sz="20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342900" indent="-342900" algn="l" defTabSz="1450975" fontAlgn="auto">
              <a:lnSpc>
                <a:spcPct val="15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如果要剔除重复项，参加下一页的集合</a:t>
            </a:r>
            <a:r>
              <a:rPr lang="en-US" altLang="zh-CN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set</a:t>
            </a:r>
            <a:r>
              <a:rPr lang="zh-CN" altLang="en-US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使用方法</a:t>
            </a:r>
            <a:endParaRPr lang="zh-CN" altLang="en-US" sz="20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756852" y="392154"/>
            <a:ext cx="2726055" cy="70675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</a:pPr>
            <a:r>
              <a:rPr lang="zh-CN" altLang="en-US" sz="4000" b="1" dirty="0">
                <a:latin typeface="苹方-简" panose="020B0400000000000000" charset="-122"/>
                <a:ea typeface="苹方-简" panose="020B0400000000000000" charset="-122"/>
                <a:cs typeface="+mn-ea"/>
                <a:sym typeface="+mn-lt"/>
              </a:rPr>
              <a:t>按顺序遍历</a:t>
            </a:r>
            <a:endParaRPr lang="en-US" altLang="zh-CN" sz="4000" b="1" dirty="0">
              <a:latin typeface="苹方-简" panose="020B0400000000000000" charset="-122"/>
              <a:ea typeface="苹方-简" panose="020B0400000000000000" charset="-122"/>
              <a:cs typeface="+mn-ea"/>
              <a:sym typeface="+mn-lt"/>
            </a:endParaRPr>
          </a:p>
        </p:txBody>
      </p:sp>
      <p:sp>
        <p:nvSpPr>
          <p:cNvPr id="33" name="等腰三角形 32"/>
          <p:cNvSpPr/>
          <p:nvPr/>
        </p:nvSpPr>
        <p:spPr>
          <a:xfrm rot="16200000" flipV="1">
            <a:off x="-91725" y="483879"/>
            <a:ext cx="707885" cy="524437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680710" y="3851275"/>
            <a:ext cx="6301105" cy="2799715"/>
          </a:xfrm>
          <a:prstGeom prst="rect">
            <a:avLst/>
          </a:prstGeom>
          <a:solidFill>
            <a:schemeClr val="tx1"/>
          </a:solidFill>
        </p:spPr>
        <p:txBody>
          <a:bodyPr wrap="square" rtlCol="0" anchor="t">
            <a:spAutoFit/>
          </a:bodyPr>
          <a:p>
            <a:r>
              <a:rPr lang="zh-CN" altLang="en-US" sz="1600">
                <a:solidFill>
                  <a:schemeClr val="bg1"/>
                </a:solidFill>
              </a:rPr>
              <a:t>$ python iter_order_map.py</a:t>
            </a:r>
            <a:endParaRPr lang="zh-CN" altLang="en-US" sz="1600">
              <a:solidFill>
                <a:schemeClr val="bg1"/>
              </a:solidFill>
            </a:endParaRPr>
          </a:p>
          <a:p>
            <a:r>
              <a:rPr lang="zh-CN" altLang="en-US" sz="1600">
                <a:solidFill>
                  <a:schemeClr val="bg1"/>
                </a:solidFill>
              </a:rPr>
              <a:t>Daughter, thank your for your information.</a:t>
            </a:r>
            <a:endParaRPr lang="zh-CN" altLang="en-US" sz="1600">
              <a:solidFill>
                <a:schemeClr val="bg1"/>
              </a:solidFill>
            </a:endParaRPr>
          </a:p>
          <a:p>
            <a:r>
              <a:rPr lang="zh-CN" altLang="en-US" sz="1600">
                <a:solidFill>
                  <a:schemeClr val="bg1"/>
                </a:solidFill>
              </a:rPr>
              <a:t>Father, thank your for your information.</a:t>
            </a:r>
            <a:endParaRPr lang="zh-CN" altLang="en-US" sz="1600">
              <a:solidFill>
                <a:schemeClr val="bg1"/>
              </a:solidFill>
            </a:endParaRPr>
          </a:p>
          <a:p>
            <a:r>
              <a:rPr lang="zh-CN" altLang="en-US" sz="1600">
                <a:solidFill>
                  <a:schemeClr val="bg1"/>
                </a:solidFill>
              </a:rPr>
              <a:t>Mother, thank your for your information.</a:t>
            </a:r>
            <a:endParaRPr lang="zh-CN" altLang="en-US" sz="1600">
              <a:solidFill>
                <a:schemeClr val="bg1"/>
              </a:solidFill>
            </a:endParaRPr>
          </a:p>
          <a:p>
            <a:r>
              <a:rPr lang="zh-CN" altLang="en-US" sz="1600">
                <a:solidFill>
                  <a:schemeClr val="bg1"/>
                </a:solidFill>
              </a:rPr>
              <a:t>Son, thank your for your information.</a:t>
            </a:r>
            <a:endParaRPr lang="zh-CN" altLang="en-US" sz="1600">
              <a:solidFill>
                <a:schemeClr val="bg1"/>
              </a:solidFill>
            </a:endParaRPr>
          </a:p>
          <a:p>
            <a:endParaRPr lang="zh-CN" altLang="en-US" sz="1600">
              <a:solidFill>
                <a:schemeClr val="bg1"/>
              </a:solidFill>
            </a:endParaRPr>
          </a:p>
          <a:p>
            <a:r>
              <a:rPr lang="zh-CN" altLang="en-US" sz="1600">
                <a:solidFill>
                  <a:schemeClr val="bg1"/>
                </a:solidFill>
              </a:rPr>
              <a:t>the following heros have been mentioned:</a:t>
            </a:r>
            <a:endParaRPr lang="zh-CN" altLang="en-US" sz="1600">
              <a:solidFill>
                <a:schemeClr val="bg1"/>
              </a:solidFill>
            </a:endParaRPr>
          </a:p>
          <a:p>
            <a:r>
              <a:rPr lang="zh-CN" altLang="en-US" sz="1600">
                <a:solidFill>
                  <a:schemeClr val="bg1"/>
                </a:solidFill>
              </a:rPr>
              <a:t>Mozi</a:t>
            </a:r>
            <a:endParaRPr lang="zh-CN" altLang="en-US" sz="1600">
              <a:solidFill>
                <a:schemeClr val="bg1"/>
              </a:solidFill>
            </a:endParaRPr>
          </a:p>
          <a:p>
            <a:r>
              <a:rPr lang="zh-CN" altLang="en-US" sz="1600">
                <a:solidFill>
                  <a:schemeClr val="bg1"/>
                </a:solidFill>
              </a:rPr>
              <a:t>Anqila</a:t>
            </a:r>
            <a:endParaRPr lang="zh-CN" altLang="en-US" sz="1600">
              <a:solidFill>
                <a:schemeClr val="bg1"/>
              </a:solidFill>
            </a:endParaRPr>
          </a:p>
          <a:p>
            <a:r>
              <a:rPr lang="zh-CN" altLang="en-US" sz="1600">
                <a:solidFill>
                  <a:schemeClr val="bg1"/>
                </a:solidFill>
              </a:rPr>
              <a:t>Luban</a:t>
            </a:r>
            <a:endParaRPr lang="zh-CN" altLang="en-US" sz="1600">
              <a:solidFill>
                <a:schemeClr val="bg1"/>
              </a:solidFill>
            </a:endParaRPr>
          </a:p>
          <a:p>
            <a:r>
              <a:rPr lang="zh-CN" altLang="en-US" sz="1600">
                <a:solidFill>
                  <a:schemeClr val="bg1"/>
                </a:solidFill>
              </a:rPr>
              <a:t>Nakelulu</a:t>
            </a:r>
            <a:endParaRPr lang="zh-CN" altLang="en-US" sz="1600">
              <a:solidFill>
                <a:schemeClr val="bg1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5852160" y="2793365"/>
            <a:ext cx="4029710" cy="264795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燕尾形箭头 4"/>
          <p:cNvSpPr/>
          <p:nvPr/>
        </p:nvSpPr>
        <p:spPr>
          <a:xfrm rot="5400000">
            <a:off x="8642350" y="3423920"/>
            <a:ext cx="376555" cy="331470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5852160" y="1864360"/>
            <a:ext cx="4497070" cy="264795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矩形 58"/>
          <p:cNvSpPr/>
          <p:nvPr/>
        </p:nvSpPr>
        <p:spPr>
          <a:xfrm>
            <a:off x="756852" y="392154"/>
            <a:ext cx="4352925" cy="70675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ct val="0"/>
              </a:spcBef>
            </a:pPr>
            <a:r>
              <a:rPr lang="zh-CN" altLang="en-US" sz="4000" b="1" dirty="0">
                <a:latin typeface="苹方-简" panose="020B0400000000000000" charset="-122"/>
                <a:ea typeface="苹方-简" panose="020B0400000000000000" charset="-122"/>
                <a:cs typeface="苹方-简" panose="020B0400000000000000" charset="-122"/>
                <a:sym typeface="+mn-lt"/>
              </a:rPr>
              <a:t>走进</a:t>
            </a:r>
            <a:r>
              <a:rPr lang="en-US" altLang="zh-CN" sz="4000" b="1" dirty="0">
                <a:latin typeface="苹方-简" panose="020B0400000000000000" charset="-122"/>
                <a:ea typeface="苹方-简" panose="020B0400000000000000" charset="-122"/>
                <a:cs typeface="苹方-简" panose="020B0400000000000000" charset="-122"/>
                <a:sym typeface="+mn-lt"/>
              </a:rPr>
              <a:t>Python</a:t>
            </a:r>
            <a:r>
              <a:rPr lang="zh-CN" altLang="en-US" sz="4000" b="1" dirty="0">
                <a:latin typeface="苹方-简" panose="020B0400000000000000" charset="-122"/>
                <a:ea typeface="苹方-简" panose="020B0400000000000000" charset="-122"/>
                <a:cs typeface="苹方-简" panose="020B0400000000000000" charset="-122"/>
                <a:sym typeface="+mn-lt"/>
              </a:rPr>
              <a:t>的世界</a:t>
            </a:r>
            <a:endParaRPr lang="zh-CN" altLang="en-US" sz="4000" b="1" dirty="0">
              <a:latin typeface="苹方-简" panose="020B0400000000000000" charset="-122"/>
              <a:ea typeface="苹方-简" panose="020B0400000000000000" charset="-122"/>
              <a:cs typeface="苹方-简" panose="020B0400000000000000" charset="-122"/>
              <a:sym typeface="+mn-lt"/>
            </a:endParaRPr>
          </a:p>
        </p:txBody>
      </p:sp>
      <p:sp>
        <p:nvSpPr>
          <p:cNvPr id="60" name="等腰三角形 59"/>
          <p:cNvSpPr/>
          <p:nvPr/>
        </p:nvSpPr>
        <p:spPr>
          <a:xfrm rot="16200000" flipV="1">
            <a:off x="-91725" y="483879"/>
            <a:ext cx="707885" cy="524437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46750" y="1363345"/>
            <a:ext cx="6400165" cy="3677285"/>
          </a:xfrm>
          <a:prstGeom prst="rect">
            <a:avLst/>
          </a:prstGeom>
        </p:spPr>
      </p:pic>
      <p:sp>
        <p:nvSpPr>
          <p:cNvPr id="63" name="文本框 62"/>
          <p:cNvSpPr txBox="1"/>
          <p:nvPr/>
        </p:nvSpPr>
        <p:spPr>
          <a:xfrm>
            <a:off x="5767705" y="862330"/>
            <a:ext cx="637857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400" b="1">
                <a:latin typeface="宋体-简" panose="02010800040101010101" charset="-122"/>
                <a:ea typeface="宋体-简" panose="02010800040101010101" charset="-122"/>
                <a:cs typeface="宋体-简" panose="02010800040101010101" charset="-122"/>
              </a:rPr>
              <a:t>Python</a:t>
            </a:r>
            <a:r>
              <a:rPr lang="zh-CN" altLang="en-US" sz="2400" b="1">
                <a:latin typeface="宋体-简" panose="02010800040101010101" charset="-122"/>
                <a:ea typeface="宋体-简" panose="02010800040101010101" charset="-122"/>
                <a:cs typeface="宋体-简" panose="02010800040101010101" charset="-122"/>
              </a:rPr>
              <a:t>官网</a:t>
            </a:r>
            <a:r>
              <a:rPr lang="zh-CN" altLang="en-US" sz="2400">
                <a:latin typeface="宋体-简" panose="02010800040101010101" charset="-122"/>
                <a:ea typeface="宋体-简" panose="02010800040101010101" charset="-122"/>
                <a:cs typeface="宋体-简" panose="02010800040101010101" charset="-122"/>
              </a:rPr>
              <a:t>：</a:t>
            </a:r>
            <a:r>
              <a:rPr lang="zh-CN" altLang="en-US" sz="2400">
                <a:latin typeface="宋体-简" panose="02010800040101010101" charset="-122"/>
                <a:ea typeface="宋体-简" panose="02010800040101010101" charset="-122"/>
                <a:cs typeface="宋体-简" panose="02010800040101010101" charset="-122"/>
                <a:hlinkClick r:id="rId2" action="ppaction://hlinkfile"/>
              </a:rPr>
              <a:t>https://www.python.org</a:t>
            </a:r>
            <a:endParaRPr lang="zh-CN" altLang="en-US" sz="2400">
              <a:latin typeface="宋体-简" panose="02010800040101010101" charset="-122"/>
              <a:ea typeface="宋体-简" panose="02010800040101010101" charset="-122"/>
              <a:cs typeface="宋体-简" panose="02010800040101010101" charset="-122"/>
              <a:hlinkClick r:id="rId2" action="ppaction://hlinkfile"/>
            </a:endParaRPr>
          </a:p>
        </p:txBody>
      </p:sp>
      <p:pic>
        <p:nvPicPr>
          <p:cNvPr id="64" name="图片 63" descr="python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135" y="1246505"/>
            <a:ext cx="3109595" cy="233997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520065" y="3739515"/>
            <a:ext cx="5396230" cy="29533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en-US" altLang="zh-CN" sz="2400" b="1">
                <a:latin typeface="宋体-简" panose="02010800040101010101" charset="-122"/>
                <a:ea typeface="宋体-简" panose="02010800040101010101" charset="-122"/>
                <a:cs typeface="宋体-简" panose="02010800040101010101" charset="-122"/>
              </a:rPr>
              <a:t>Python</a:t>
            </a:r>
            <a:r>
              <a:rPr lang="zh-CN" altLang="en-US" sz="2400" b="1">
                <a:latin typeface="宋体-简" panose="02010800040101010101" charset="-122"/>
                <a:ea typeface="宋体-简" panose="02010800040101010101" charset="-122"/>
                <a:cs typeface="宋体-简" panose="02010800040101010101" charset="-122"/>
              </a:rPr>
              <a:t>特点</a:t>
            </a:r>
            <a:endParaRPr lang="zh-CN" altLang="en-US" sz="2400">
              <a:latin typeface="宋体-简" panose="02010800040101010101" charset="-122"/>
              <a:ea typeface="宋体-简" panose="02010800040101010101" charset="-122"/>
              <a:cs typeface="宋体-简" panose="02010800040101010101" charset="-122"/>
            </a:endParaRPr>
          </a:p>
          <a:p>
            <a:pPr marL="457200" indent="-457200" fontAlgn="auto">
              <a:lnSpc>
                <a:spcPts val="3000"/>
              </a:lnSpc>
              <a:buFont typeface="Arial" panose="020B0604020202090204" pitchFamily="34" charset="0"/>
              <a:buChar char="•"/>
            </a:pPr>
            <a:r>
              <a:rPr lang="zh-CN" altLang="en-US" sz="2400" dirty="0" smtClean="0">
                <a:latin typeface="宋体-简" panose="02010800040101010101" charset="-122"/>
                <a:ea typeface="宋体-简" panose="02010800040101010101" charset="-122"/>
                <a:cs typeface="宋体-简" panose="02010800040101010101" charset="-122"/>
                <a:sym typeface="+mn-ea"/>
              </a:rPr>
              <a:t>交互式命令行</a:t>
            </a:r>
            <a:r>
              <a:rPr lang="en-US" altLang="zh-CN" sz="2400" dirty="0" smtClean="0">
                <a:latin typeface="宋体-简" panose="02010800040101010101" charset="-122"/>
                <a:ea typeface="宋体-简" panose="02010800040101010101" charset="-122"/>
                <a:cs typeface="宋体-简" panose="02010800040101010101" charset="-122"/>
                <a:sym typeface="+mn-ea"/>
              </a:rPr>
              <a:t>(Interactive console)</a:t>
            </a:r>
            <a:endParaRPr lang="en-US" altLang="zh-CN" sz="2400" dirty="0" smtClean="0">
              <a:latin typeface="宋体-简" panose="02010800040101010101" charset="-122"/>
              <a:ea typeface="宋体-简" panose="02010800040101010101" charset="-122"/>
              <a:cs typeface="宋体-简" panose="02010800040101010101" charset="-122"/>
            </a:endParaRPr>
          </a:p>
          <a:p>
            <a:pPr marL="457200" indent="-457200" fontAlgn="auto">
              <a:lnSpc>
                <a:spcPts val="3000"/>
              </a:lnSpc>
              <a:buFont typeface="Arial" panose="020B0604020202090204" pitchFamily="34" charset="0"/>
              <a:buChar char="•"/>
            </a:pPr>
            <a:r>
              <a:rPr lang="zh-CN" altLang="en-US" sz="2400" dirty="0" smtClean="0">
                <a:latin typeface="宋体-简" panose="02010800040101010101" charset="-122"/>
                <a:ea typeface="宋体-简" panose="02010800040101010101" charset="-122"/>
                <a:cs typeface="宋体-简" panose="02010800040101010101" charset="-122"/>
                <a:sym typeface="+mn-ea"/>
              </a:rPr>
              <a:t>不只是脚本</a:t>
            </a:r>
            <a:endParaRPr lang="en-US" altLang="zh-CN" sz="2400" dirty="0" smtClean="0">
              <a:latin typeface="宋体-简" panose="02010800040101010101" charset="-122"/>
              <a:ea typeface="宋体-简" panose="02010800040101010101" charset="-122"/>
              <a:cs typeface="宋体-简" panose="02010800040101010101" charset="-122"/>
            </a:endParaRPr>
          </a:p>
          <a:p>
            <a:pPr marL="457200" indent="-457200" fontAlgn="auto">
              <a:lnSpc>
                <a:spcPts val="3000"/>
              </a:lnSpc>
              <a:buFont typeface="Arial" panose="020B0604020202090204" pitchFamily="34" charset="0"/>
              <a:buChar char="•"/>
            </a:pPr>
            <a:r>
              <a:rPr lang="zh-CN" altLang="en-US" sz="2400" dirty="0" smtClean="0">
                <a:latin typeface="宋体-简" panose="02010800040101010101" charset="-122"/>
                <a:ea typeface="宋体-简" panose="02010800040101010101" charset="-122"/>
                <a:cs typeface="宋体-简" panose="02010800040101010101" charset="-122"/>
                <a:sym typeface="+mn-ea"/>
              </a:rPr>
              <a:t>强大易用的标准库</a:t>
            </a:r>
            <a:endParaRPr lang="en-US" altLang="zh-CN" sz="2400" dirty="0" smtClean="0">
              <a:latin typeface="宋体-简" panose="02010800040101010101" charset="-122"/>
              <a:ea typeface="宋体-简" panose="02010800040101010101" charset="-122"/>
              <a:cs typeface="宋体-简" panose="02010800040101010101" charset="-122"/>
            </a:endParaRPr>
          </a:p>
          <a:p>
            <a:pPr marL="457200" indent="-457200" fontAlgn="auto">
              <a:lnSpc>
                <a:spcPts val="3000"/>
              </a:lnSpc>
              <a:buFont typeface="Arial" panose="020B0604020202090204" pitchFamily="34" charset="0"/>
              <a:buChar char="•"/>
            </a:pPr>
            <a:r>
              <a:rPr lang="zh-CN" altLang="en-US" sz="2400" dirty="0" smtClean="0">
                <a:latin typeface="宋体-简" panose="02010800040101010101" charset="-122"/>
                <a:ea typeface="宋体-简" panose="02010800040101010101" charset="-122"/>
                <a:cs typeface="宋体-简" panose="02010800040101010101" charset="-122"/>
                <a:sym typeface="+mn-ea"/>
              </a:rPr>
              <a:t>胶水语言</a:t>
            </a:r>
            <a:r>
              <a:rPr lang="en-US" altLang="zh-CN" sz="2400" dirty="0" smtClean="0">
                <a:latin typeface="宋体-简" panose="02010800040101010101" charset="-122"/>
                <a:ea typeface="宋体-简" panose="02010800040101010101" charset="-122"/>
                <a:cs typeface="宋体-简" panose="02010800040101010101" charset="-122"/>
                <a:sym typeface="+mn-ea"/>
              </a:rPr>
              <a:t>(glue language)</a:t>
            </a:r>
            <a:endParaRPr lang="en-US" altLang="zh-CN" sz="2400" dirty="0" smtClean="0">
              <a:latin typeface="宋体-简" panose="02010800040101010101" charset="-122"/>
              <a:ea typeface="宋体-简" panose="02010800040101010101" charset="-122"/>
              <a:cs typeface="宋体-简" panose="02010800040101010101" charset="-122"/>
            </a:endParaRPr>
          </a:p>
          <a:p>
            <a:pPr marL="457200" indent="-457200" fontAlgn="auto">
              <a:lnSpc>
                <a:spcPts val="3000"/>
              </a:lnSpc>
              <a:buFont typeface="Arial" panose="020B0604020202090204" pitchFamily="34" charset="0"/>
              <a:buChar char="•"/>
            </a:pPr>
            <a:r>
              <a:rPr lang="zh-CN" altLang="en-US" sz="2400" dirty="0" smtClean="0">
                <a:latin typeface="宋体-简" panose="02010800040101010101" charset="-122"/>
                <a:ea typeface="宋体-简" panose="02010800040101010101" charset="-122"/>
                <a:cs typeface="宋体-简" panose="02010800040101010101" charset="-122"/>
                <a:sym typeface="+mn-ea"/>
              </a:rPr>
              <a:t>收放自如</a:t>
            </a:r>
            <a:r>
              <a:rPr lang="en-US" altLang="zh-CN" sz="2400" dirty="0" smtClean="0">
                <a:latin typeface="宋体-简" panose="02010800040101010101" charset="-122"/>
                <a:ea typeface="宋体-简" panose="02010800040101010101" charset="-122"/>
                <a:cs typeface="宋体-简" panose="02010800040101010101" charset="-122"/>
                <a:sym typeface="+mn-ea"/>
              </a:rPr>
              <a:t>(scalability)</a:t>
            </a:r>
            <a:endParaRPr lang="en-US" altLang="zh-CN" sz="2400" dirty="0" smtClean="0">
              <a:latin typeface="宋体-简" panose="02010800040101010101" charset="-122"/>
              <a:ea typeface="宋体-简" panose="02010800040101010101" charset="-122"/>
              <a:cs typeface="宋体-简" panose="02010800040101010101" charset="-122"/>
            </a:endParaRPr>
          </a:p>
          <a:p>
            <a:pPr marL="457200" indent="-457200" fontAlgn="auto">
              <a:lnSpc>
                <a:spcPts val="3000"/>
              </a:lnSpc>
              <a:buFont typeface="Arial" panose="020B0604020202090204" pitchFamily="34" charset="0"/>
              <a:buChar char="•"/>
            </a:pPr>
            <a:r>
              <a:rPr lang="zh-CN" altLang="en-US" sz="2400" dirty="0" smtClean="0">
                <a:latin typeface="宋体-简" panose="02010800040101010101" charset="-122"/>
                <a:ea typeface="宋体-简" panose="02010800040101010101" charset="-122"/>
                <a:cs typeface="宋体-简" panose="02010800040101010101" charset="-122"/>
                <a:sym typeface="+mn-ea"/>
              </a:rPr>
              <a:t>不要括号</a:t>
            </a:r>
            <a:endParaRPr lang="zh-CN" altLang="en-US" sz="2400">
              <a:latin typeface="宋体-简" panose="02010800040101010101" charset="-122"/>
              <a:ea typeface="宋体-简" panose="02010800040101010101" charset="-122"/>
              <a:cs typeface="宋体-简" panose="02010800040101010101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767705" y="4890770"/>
            <a:ext cx="405447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en-US" altLang="zh-CN" sz="2400" b="1">
                <a:latin typeface="宋体-简" panose="02010800040101010101" charset="-122"/>
                <a:ea typeface="宋体-简" panose="02010800040101010101" charset="-122"/>
                <a:cs typeface="宋体-简" panose="02010800040101010101" charset="-122"/>
              </a:rPr>
              <a:t>Python</a:t>
            </a:r>
            <a:r>
              <a:rPr lang="zh-CN" altLang="en-US" sz="2400" b="1">
                <a:latin typeface="宋体-简" panose="02010800040101010101" charset="-122"/>
                <a:ea typeface="宋体-简" panose="02010800040101010101" charset="-122"/>
                <a:cs typeface="宋体-简" panose="02010800040101010101" charset="-122"/>
              </a:rPr>
              <a:t>版本</a:t>
            </a:r>
            <a:endParaRPr lang="zh-CN" altLang="en-US" sz="2400">
              <a:latin typeface="宋体-简" panose="02010800040101010101" charset="-122"/>
              <a:ea typeface="宋体-简" panose="02010800040101010101" charset="-122"/>
              <a:cs typeface="宋体-简" panose="02010800040101010101" charset="-122"/>
            </a:endParaRPr>
          </a:p>
          <a:p>
            <a:pPr fontAlgn="auto">
              <a:lnSpc>
                <a:spcPct val="100000"/>
              </a:lnSpc>
            </a:pPr>
            <a:r>
              <a:rPr lang="en-US" altLang="zh-CN" sz="2400">
                <a:latin typeface="宋体-简" panose="02010800040101010101" charset="-122"/>
                <a:ea typeface="宋体-简" panose="02010800040101010101" charset="-122"/>
                <a:cs typeface="宋体-简" panose="02010800040101010101" charset="-122"/>
              </a:rPr>
              <a:t>- 2.x</a:t>
            </a:r>
            <a:endParaRPr lang="en-US" altLang="zh-CN" sz="2400">
              <a:latin typeface="宋体-简" panose="02010800040101010101" charset="-122"/>
              <a:ea typeface="宋体-简" panose="02010800040101010101" charset="-122"/>
              <a:cs typeface="宋体-简" panose="02010800040101010101" charset="-122"/>
            </a:endParaRPr>
          </a:p>
          <a:p>
            <a:pPr fontAlgn="auto">
              <a:lnSpc>
                <a:spcPct val="100000"/>
              </a:lnSpc>
            </a:pPr>
            <a:r>
              <a:rPr lang="en-US" altLang="zh-CN" sz="2400">
                <a:latin typeface="宋体-简" panose="02010800040101010101" charset="-122"/>
                <a:ea typeface="宋体-简" panose="02010800040101010101" charset="-122"/>
                <a:cs typeface="宋体-简" panose="02010800040101010101" charset="-122"/>
              </a:rPr>
              <a:t>- 3.x</a:t>
            </a:r>
            <a:endParaRPr lang="en-US" altLang="zh-CN" sz="2400">
              <a:latin typeface="宋体-简" panose="02010800040101010101" charset="-122"/>
              <a:ea typeface="宋体-简" panose="02010800040101010101" charset="-122"/>
              <a:cs typeface="宋体-简" panose="02010800040101010101" charset="-122"/>
            </a:endParaRPr>
          </a:p>
          <a:p>
            <a:pPr fontAlgn="auto">
              <a:lnSpc>
                <a:spcPct val="100000"/>
              </a:lnSpc>
            </a:pPr>
            <a:r>
              <a:rPr lang="zh-CN" altLang="en-US" sz="2400">
                <a:latin typeface="宋体-简" panose="02010800040101010101" charset="-122"/>
                <a:ea typeface="宋体-简" panose="02010800040101010101" charset="-122"/>
                <a:cs typeface="宋体-简" panose="02010800040101010101" charset="-122"/>
              </a:rPr>
              <a:t>本教程采用</a:t>
            </a:r>
            <a:r>
              <a:rPr lang="en-US" altLang="zh-CN" sz="2400">
                <a:latin typeface="宋体-简" panose="02010800040101010101" charset="-122"/>
                <a:ea typeface="宋体-简" panose="02010800040101010101" charset="-122"/>
                <a:cs typeface="宋体-简" panose="02010800040101010101" charset="-122"/>
              </a:rPr>
              <a:t>python 3.7.2</a:t>
            </a:r>
            <a:r>
              <a:rPr lang="zh-CN" altLang="en-US" sz="2400">
                <a:latin typeface="宋体-简" panose="02010800040101010101" charset="-122"/>
                <a:ea typeface="宋体-简" panose="02010800040101010101" charset="-122"/>
                <a:cs typeface="宋体-简" panose="02010800040101010101" charset="-122"/>
              </a:rPr>
              <a:t>版本</a:t>
            </a:r>
            <a:endParaRPr lang="zh-CN" altLang="en-US" sz="2400">
              <a:latin typeface="宋体-简" panose="02010800040101010101" charset="-122"/>
              <a:ea typeface="宋体-简" panose="02010800040101010101" charset="-122"/>
              <a:cs typeface="宋体-简" panose="02010800040101010101" charset="-122"/>
            </a:endParaRPr>
          </a:p>
        </p:txBody>
      </p:sp>
    </p:spTree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Box 10"/>
          <p:cNvSpPr txBox="1">
            <a:spLocks noChangeArrowheads="1"/>
          </p:cNvSpPr>
          <p:nvPr/>
        </p:nvSpPr>
        <p:spPr bwMode="auto">
          <a:xfrm>
            <a:off x="524510" y="1191895"/>
            <a:ext cx="4956175" cy="33845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60960" tIns="30480" rIns="60960" bIns="3048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 defTabSz="1450975" fontAlgn="auto">
              <a:lnSpc>
                <a:spcPct val="15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sz="24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集合类似于列表，但每个元素都必须是独一无二的</a:t>
            </a:r>
            <a:endParaRPr lang="zh-CN" altLang="en-US" sz="24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342900" indent="-342900" algn="l" defTabSz="1450975" fontAlgn="auto">
              <a:lnSpc>
                <a:spcPct val="15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sz="24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通过对包含重复元素的列表调用</a:t>
            </a:r>
            <a:r>
              <a:rPr lang="en-US" altLang="zh-CN" sz="24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set( )</a:t>
            </a:r>
            <a:r>
              <a:rPr lang="zh-CN" altLang="en-US" sz="24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，可以让</a:t>
            </a:r>
            <a:r>
              <a:rPr lang="en-US" altLang="zh-CN" sz="24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Python</a:t>
            </a:r>
            <a:r>
              <a:rPr lang="zh-CN" altLang="en-US" sz="24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找出列表中独一无二的元素，并使用这些元素来创建一个集合</a:t>
            </a:r>
            <a:endParaRPr lang="zh-CN" altLang="en-US" sz="24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756852" y="392154"/>
            <a:ext cx="1920875" cy="70675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</a:pPr>
            <a:r>
              <a:rPr lang="zh-CN" altLang="en-US" sz="4000" b="1" dirty="0">
                <a:latin typeface="苹方-简" panose="020B0400000000000000" charset="-122"/>
                <a:ea typeface="苹方-简" panose="020B0400000000000000" charset="-122"/>
                <a:cs typeface="+mn-ea"/>
                <a:sym typeface="+mn-lt"/>
              </a:rPr>
              <a:t>集合</a:t>
            </a:r>
            <a:r>
              <a:rPr lang="en-US" altLang="zh-CN" sz="4000" b="1" dirty="0">
                <a:latin typeface="苹方-简" panose="020B0400000000000000" charset="-122"/>
                <a:ea typeface="苹方-简" panose="020B0400000000000000" charset="-122"/>
                <a:cs typeface="+mn-ea"/>
                <a:sym typeface="+mn-lt"/>
              </a:rPr>
              <a:t>set</a:t>
            </a:r>
            <a:endParaRPr lang="en-US" altLang="zh-CN" sz="4000" b="1" dirty="0">
              <a:latin typeface="苹方-简" panose="020B0400000000000000" charset="-122"/>
              <a:ea typeface="苹方-简" panose="020B0400000000000000" charset="-122"/>
              <a:cs typeface="+mn-ea"/>
              <a:sym typeface="+mn-lt"/>
            </a:endParaRPr>
          </a:p>
        </p:txBody>
      </p:sp>
      <p:sp>
        <p:nvSpPr>
          <p:cNvPr id="33" name="等腰三角形 32"/>
          <p:cNvSpPr/>
          <p:nvPr/>
        </p:nvSpPr>
        <p:spPr>
          <a:xfrm rot="16200000" flipV="1">
            <a:off x="-91725" y="483879"/>
            <a:ext cx="707885" cy="524437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燕尾形箭头 6"/>
          <p:cNvSpPr/>
          <p:nvPr/>
        </p:nvSpPr>
        <p:spPr>
          <a:xfrm>
            <a:off x="5680710" y="4695825"/>
            <a:ext cx="376555" cy="331470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5680710" y="4695825"/>
            <a:ext cx="5669280" cy="1938020"/>
          </a:xfrm>
          <a:prstGeom prst="rect">
            <a:avLst/>
          </a:prstGeom>
          <a:solidFill>
            <a:schemeClr val="tx1"/>
          </a:solidFill>
        </p:spPr>
        <p:txBody>
          <a:bodyPr wrap="square" rtlCol="0" anchor="t">
            <a:spAutoFit/>
          </a:bodyPr>
          <a:p>
            <a:r>
              <a:rPr lang="en-US" altLang="zh-CN" sz="2000">
                <a:solidFill>
                  <a:schemeClr val="bg1"/>
                </a:solidFill>
              </a:rPr>
              <a:t>$</a:t>
            </a:r>
            <a:r>
              <a:rPr lang="zh-CN" altLang="en-US" sz="2000">
                <a:solidFill>
                  <a:schemeClr val="bg1"/>
                </a:solidFill>
              </a:rPr>
              <a:t>python iter_set_map.py</a:t>
            </a:r>
            <a:endParaRPr lang="zh-CN" altLang="en-US" sz="2000">
              <a:solidFill>
                <a:schemeClr val="bg1"/>
              </a:solidFill>
            </a:endParaRPr>
          </a:p>
          <a:p>
            <a:r>
              <a:rPr lang="zh-CN" altLang="en-US" sz="2000">
                <a:solidFill>
                  <a:schemeClr val="bg1"/>
                </a:solidFill>
              </a:rPr>
              <a:t>The following heros have been mentioned:</a:t>
            </a:r>
            <a:endParaRPr lang="zh-CN" altLang="en-US" sz="2000">
              <a:solidFill>
                <a:schemeClr val="bg1"/>
              </a:solidFill>
            </a:endParaRPr>
          </a:p>
          <a:p>
            <a:r>
              <a:rPr lang="zh-CN" altLang="en-US" sz="2000">
                <a:solidFill>
                  <a:schemeClr val="bg1"/>
                </a:solidFill>
              </a:rPr>
              <a:t>	Mozi</a:t>
            </a:r>
            <a:endParaRPr lang="zh-CN" altLang="en-US" sz="2000">
              <a:solidFill>
                <a:schemeClr val="bg1"/>
              </a:solidFill>
            </a:endParaRPr>
          </a:p>
          <a:p>
            <a:r>
              <a:rPr lang="zh-CN" altLang="en-US" sz="2000">
                <a:solidFill>
                  <a:schemeClr val="bg1"/>
                </a:solidFill>
              </a:rPr>
              <a:t>	Nakelulu</a:t>
            </a:r>
            <a:endParaRPr lang="zh-CN" altLang="en-US" sz="2000">
              <a:solidFill>
                <a:schemeClr val="bg1"/>
              </a:solidFill>
            </a:endParaRPr>
          </a:p>
          <a:p>
            <a:r>
              <a:rPr lang="zh-CN" altLang="en-US" sz="2000">
                <a:solidFill>
                  <a:schemeClr val="bg1"/>
                </a:solidFill>
              </a:rPr>
              <a:t>	Luban</a:t>
            </a:r>
            <a:endParaRPr lang="zh-CN" altLang="en-US" sz="2000">
              <a:solidFill>
                <a:schemeClr val="bg1"/>
              </a:solidFill>
            </a:endParaRPr>
          </a:p>
          <a:p>
            <a:r>
              <a:rPr lang="zh-CN" altLang="en-US" sz="2000">
                <a:solidFill>
                  <a:schemeClr val="bg1"/>
                </a:solidFill>
              </a:rPr>
              <a:t>	Anqila</a:t>
            </a:r>
            <a:endParaRPr lang="zh-CN" altLang="en-US" sz="2000">
              <a:solidFill>
                <a:schemeClr val="bg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80710" y="1339215"/>
            <a:ext cx="5669280" cy="315785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6057265" y="3963670"/>
            <a:ext cx="4497070" cy="264795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2930" y="1223645"/>
            <a:ext cx="3768725" cy="5586730"/>
          </a:xfrm>
          <a:prstGeom prst="rect">
            <a:avLst/>
          </a:prstGeom>
        </p:spPr>
      </p:pic>
      <p:sp>
        <p:nvSpPr>
          <p:cNvPr id="27" name="Text Box 10"/>
          <p:cNvSpPr txBox="1">
            <a:spLocks noChangeArrowheads="1"/>
          </p:cNvSpPr>
          <p:nvPr/>
        </p:nvSpPr>
        <p:spPr bwMode="auto">
          <a:xfrm>
            <a:off x="4986655" y="989330"/>
            <a:ext cx="6541770" cy="296926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60960" tIns="30480" rIns="60960" bIns="3048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 defTabSz="1450975" fontAlgn="auto">
              <a:lnSpc>
                <a:spcPct val="15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有时候需要将一系列字典存储在列表中，或将列表作为值存储在字典中，这种使用方法叫做嵌套</a:t>
            </a:r>
            <a:endParaRPr lang="zh-CN" altLang="en-US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342900" indent="-342900" algn="l" defTabSz="1450975" fontAlgn="auto">
              <a:lnSpc>
                <a:spcPct val="15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可以在列表中嵌套字典、在字典中嵌套列表，甚至在字典中嵌套字典</a:t>
            </a:r>
            <a:endParaRPr lang="zh-CN" altLang="en-US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342900" indent="-342900" algn="l" defTabSz="1450975" fontAlgn="auto">
              <a:lnSpc>
                <a:spcPct val="15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一个将字典作为元素嵌套到列表里的例子</a:t>
            </a:r>
            <a:endParaRPr lang="zh-CN" altLang="en-US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342900" indent="-342900" algn="l" defTabSz="1450975" fontAlgn="auto">
              <a:lnSpc>
                <a:spcPct val="150000"/>
              </a:lnSpc>
              <a:buFont typeface="Arial" panose="020B0604020202090204" pitchFamily="34" charset="0"/>
              <a:buChar char="•"/>
              <a:defRPr/>
            </a:pPr>
            <a:r>
              <a:rPr lang="en-US" altLang="zh-CN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for</a:t>
            </a:r>
            <a:r>
              <a:rPr lang="zh-CN" altLang="en-US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循环与</a:t>
            </a:r>
            <a:r>
              <a:rPr lang="en-US" altLang="zh-CN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range( )</a:t>
            </a:r>
            <a:r>
              <a:rPr lang="zh-CN" altLang="en-US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一起批量生成列表的字典元素</a:t>
            </a:r>
            <a:endParaRPr lang="zh-CN" altLang="en-US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342900" indent="-342900" algn="l" defTabSz="1450975" fontAlgn="auto">
              <a:lnSpc>
                <a:spcPct val="15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使用切片修改字典列表中的字典元素值</a:t>
            </a:r>
            <a:endParaRPr lang="zh-CN" altLang="en-US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756852" y="392154"/>
            <a:ext cx="3743325" cy="70675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</a:pPr>
            <a:r>
              <a:rPr lang="zh-CN" altLang="en-US" sz="4000" b="1" dirty="0">
                <a:latin typeface="苹方-简" panose="020B0400000000000000" charset="-122"/>
                <a:ea typeface="苹方-简" panose="020B0400000000000000" charset="-122"/>
                <a:cs typeface="+mn-ea"/>
                <a:sym typeface="+mn-lt"/>
              </a:rPr>
              <a:t>嵌套：字典列表</a:t>
            </a:r>
            <a:endParaRPr lang="zh-CN" altLang="en-US" sz="4000" b="1" dirty="0">
              <a:latin typeface="苹方-简" panose="020B0400000000000000" charset="-122"/>
              <a:ea typeface="苹方-简" panose="020B0400000000000000" charset="-122"/>
              <a:cs typeface="+mn-ea"/>
              <a:sym typeface="+mn-lt"/>
            </a:endParaRPr>
          </a:p>
        </p:txBody>
      </p:sp>
      <p:sp>
        <p:nvSpPr>
          <p:cNvPr id="33" name="等腰三角形 32"/>
          <p:cNvSpPr/>
          <p:nvPr/>
        </p:nvSpPr>
        <p:spPr>
          <a:xfrm rot="16200000" flipV="1">
            <a:off x="-91725" y="483879"/>
            <a:ext cx="707885" cy="524437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燕尾形箭头 6"/>
          <p:cNvSpPr/>
          <p:nvPr/>
        </p:nvSpPr>
        <p:spPr>
          <a:xfrm>
            <a:off x="4500245" y="5306060"/>
            <a:ext cx="376555" cy="331470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5045075" y="4133850"/>
            <a:ext cx="3415030" cy="2676525"/>
          </a:xfrm>
          <a:prstGeom prst="rect">
            <a:avLst/>
          </a:prstGeom>
          <a:solidFill>
            <a:schemeClr val="tx1"/>
          </a:solidFill>
        </p:spPr>
        <p:txBody>
          <a:bodyPr wrap="square" rtlCol="0" anchor="t">
            <a:spAutoFit/>
          </a:bodyPr>
          <a:p>
            <a:r>
              <a:rPr lang="zh-CN" altLang="en-US" sz="1400">
                <a:solidFill>
                  <a:schemeClr val="bg1"/>
                </a:solidFill>
              </a:rPr>
              <a:t>]$ python map_nest.py</a:t>
            </a:r>
            <a:endParaRPr lang="zh-CN" altLang="en-US" sz="1400">
              <a:solidFill>
                <a:schemeClr val="bg1"/>
              </a:solidFill>
            </a:endParaRPr>
          </a:p>
          <a:p>
            <a:r>
              <a:rPr lang="zh-CN" altLang="en-US" sz="1400">
                <a:solidFill>
                  <a:schemeClr val="bg1"/>
                </a:solidFill>
              </a:rPr>
              <a:t>{'type': '战士', 'life': 1000}</a:t>
            </a:r>
            <a:endParaRPr lang="zh-CN" altLang="en-US" sz="1400">
              <a:solidFill>
                <a:schemeClr val="bg1"/>
              </a:solidFill>
            </a:endParaRPr>
          </a:p>
          <a:p>
            <a:r>
              <a:rPr lang="zh-CN" altLang="en-US" sz="1400">
                <a:solidFill>
                  <a:schemeClr val="bg1"/>
                </a:solidFill>
              </a:rPr>
              <a:t>{'type': '法师', 'life': 700}</a:t>
            </a:r>
            <a:endParaRPr lang="zh-CN" altLang="en-US" sz="1400">
              <a:solidFill>
                <a:schemeClr val="bg1"/>
              </a:solidFill>
            </a:endParaRPr>
          </a:p>
          <a:p>
            <a:r>
              <a:rPr lang="zh-CN" altLang="en-US" sz="1400">
                <a:solidFill>
                  <a:schemeClr val="bg1"/>
                </a:solidFill>
              </a:rPr>
              <a:t>{'type': '射手', 'life': 500}</a:t>
            </a:r>
            <a:endParaRPr lang="zh-CN" altLang="en-US" sz="1400">
              <a:solidFill>
                <a:schemeClr val="bg1"/>
              </a:solidFill>
            </a:endParaRPr>
          </a:p>
          <a:p>
            <a:r>
              <a:rPr lang="zh-CN" altLang="en-US" sz="1400">
                <a:solidFill>
                  <a:schemeClr val="bg1"/>
                </a:solidFill>
              </a:rPr>
              <a:t>...............</a:t>
            </a:r>
            <a:endParaRPr lang="zh-CN" altLang="en-US" sz="1400">
              <a:solidFill>
                <a:schemeClr val="bg1"/>
              </a:solidFill>
            </a:endParaRPr>
          </a:p>
          <a:p>
            <a:r>
              <a:rPr lang="zh-CN" altLang="en-US" sz="1400">
                <a:solidFill>
                  <a:schemeClr val="bg1"/>
                </a:solidFill>
              </a:rPr>
              <a:t>{'type': '法师', 'life': 700, 'attack': 150}</a:t>
            </a:r>
            <a:endParaRPr lang="zh-CN" altLang="en-US" sz="1400">
              <a:solidFill>
                <a:schemeClr val="bg1"/>
              </a:solidFill>
            </a:endParaRPr>
          </a:p>
          <a:p>
            <a:r>
              <a:rPr lang="zh-CN" altLang="en-US" sz="1400">
                <a:solidFill>
                  <a:schemeClr val="bg1"/>
                </a:solidFill>
              </a:rPr>
              <a:t>{'type': '法师', 'life': 700, 'attack': 150}</a:t>
            </a:r>
            <a:endParaRPr lang="zh-CN" altLang="en-US" sz="1400">
              <a:solidFill>
                <a:schemeClr val="bg1"/>
              </a:solidFill>
            </a:endParaRPr>
          </a:p>
          <a:p>
            <a:r>
              <a:rPr lang="zh-CN" altLang="en-US" sz="1400">
                <a:solidFill>
                  <a:schemeClr val="bg1"/>
                </a:solidFill>
              </a:rPr>
              <a:t>{'type': '法师', 'life': 700, 'attack': 150}</a:t>
            </a:r>
            <a:endParaRPr lang="zh-CN" altLang="en-US" sz="1400">
              <a:solidFill>
                <a:schemeClr val="bg1"/>
              </a:solidFill>
            </a:endParaRPr>
          </a:p>
          <a:p>
            <a:r>
              <a:rPr lang="zh-CN" altLang="en-US" sz="1400">
                <a:solidFill>
                  <a:schemeClr val="bg1"/>
                </a:solidFill>
              </a:rPr>
              <a:t>{'type': '战士', 'life': 1000, 'attack': 200}</a:t>
            </a:r>
            <a:endParaRPr lang="zh-CN" altLang="en-US" sz="1400">
              <a:solidFill>
                <a:schemeClr val="bg1"/>
              </a:solidFill>
            </a:endParaRPr>
          </a:p>
          <a:p>
            <a:r>
              <a:rPr lang="zh-CN" altLang="en-US" sz="1400">
                <a:solidFill>
                  <a:schemeClr val="bg1"/>
                </a:solidFill>
              </a:rPr>
              <a:t>{'type': '战士', 'life': 1000, 'attack': 200}</a:t>
            </a:r>
            <a:endParaRPr lang="zh-CN" altLang="en-US" sz="1400">
              <a:solidFill>
                <a:schemeClr val="bg1"/>
              </a:solidFill>
            </a:endParaRPr>
          </a:p>
          <a:p>
            <a:r>
              <a:rPr lang="zh-CN" altLang="en-US" sz="1400">
                <a:solidFill>
                  <a:schemeClr val="bg1"/>
                </a:solidFill>
              </a:rPr>
              <a:t>...............</a:t>
            </a:r>
            <a:endParaRPr lang="zh-CN" altLang="en-US" sz="1400">
              <a:solidFill>
                <a:schemeClr val="bg1"/>
              </a:solidFill>
            </a:endParaRPr>
          </a:p>
          <a:p>
            <a:r>
              <a:rPr lang="zh-CN" altLang="en-US" sz="1400">
                <a:solidFill>
                  <a:schemeClr val="bg1"/>
                </a:solidFill>
              </a:rPr>
              <a:t>Total number of heros: 30</a:t>
            </a:r>
            <a:endParaRPr lang="zh-CN" altLang="en-US" sz="1400">
              <a:solidFill>
                <a:schemeClr val="bg1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777240" y="2274570"/>
            <a:ext cx="3363595" cy="243205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785495" y="3439160"/>
            <a:ext cx="3363595" cy="243205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785495" y="4596130"/>
            <a:ext cx="3363595" cy="243205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86200" y="1099185"/>
            <a:ext cx="4419600" cy="5681980"/>
          </a:xfrm>
          <a:prstGeom prst="rect">
            <a:avLst/>
          </a:prstGeom>
        </p:spPr>
      </p:pic>
      <p:sp>
        <p:nvSpPr>
          <p:cNvPr id="27" name="Text Box 10"/>
          <p:cNvSpPr txBox="1">
            <a:spLocks noChangeArrowheads="1"/>
          </p:cNvSpPr>
          <p:nvPr/>
        </p:nvSpPr>
        <p:spPr bwMode="auto">
          <a:xfrm>
            <a:off x="524510" y="1393825"/>
            <a:ext cx="2713990" cy="44926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60960" tIns="30480" rIns="60960" bIns="3048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 defTabSz="1450975" fontAlgn="auto">
              <a:lnSpc>
                <a:spcPct val="15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sz="24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将列表作为键值对的值存储在字典中</a:t>
            </a:r>
            <a:endParaRPr lang="zh-CN" altLang="en-US" sz="24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342900" indent="-342900" algn="l" defTabSz="1450975" fontAlgn="auto">
              <a:lnSpc>
                <a:spcPct val="15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sz="24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每当需要在字典中将一个键关联到多个值时，都可以在字典中嵌套一个列表</a:t>
            </a:r>
            <a:endParaRPr lang="zh-CN" altLang="en-US" sz="24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756852" y="392154"/>
            <a:ext cx="5269230" cy="70675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</a:pPr>
            <a:r>
              <a:rPr lang="zh-CN" altLang="en-US" sz="4000" b="1" dirty="0">
                <a:latin typeface="苹方-简" panose="020B0400000000000000" charset="-122"/>
                <a:ea typeface="苹方-简" panose="020B0400000000000000" charset="-122"/>
                <a:cs typeface="+mn-ea"/>
                <a:sym typeface="+mn-lt"/>
              </a:rPr>
              <a:t>嵌套：字典中存储列表</a:t>
            </a:r>
            <a:endParaRPr lang="zh-CN" altLang="en-US" sz="4000" b="1" dirty="0">
              <a:latin typeface="苹方-简" panose="020B0400000000000000" charset="-122"/>
              <a:ea typeface="苹方-简" panose="020B0400000000000000" charset="-122"/>
              <a:cs typeface="+mn-ea"/>
              <a:sym typeface="+mn-lt"/>
            </a:endParaRPr>
          </a:p>
        </p:txBody>
      </p:sp>
      <p:sp>
        <p:nvSpPr>
          <p:cNvPr id="33" name="等腰三角形 32"/>
          <p:cNvSpPr/>
          <p:nvPr/>
        </p:nvSpPr>
        <p:spPr>
          <a:xfrm rot="16200000" flipV="1">
            <a:off x="-91725" y="483879"/>
            <a:ext cx="707885" cy="524437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燕尾形箭头 6"/>
          <p:cNvSpPr/>
          <p:nvPr/>
        </p:nvSpPr>
        <p:spPr>
          <a:xfrm>
            <a:off x="8486140" y="3774440"/>
            <a:ext cx="376555" cy="331470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8955405" y="1062990"/>
            <a:ext cx="3067050" cy="5754370"/>
          </a:xfrm>
          <a:prstGeom prst="rect">
            <a:avLst/>
          </a:prstGeom>
          <a:solidFill>
            <a:schemeClr val="tx1"/>
          </a:solidFill>
        </p:spPr>
        <p:txBody>
          <a:bodyPr wrap="square" rtlCol="0" anchor="t">
            <a:spAutoFit/>
          </a:bodyPr>
          <a:p>
            <a:r>
              <a:rPr lang="zh-CN" altLang="en-US" sz="1600">
                <a:solidFill>
                  <a:schemeClr val="bg1"/>
                </a:solidFill>
              </a:rPr>
              <a:t>$ python map_nest_list.py</a:t>
            </a:r>
            <a:endParaRPr lang="zh-CN" altLang="en-US" sz="1600">
              <a:solidFill>
                <a:schemeClr val="bg1"/>
              </a:solidFill>
            </a:endParaRPr>
          </a:p>
          <a:p>
            <a:r>
              <a:rPr lang="zh-CN" altLang="en-US" sz="1600">
                <a:solidFill>
                  <a:schemeClr val="bg1"/>
                </a:solidFill>
              </a:rPr>
              <a:t>力小战队的成员：</a:t>
            </a:r>
            <a:endParaRPr lang="zh-CN" altLang="en-US" sz="1600">
              <a:solidFill>
                <a:schemeClr val="bg1"/>
              </a:solidFill>
            </a:endParaRPr>
          </a:p>
          <a:p>
            <a:r>
              <a:rPr lang="zh-CN" altLang="en-US" sz="1600">
                <a:solidFill>
                  <a:schemeClr val="bg1"/>
                </a:solidFill>
              </a:rPr>
              <a:t>	Lucas Tang</a:t>
            </a:r>
            <a:endParaRPr lang="zh-CN" altLang="en-US" sz="1600">
              <a:solidFill>
                <a:schemeClr val="bg1"/>
              </a:solidFill>
            </a:endParaRPr>
          </a:p>
          <a:p>
            <a:r>
              <a:rPr lang="zh-CN" altLang="en-US" sz="1600">
                <a:solidFill>
                  <a:schemeClr val="bg1"/>
                </a:solidFill>
              </a:rPr>
              <a:t>	Kate Lee</a:t>
            </a:r>
            <a:endParaRPr lang="zh-CN" altLang="en-US" sz="1600">
              <a:solidFill>
                <a:schemeClr val="bg1"/>
              </a:solidFill>
            </a:endParaRPr>
          </a:p>
          <a:p>
            <a:r>
              <a:rPr lang="zh-CN" altLang="en-US" sz="1600">
                <a:solidFill>
                  <a:schemeClr val="bg1"/>
                </a:solidFill>
              </a:rPr>
              <a:t>	Katherine Sha</a:t>
            </a:r>
            <a:endParaRPr lang="zh-CN" altLang="en-US" sz="1600">
              <a:solidFill>
                <a:schemeClr val="bg1"/>
              </a:solidFill>
            </a:endParaRPr>
          </a:p>
          <a:p>
            <a:r>
              <a:rPr lang="zh-CN" altLang="en-US" sz="1600">
                <a:solidFill>
                  <a:schemeClr val="bg1"/>
                </a:solidFill>
              </a:rPr>
              <a:t>	Jack Ma</a:t>
            </a:r>
            <a:endParaRPr lang="zh-CN" altLang="en-US" sz="1600">
              <a:solidFill>
                <a:schemeClr val="bg1"/>
              </a:solidFill>
            </a:endParaRPr>
          </a:p>
          <a:p>
            <a:r>
              <a:rPr lang="zh-CN" altLang="en-US" sz="1600">
                <a:solidFill>
                  <a:schemeClr val="bg1"/>
                </a:solidFill>
              </a:rPr>
              <a:t>	Tom Lau</a:t>
            </a:r>
            <a:endParaRPr lang="zh-CN" altLang="en-US" sz="1600">
              <a:solidFill>
                <a:schemeClr val="bg1"/>
              </a:solidFill>
            </a:endParaRPr>
          </a:p>
          <a:p>
            <a:endParaRPr lang="zh-CN" altLang="en-US" sz="1600">
              <a:solidFill>
                <a:schemeClr val="bg1"/>
              </a:solidFill>
            </a:endParaRPr>
          </a:p>
          <a:p>
            <a:r>
              <a:rPr lang="zh-CN" altLang="en-US" sz="1600">
                <a:solidFill>
                  <a:schemeClr val="bg1"/>
                </a:solidFill>
              </a:rPr>
              <a:t>Father's favorite heros are:</a:t>
            </a:r>
            <a:endParaRPr lang="zh-CN" altLang="en-US" sz="1600">
              <a:solidFill>
                <a:schemeClr val="bg1"/>
              </a:solidFill>
            </a:endParaRPr>
          </a:p>
          <a:p>
            <a:r>
              <a:rPr lang="zh-CN" altLang="en-US" sz="1600">
                <a:solidFill>
                  <a:schemeClr val="bg1"/>
                </a:solidFill>
              </a:rPr>
              <a:t>	盘古</a:t>
            </a:r>
            <a:endParaRPr lang="zh-CN" altLang="en-US" sz="1600">
              <a:solidFill>
                <a:schemeClr val="bg1"/>
              </a:solidFill>
            </a:endParaRPr>
          </a:p>
          <a:p>
            <a:r>
              <a:rPr lang="zh-CN" altLang="en-US" sz="1600">
                <a:solidFill>
                  <a:schemeClr val="bg1"/>
                </a:solidFill>
              </a:rPr>
              <a:t>	成吉思汗</a:t>
            </a:r>
            <a:endParaRPr lang="zh-CN" altLang="en-US" sz="1600">
              <a:solidFill>
                <a:schemeClr val="bg1"/>
              </a:solidFill>
            </a:endParaRPr>
          </a:p>
          <a:p>
            <a:endParaRPr lang="zh-CN" altLang="en-US" sz="1600">
              <a:solidFill>
                <a:schemeClr val="bg1"/>
              </a:solidFill>
            </a:endParaRPr>
          </a:p>
          <a:p>
            <a:r>
              <a:rPr lang="zh-CN" altLang="en-US" sz="1600">
                <a:solidFill>
                  <a:schemeClr val="bg1"/>
                </a:solidFill>
              </a:rPr>
              <a:t>Mother's favorite heros are:</a:t>
            </a:r>
            <a:endParaRPr lang="zh-CN" altLang="en-US" sz="1600">
              <a:solidFill>
                <a:schemeClr val="bg1"/>
              </a:solidFill>
            </a:endParaRPr>
          </a:p>
          <a:p>
            <a:r>
              <a:rPr lang="zh-CN" altLang="en-US" sz="1600">
                <a:solidFill>
                  <a:schemeClr val="bg1"/>
                </a:solidFill>
              </a:rPr>
              <a:t>	安琪拉</a:t>
            </a:r>
            <a:endParaRPr lang="zh-CN" altLang="en-US" sz="1600">
              <a:solidFill>
                <a:schemeClr val="bg1"/>
              </a:solidFill>
            </a:endParaRPr>
          </a:p>
          <a:p>
            <a:r>
              <a:rPr lang="zh-CN" altLang="en-US" sz="1600">
                <a:solidFill>
                  <a:schemeClr val="bg1"/>
                </a:solidFill>
              </a:rPr>
              <a:t>	庄周</a:t>
            </a:r>
            <a:endParaRPr lang="zh-CN" altLang="en-US" sz="1600">
              <a:solidFill>
                <a:schemeClr val="bg1"/>
              </a:solidFill>
            </a:endParaRPr>
          </a:p>
          <a:p>
            <a:endParaRPr lang="zh-CN" altLang="en-US" sz="1600">
              <a:solidFill>
                <a:schemeClr val="bg1"/>
              </a:solidFill>
            </a:endParaRPr>
          </a:p>
          <a:p>
            <a:r>
              <a:rPr lang="zh-CN" altLang="en-US" sz="1600">
                <a:solidFill>
                  <a:schemeClr val="bg1"/>
                </a:solidFill>
              </a:rPr>
              <a:t>Son's favorite heros are:</a:t>
            </a:r>
            <a:endParaRPr lang="zh-CN" altLang="en-US" sz="1600">
              <a:solidFill>
                <a:schemeClr val="bg1"/>
              </a:solidFill>
            </a:endParaRPr>
          </a:p>
          <a:p>
            <a:r>
              <a:rPr lang="zh-CN" altLang="en-US" sz="1600">
                <a:solidFill>
                  <a:schemeClr val="bg1"/>
                </a:solidFill>
              </a:rPr>
              <a:t>	鲁班</a:t>
            </a:r>
            <a:endParaRPr lang="zh-CN" altLang="en-US" sz="1600">
              <a:solidFill>
                <a:schemeClr val="bg1"/>
              </a:solidFill>
            </a:endParaRPr>
          </a:p>
          <a:p>
            <a:r>
              <a:rPr lang="zh-CN" altLang="en-US" sz="1600">
                <a:solidFill>
                  <a:schemeClr val="bg1"/>
                </a:solidFill>
              </a:rPr>
              <a:t>	后羿</a:t>
            </a:r>
            <a:endParaRPr lang="zh-CN" altLang="en-US" sz="1600">
              <a:solidFill>
                <a:schemeClr val="bg1"/>
              </a:solidFill>
            </a:endParaRPr>
          </a:p>
          <a:p>
            <a:endParaRPr lang="zh-CN" altLang="en-US" sz="1600">
              <a:solidFill>
                <a:schemeClr val="bg1"/>
              </a:solidFill>
            </a:endParaRPr>
          </a:p>
          <a:p>
            <a:r>
              <a:rPr lang="zh-CN" altLang="en-US" sz="1600">
                <a:solidFill>
                  <a:schemeClr val="bg1"/>
                </a:solidFill>
              </a:rPr>
              <a:t>Daughter's favorite heros are:</a:t>
            </a:r>
            <a:endParaRPr lang="zh-CN" altLang="en-US" sz="1600">
              <a:solidFill>
                <a:schemeClr val="bg1"/>
              </a:solidFill>
            </a:endParaRPr>
          </a:p>
          <a:p>
            <a:r>
              <a:rPr lang="zh-CN" altLang="en-US" sz="1600">
                <a:solidFill>
                  <a:schemeClr val="bg1"/>
                </a:solidFill>
              </a:rPr>
              <a:t>	小乔</a:t>
            </a:r>
            <a:endParaRPr lang="zh-CN" altLang="en-US" sz="1600">
              <a:solidFill>
                <a:schemeClr val="bg1"/>
              </a:solidFill>
            </a:endParaRPr>
          </a:p>
          <a:p>
            <a:r>
              <a:rPr lang="zh-CN" altLang="en-US" sz="1600">
                <a:solidFill>
                  <a:schemeClr val="bg1"/>
                </a:solidFill>
              </a:rPr>
              <a:t>	公孙离</a:t>
            </a:r>
            <a:endParaRPr lang="zh-CN" altLang="en-US" sz="1600">
              <a:solidFill>
                <a:schemeClr val="bg1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4102735" y="3383280"/>
            <a:ext cx="3424555" cy="21463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4102735" y="5564505"/>
            <a:ext cx="4104005" cy="244475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4102735" y="6219190"/>
            <a:ext cx="4104005" cy="244475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3233420" y="1062990"/>
            <a:ext cx="5288915" cy="5692775"/>
          </a:xfrm>
          <a:prstGeom prst="rect">
            <a:avLst/>
          </a:prstGeom>
          <a:solidFill>
            <a:schemeClr val="tx1"/>
          </a:solidFill>
        </p:spPr>
        <p:txBody>
          <a:bodyPr wrap="square" rtlCol="0" anchor="t">
            <a:spAutoFit/>
          </a:bodyPr>
          <a:p>
            <a:r>
              <a:rPr lang="zh-CN" altLang="en-US" sz="1400">
                <a:solidFill>
                  <a:schemeClr val="bg1"/>
                </a:solidFill>
              </a:rPr>
              <a:t>members = {'lucas tang': {</a:t>
            </a:r>
            <a:endParaRPr lang="zh-CN" altLang="en-US" sz="1400">
              <a:solidFill>
                <a:schemeClr val="bg1"/>
              </a:solidFill>
            </a:endParaRPr>
          </a:p>
          <a:p>
            <a:r>
              <a:rPr lang="zh-CN" altLang="en-US" sz="1400">
                <a:solidFill>
                  <a:schemeClr val="bg1"/>
                </a:solidFill>
              </a:rPr>
              <a:t>    'hero': '扁鹊',</a:t>
            </a:r>
            <a:endParaRPr lang="zh-CN" altLang="en-US" sz="1400">
              <a:solidFill>
                <a:schemeClr val="bg1"/>
              </a:solidFill>
            </a:endParaRPr>
          </a:p>
          <a:p>
            <a:r>
              <a:rPr lang="zh-CN" altLang="en-US" sz="1400">
                <a:solidFill>
                  <a:schemeClr val="bg1"/>
                </a:solidFill>
              </a:rPr>
              <a:t>    'role': '中路',</a:t>
            </a:r>
            <a:endParaRPr lang="zh-CN" altLang="en-US" sz="1400">
              <a:solidFill>
                <a:schemeClr val="bg1"/>
              </a:solidFill>
            </a:endParaRPr>
          </a:p>
          <a:p>
            <a:r>
              <a:rPr lang="zh-CN" altLang="en-US" sz="1400">
                <a:solidFill>
                  <a:schemeClr val="bg1"/>
                </a:solidFill>
              </a:rPr>
              <a:t>},</a:t>
            </a:r>
            <a:endParaRPr lang="zh-CN" altLang="en-US" sz="1400">
              <a:solidFill>
                <a:schemeClr val="bg1"/>
              </a:solidFill>
            </a:endParaRPr>
          </a:p>
          <a:p>
            <a:r>
              <a:rPr lang="zh-CN" altLang="en-US" sz="1400">
                <a:solidFill>
                  <a:schemeClr val="bg1"/>
                </a:solidFill>
              </a:rPr>
              <a:t>    'kate lee': {</a:t>
            </a:r>
            <a:endParaRPr lang="zh-CN" altLang="en-US" sz="1400">
              <a:solidFill>
                <a:schemeClr val="bg1"/>
              </a:solidFill>
            </a:endParaRPr>
          </a:p>
          <a:p>
            <a:r>
              <a:rPr lang="zh-CN" altLang="en-US" sz="1400">
                <a:solidFill>
                  <a:schemeClr val="bg1"/>
                </a:solidFill>
              </a:rPr>
              <a:t>    'hero': '盘古',</a:t>
            </a:r>
            <a:endParaRPr lang="zh-CN" altLang="en-US" sz="1400">
              <a:solidFill>
                <a:schemeClr val="bg1"/>
              </a:solidFill>
            </a:endParaRPr>
          </a:p>
          <a:p>
            <a:r>
              <a:rPr lang="zh-CN" altLang="en-US" sz="1400">
                <a:solidFill>
                  <a:schemeClr val="bg1"/>
                </a:solidFill>
              </a:rPr>
              <a:t>    'role': '打野',</a:t>
            </a:r>
            <a:endParaRPr lang="zh-CN" altLang="en-US" sz="1400">
              <a:solidFill>
                <a:schemeClr val="bg1"/>
              </a:solidFill>
            </a:endParaRPr>
          </a:p>
          <a:p>
            <a:r>
              <a:rPr lang="zh-CN" altLang="en-US" sz="1400">
                <a:solidFill>
                  <a:schemeClr val="bg1"/>
                </a:solidFill>
              </a:rPr>
              <a:t>},</a:t>
            </a:r>
            <a:endParaRPr lang="zh-CN" altLang="en-US" sz="1400">
              <a:solidFill>
                <a:schemeClr val="bg1"/>
              </a:solidFill>
            </a:endParaRPr>
          </a:p>
          <a:p>
            <a:r>
              <a:rPr lang="zh-CN" altLang="en-US" sz="1400">
                <a:solidFill>
                  <a:schemeClr val="bg1"/>
                </a:solidFill>
              </a:rPr>
              <a:t>    'jack ma': {</a:t>
            </a:r>
            <a:endParaRPr lang="zh-CN" altLang="en-US" sz="1400">
              <a:solidFill>
                <a:schemeClr val="bg1"/>
              </a:solidFill>
            </a:endParaRPr>
          </a:p>
          <a:p>
            <a:r>
              <a:rPr lang="zh-CN" altLang="en-US" sz="1400">
                <a:solidFill>
                  <a:schemeClr val="bg1"/>
                </a:solidFill>
              </a:rPr>
              <a:t>    'hero': '鲁班',</a:t>
            </a:r>
            <a:endParaRPr lang="zh-CN" altLang="en-US" sz="1400">
              <a:solidFill>
                <a:schemeClr val="bg1"/>
              </a:solidFill>
            </a:endParaRPr>
          </a:p>
          <a:p>
            <a:r>
              <a:rPr lang="zh-CN" altLang="en-US" sz="1400">
                <a:solidFill>
                  <a:schemeClr val="bg1"/>
                </a:solidFill>
              </a:rPr>
              <a:t>    'role': '下路',</a:t>
            </a:r>
            <a:endParaRPr lang="zh-CN" altLang="en-US" sz="1400">
              <a:solidFill>
                <a:schemeClr val="bg1"/>
              </a:solidFill>
            </a:endParaRPr>
          </a:p>
          <a:p>
            <a:r>
              <a:rPr lang="zh-CN" altLang="en-US" sz="1400">
                <a:solidFill>
                  <a:schemeClr val="bg1"/>
                </a:solidFill>
              </a:rPr>
              <a:t>},</a:t>
            </a:r>
            <a:endParaRPr lang="zh-CN" altLang="en-US" sz="1400">
              <a:solidFill>
                <a:schemeClr val="bg1"/>
              </a:solidFill>
            </a:endParaRPr>
          </a:p>
          <a:p>
            <a:r>
              <a:rPr lang="zh-CN" altLang="en-US" sz="1400">
                <a:solidFill>
                  <a:schemeClr val="bg1"/>
                </a:solidFill>
              </a:rPr>
              <a:t>    'tom lau': {</a:t>
            </a:r>
            <a:endParaRPr lang="zh-CN" altLang="en-US" sz="1400">
              <a:solidFill>
                <a:schemeClr val="bg1"/>
              </a:solidFill>
            </a:endParaRPr>
          </a:p>
          <a:p>
            <a:r>
              <a:rPr lang="zh-CN" altLang="en-US" sz="1400">
                <a:solidFill>
                  <a:schemeClr val="bg1"/>
                </a:solidFill>
              </a:rPr>
              <a:t>    'hero': '庄周',</a:t>
            </a:r>
            <a:endParaRPr lang="zh-CN" altLang="en-US" sz="1400">
              <a:solidFill>
                <a:schemeClr val="bg1"/>
              </a:solidFill>
            </a:endParaRPr>
          </a:p>
          <a:p>
            <a:r>
              <a:rPr lang="zh-CN" altLang="en-US" sz="1400">
                <a:solidFill>
                  <a:schemeClr val="bg1"/>
                </a:solidFill>
              </a:rPr>
              <a:t>    'role': '辅助',</a:t>
            </a:r>
            <a:endParaRPr lang="zh-CN" altLang="en-US" sz="1400">
              <a:solidFill>
                <a:schemeClr val="bg1"/>
              </a:solidFill>
            </a:endParaRPr>
          </a:p>
          <a:p>
            <a:r>
              <a:rPr lang="zh-CN" altLang="en-US" sz="1400">
                <a:solidFill>
                  <a:schemeClr val="bg1"/>
                </a:solidFill>
              </a:rPr>
              <a:t>},</a:t>
            </a:r>
            <a:endParaRPr lang="zh-CN" altLang="en-US" sz="1400">
              <a:solidFill>
                <a:schemeClr val="bg1"/>
              </a:solidFill>
            </a:endParaRPr>
          </a:p>
          <a:p>
            <a:r>
              <a:rPr lang="zh-CN" altLang="en-US" sz="1400">
                <a:solidFill>
                  <a:schemeClr val="bg1"/>
                </a:solidFill>
              </a:rPr>
              <a:t>    'katherine sha': {</a:t>
            </a:r>
            <a:endParaRPr lang="zh-CN" altLang="en-US" sz="1400">
              <a:solidFill>
                <a:schemeClr val="bg1"/>
              </a:solidFill>
            </a:endParaRPr>
          </a:p>
          <a:p>
            <a:r>
              <a:rPr lang="zh-CN" altLang="en-US" sz="1400">
                <a:solidFill>
                  <a:schemeClr val="bg1"/>
                </a:solidFill>
              </a:rPr>
              <a:t>    'hero': '孙策',</a:t>
            </a:r>
            <a:endParaRPr lang="zh-CN" altLang="en-US" sz="1400">
              <a:solidFill>
                <a:schemeClr val="bg1"/>
              </a:solidFill>
            </a:endParaRPr>
          </a:p>
          <a:p>
            <a:r>
              <a:rPr lang="zh-CN" altLang="en-US" sz="1400">
                <a:solidFill>
                  <a:schemeClr val="bg1"/>
                </a:solidFill>
              </a:rPr>
              <a:t>    'role': '上路',</a:t>
            </a:r>
            <a:endParaRPr lang="zh-CN" altLang="en-US" sz="1400">
              <a:solidFill>
                <a:schemeClr val="bg1"/>
              </a:solidFill>
            </a:endParaRPr>
          </a:p>
          <a:p>
            <a:r>
              <a:rPr lang="zh-CN" altLang="en-US" sz="1400">
                <a:solidFill>
                  <a:schemeClr val="bg1"/>
                </a:solidFill>
              </a:rPr>
              <a:t>},</a:t>
            </a:r>
            <a:endParaRPr lang="zh-CN" altLang="en-US" sz="1400">
              <a:solidFill>
                <a:schemeClr val="bg1"/>
              </a:solidFill>
            </a:endParaRPr>
          </a:p>
          <a:p>
            <a:r>
              <a:rPr lang="zh-CN" altLang="en-US" sz="1400">
                <a:solidFill>
                  <a:schemeClr val="bg1"/>
                </a:solidFill>
              </a:rPr>
              <a:t>}</a:t>
            </a:r>
            <a:endParaRPr lang="zh-CN" altLang="en-US" sz="1400">
              <a:solidFill>
                <a:schemeClr val="bg1"/>
              </a:solidFill>
            </a:endParaRPr>
          </a:p>
          <a:p>
            <a:endParaRPr lang="zh-CN" altLang="en-US" sz="1400">
              <a:solidFill>
                <a:schemeClr val="bg1"/>
              </a:solidFill>
            </a:endParaRPr>
          </a:p>
          <a:p>
            <a:r>
              <a:rPr lang="zh-CN" altLang="en-US" sz="1400">
                <a:solidFill>
                  <a:schemeClr val="bg1"/>
                </a:solidFill>
              </a:rPr>
              <a:t>for member_name, member_info in members.items():</a:t>
            </a:r>
            <a:endParaRPr lang="zh-CN" altLang="en-US" sz="1400">
              <a:solidFill>
                <a:schemeClr val="bg1"/>
              </a:solidFill>
            </a:endParaRPr>
          </a:p>
          <a:p>
            <a:r>
              <a:rPr lang="zh-CN" altLang="en-US" sz="1400">
                <a:solidFill>
                  <a:schemeClr val="bg1"/>
                </a:solidFill>
              </a:rPr>
              <a:t>    print("Member name: " + member_name)</a:t>
            </a:r>
            <a:endParaRPr lang="zh-CN" altLang="en-US" sz="1400">
              <a:solidFill>
                <a:schemeClr val="bg1"/>
              </a:solidFill>
            </a:endParaRPr>
          </a:p>
          <a:p>
            <a:r>
              <a:rPr lang="zh-CN" altLang="en-US" sz="1400">
                <a:solidFill>
                  <a:schemeClr val="bg1"/>
                </a:solidFill>
              </a:rPr>
              <a:t>    print("\tHero: "+member_info['hero'])</a:t>
            </a:r>
            <a:endParaRPr lang="zh-CN" altLang="en-US" sz="1400">
              <a:solidFill>
                <a:schemeClr val="bg1"/>
              </a:solidFill>
            </a:endParaRPr>
          </a:p>
          <a:p>
            <a:r>
              <a:rPr lang="zh-CN" altLang="en-US" sz="1400">
                <a:solidFill>
                  <a:schemeClr val="bg1"/>
                </a:solidFill>
              </a:rPr>
              <a:t>    print("\tRole: "+member_info['role'])</a:t>
            </a:r>
            <a:endParaRPr lang="zh-CN" altLang="en-US" sz="1400">
              <a:solidFill>
                <a:schemeClr val="bg1"/>
              </a:solidFill>
            </a:endParaRPr>
          </a:p>
        </p:txBody>
      </p:sp>
      <p:sp>
        <p:nvSpPr>
          <p:cNvPr id="27" name="Text Box 10"/>
          <p:cNvSpPr txBox="1">
            <a:spLocks noChangeArrowheads="1"/>
          </p:cNvSpPr>
          <p:nvPr/>
        </p:nvSpPr>
        <p:spPr bwMode="auto">
          <a:xfrm>
            <a:off x="434340" y="1431925"/>
            <a:ext cx="2713990" cy="504698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60960" tIns="30480" rIns="60960" bIns="3048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 defTabSz="1450975" fontAlgn="auto">
              <a:lnSpc>
                <a:spcPct val="15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sz="24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可以在字典中嵌套字典</a:t>
            </a:r>
            <a:endParaRPr lang="zh-CN" altLang="en-US" sz="24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342900" indent="-342900" algn="l" defTabSz="1450975" fontAlgn="auto">
              <a:lnSpc>
                <a:spcPct val="15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sz="24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注意这样做程序代码结构会迅速复杂起来</a:t>
            </a:r>
            <a:endParaRPr lang="zh-CN" altLang="en-US" sz="24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342900" indent="-342900" algn="l" defTabSz="1450975" fontAlgn="auto">
              <a:lnSpc>
                <a:spcPct val="15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sz="24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示例给出一个战队成员的字典，其中嵌套了每个成员信息的字典</a:t>
            </a:r>
            <a:endParaRPr lang="zh-CN" altLang="en-US" sz="24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756852" y="392154"/>
            <a:ext cx="5269230" cy="70675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</a:pPr>
            <a:r>
              <a:rPr lang="zh-CN" altLang="en-US" sz="4000" b="1" dirty="0">
                <a:latin typeface="苹方-简" panose="020B0400000000000000" charset="-122"/>
                <a:ea typeface="苹方-简" panose="020B0400000000000000" charset="-122"/>
                <a:cs typeface="+mn-ea"/>
                <a:sym typeface="+mn-lt"/>
              </a:rPr>
              <a:t>嵌套：字典中存储字典</a:t>
            </a:r>
            <a:endParaRPr lang="zh-CN" altLang="en-US" sz="4000" b="1" dirty="0">
              <a:latin typeface="苹方-简" panose="020B0400000000000000" charset="-122"/>
              <a:ea typeface="苹方-简" panose="020B0400000000000000" charset="-122"/>
              <a:cs typeface="+mn-ea"/>
              <a:sym typeface="+mn-lt"/>
            </a:endParaRPr>
          </a:p>
        </p:txBody>
      </p:sp>
      <p:sp>
        <p:nvSpPr>
          <p:cNvPr id="33" name="等腰三角形 32"/>
          <p:cNvSpPr/>
          <p:nvPr/>
        </p:nvSpPr>
        <p:spPr>
          <a:xfrm rot="16200000" flipV="1">
            <a:off x="-91725" y="483879"/>
            <a:ext cx="707885" cy="524437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燕尾形箭头 6"/>
          <p:cNvSpPr/>
          <p:nvPr/>
        </p:nvSpPr>
        <p:spPr>
          <a:xfrm>
            <a:off x="8522335" y="3743960"/>
            <a:ext cx="376555" cy="331470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9036050" y="1893570"/>
            <a:ext cx="3067050" cy="4030980"/>
          </a:xfrm>
          <a:prstGeom prst="rect">
            <a:avLst/>
          </a:prstGeom>
          <a:solidFill>
            <a:schemeClr val="tx1"/>
          </a:solidFill>
        </p:spPr>
        <p:txBody>
          <a:bodyPr wrap="square" rtlCol="0" anchor="t">
            <a:spAutoFit/>
          </a:bodyPr>
          <a:p>
            <a:r>
              <a:rPr lang="zh-CN" altLang="en-US" sz="1600">
                <a:solidFill>
                  <a:schemeClr val="bg1"/>
                </a:solidFill>
              </a:rPr>
              <a:t>$ python map_nest_map.py</a:t>
            </a:r>
            <a:endParaRPr lang="zh-CN" altLang="en-US" sz="1600">
              <a:solidFill>
                <a:schemeClr val="bg1"/>
              </a:solidFill>
            </a:endParaRPr>
          </a:p>
          <a:p>
            <a:r>
              <a:rPr lang="zh-CN" altLang="en-US" sz="1600">
                <a:solidFill>
                  <a:schemeClr val="bg1"/>
                </a:solidFill>
              </a:rPr>
              <a:t>Member name: lucas tang</a:t>
            </a:r>
            <a:endParaRPr lang="zh-CN" altLang="en-US" sz="1600">
              <a:solidFill>
                <a:schemeClr val="bg1"/>
              </a:solidFill>
            </a:endParaRPr>
          </a:p>
          <a:p>
            <a:r>
              <a:rPr lang="zh-CN" altLang="en-US" sz="1600">
                <a:solidFill>
                  <a:schemeClr val="bg1"/>
                </a:solidFill>
              </a:rPr>
              <a:t>	Hero: 扁鹊</a:t>
            </a:r>
            <a:endParaRPr lang="zh-CN" altLang="en-US" sz="1600">
              <a:solidFill>
                <a:schemeClr val="bg1"/>
              </a:solidFill>
            </a:endParaRPr>
          </a:p>
          <a:p>
            <a:r>
              <a:rPr lang="zh-CN" altLang="en-US" sz="1600">
                <a:solidFill>
                  <a:schemeClr val="bg1"/>
                </a:solidFill>
              </a:rPr>
              <a:t>	Role: 中路</a:t>
            </a:r>
            <a:endParaRPr lang="zh-CN" altLang="en-US" sz="1600">
              <a:solidFill>
                <a:schemeClr val="bg1"/>
              </a:solidFill>
            </a:endParaRPr>
          </a:p>
          <a:p>
            <a:r>
              <a:rPr lang="zh-CN" altLang="en-US" sz="1600">
                <a:solidFill>
                  <a:schemeClr val="bg1"/>
                </a:solidFill>
              </a:rPr>
              <a:t>Member name: kate lee</a:t>
            </a:r>
            <a:endParaRPr lang="zh-CN" altLang="en-US" sz="1600">
              <a:solidFill>
                <a:schemeClr val="bg1"/>
              </a:solidFill>
            </a:endParaRPr>
          </a:p>
          <a:p>
            <a:r>
              <a:rPr lang="zh-CN" altLang="en-US" sz="1600">
                <a:solidFill>
                  <a:schemeClr val="bg1"/>
                </a:solidFill>
              </a:rPr>
              <a:t>	Hero: 盘古</a:t>
            </a:r>
            <a:endParaRPr lang="zh-CN" altLang="en-US" sz="1600">
              <a:solidFill>
                <a:schemeClr val="bg1"/>
              </a:solidFill>
            </a:endParaRPr>
          </a:p>
          <a:p>
            <a:r>
              <a:rPr lang="zh-CN" altLang="en-US" sz="1600">
                <a:solidFill>
                  <a:schemeClr val="bg1"/>
                </a:solidFill>
              </a:rPr>
              <a:t>	Role: 打野</a:t>
            </a:r>
            <a:endParaRPr lang="zh-CN" altLang="en-US" sz="1600">
              <a:solidFill>
                <a:schemeClr val="bg1"/>
              </a:solidFill>
            </a:endParaRPr>
          </a:p>
          <a:p>
            <a:r>
              <a:rPr lang="zh-CN" altLang="en-US" sz="1600">
                <a:solidFill>
                  <a:schemeClr val="bg1"/>
                </a:solidFill>
              </a:rPr>
              <a:t>Member name: jack ma</a:t>
            </a:r>
            <a:endParaRPr lang="zh-CN" altLang="en-US" sz="1600">
              <a:solidFill>
                <a:schemeClr val="bg1"/>
              </a:solidFill>
            </a:endParaRPr>
          </a:p>
          <a:p>
            <a:r>
              <a:rPr lang="zh-CN" altLang="en-US" sz="1600">
                <a:solidFill>
                  <a:schemeClr val="bg1"/>
                </a:solidFill>
              </a:rPr>
              <a:t>	Hero: 鲁班</a:t>
            </a:r>
            <a:endParaRPr lang="zh-CN" altLang="en-US" sz="1600">
              <a:solidFill>
                <a:schemeClr val="bg1"/>
              </a:solidFill>
            </a:endParaRPr>
          </a:p>
          <a:p>
            <a:r>
              <a:rPr lang="zh-CN" altLang="en-US" sz="1600">
                <a:solidFill>
                  <a:schemeClr val="bg1"/>
                </a:solidFill>
              </a:rPr>
              <a:t>	Role: 下路</a:t>
            </a:r>
            <a:endParaRPr lang="zh-CN" altLang="en-US" sz="1600">
              <a:solidFill>
                <a:schemeClr val="bg1"/>
              </a:solidFill>
            </a:endParaRPr>
          </a:p>
          <a:p>
            <a:r>
              <a:rPr lang="zh-CN" altLang="en-US" sz="1600">
                <a:solidFill>
                  <a:schemeClr val="bg1"/>
                </a:solidFill>
              </a:rPr>
              <a:t>Member name: tom lau</a:t>
            </a:r>
            <a:endParaRPr lang="zh-CN" altLang="en-US" sz="1600">
              <a:solidFill>
                <a:schemeClr val="bg1"/>
              </a:solidFill>
            </a:endParaRPr>
          </a:p>
          <a:p>
            <a:r>
              <a:rPr lang="zh-CN" altLang="en-US" sz="1600">
                <a:solidFill>
                  <a:schemeClr val="bg1"/>
                </a:solidFill>
              </a:rPr>
              <a:t>	Hero: 庄周</a:t>
            </a:r>
            <a:endParaRPr lang="zh-CN" altLang="en-US" sz="1600">
              <a:solidFill>
                <a:schemeClr val="bg1"/>
              </a:solidFill>
            </a:endParaRPr>
          </a:p>
          <a:p>
            <a:r>
              <a:rPr lang="zh-CN" altLang="en-US" sz="1600">
                <a:solidFill>
                  <a:schemeClr val="bg1"/>
                </a:solidFill>
              </a:rPr>
              <a:t>	Role: 辅助</a:t>
            </a:r>
            <a:endParaRPr lang="zh-CN" altLang="en-US" sz="1600">
              <a:solidFill>
                <a:schemeClr val="bg1"/>
              </a:solidFill>
            </a:endParaRPr>
          </a:p>
          <a:p>
            <a:r>
              <a:rPr lang="zh-CN" altLang="en-US" sz="1600">
                <a:solidFill>
                  <a:schemeClr val="bg1"/>
                </a:solidFill>
              </a:rPr>
              <a:t>Member name: katherine sha</a:t>
            </a:r>
            <a:endParaRPr lang="zh-CN" altLang="en-US" sz="1600">
              <a:solidFill>
                <a:schemeClr val="bg1"/>
              </a:solidFill>
            </a:endParaRPr>
          </a:p>
          <a:p>
            <a:r>
              <a:rPr lang="zh-CN" altLang="en-US" sz="1600">
                <a:solidFill>
                  <a:schemeClr val="bg1"/>
                </a:solidFill>
              </a:rPr>
              <a:t>	Hero: 孙策</a:t>
            </a:r>
            <a:endParaRPr lang="zh-CN" altLang="en-US" sz="1600">
              <a:solidFill>
                <a:schemeClr val="bg1"/>
              </a:solidFill>
            </a:endParaRPr>
          </a:p>
          <a:p>
            <a:r>
              <a:rPr lang="zh-CN" altLang="en-US" sz="1600">
                <a:solidFill>
                  <a:schemeClr val="bg1"/>
                </a:solidFill>
              </a:rPr>
              <a:t>	Role: 上路</a:t>
            </a:r>
            <a:endParaRPr lang="zh-CN" altLang="en-US" sz="1600">
              <a:solidFill>
                <a:schemeClr val="bg1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3262630" y="5739765"/>
            <a:ext cx="4643120" cy="1001395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 descr="图片包含 餐桌, 室内, 就坐, 笔记本电脑&#10;&#10;已生成极高可信度的说明"/>
          <p:cNvPicPr>
            <a:picLocks noChangeAspect="1"/>
          </p:cNvPicPr>
          <p:nvPr/>
        </p:nvPicPr>
        <p:blipFill rotWithShape="1"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15636" y="1280854"/>
            <a:ext cx="12192000" cy="4343657"/>
          </a:xfrm>
          <a:custGeom>
            <a:avLst/>
            <a:gdLst>
              <a:gd name="connsiteX0" fmla="*/ 0 w 12192000"/>
              <a:gd name="connsiteY0" fmla="*/ 0 h 3179629"/>
              <a:gd name="connsiteX1" fmla="*/ 12192000 w 12192000"/>
              <a:gd name="connsiteY1" fmla="*/ 0 h 3179629"/>
              <a:gd name="connsiteX2" fmla="*/ 12192000 w 12192000"/>
              <a:gd name="connsiteY2" fmla="*/ 3179629 h 3179629"/>
              <a:gd name="connsiteX3" fmla="*/ 0 w 12192000"/>
              <a:gd name="connsiteY3" fmla="*/ 3179629 h 3179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179629">
                <a:moveTo>
                  <a:pt x="0" y="0"/>
                </a:moveTo>
                <a:lnTo>
                  <a:pt x="12192000" y="0"/>
                </a:lnTo>
                <a:lnTo>
                  <a:pt x="12192000" y="3179629"/>
                </a:lnTo>
                <a:lnTo>
                  <a:pt x="0" y="3179629"/>
                </a:lnTo>
                <a:close/>
              </a:path>
            </a:pathLst>
          </a:custGeom>
        </p:spPr>
      </p:pic>
      <p:sp>
        <p:nvSpPr>
          <p:cNvPr id="11" name="平行四边形 10"/>
          <p:cNvSpPr/>
          <p:nvPr/>
        </p:nvSpPr>
        <p:spPr>
          <a:xfrm>
            <a:off x="2286000" y="1280854"/>
            <a:ext cx="7620000" cy="4343658"/>
          </a:xfrm>
          <a:prstGeom prst="parallelogram">
            <a:avLst>
              <a:gd name="adj" fmla="val 43883"/>
            </a:avLst>
          </a:prstGeom>
          <a:solidFill>
            <a:srgbClr val="C00000">
              <a:alpha val="48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TextBox 18"/>
          <p:cNvSpPr txBox="1"/>
          <p:nvPr/>
        </p:nvSpPr>
        <p:spPr>
          <a:xfrm flipH="1">
            <a:off x="3161458" y="3859392"/>
            <a:ext cx="616458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input</a:t>
            </a:r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输入和</a:t>
            </a:r>
            <a:r>
              <a:rPr lang="en-US" altLang="zh-CN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while</a:t>
            </a:r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循环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7" name="直接连接符 16"/>
          <p:cNvCxnSpPr/>
          <p:nvPr/>
        </p:nvCxnSpPr>
        <p:spPr>
          <a:xfrm>
            <a:off x="5099984" y="4782234"/>
            <a:ext cx="2327312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>
            <a:off x="8001000" y="6390916"/>
            <a:ext cx="4191000" cy="0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/>
        </p:nvGrpSpPr>
        <p:grpSpPr>
          <a:xfrm>
            <a:off x="5372100" y="1955800"/>
            <a:ext cx="1743075" cy="1743075"/>
            <a:chOff x="8460" y="2112"/>
            <a:chExt cx="2745" cy="2745"/>
          </a:xfrm>
        </p:grpSpPr>
        <p:grpSp>
          <p:nvGrpSpPr>
            <p:cNvPr id="26" name="组合 25"/>
            <p:cNvGrpSpPr/>
            <p:nvPr/>
          </p:nvGrpSpPr>
          <p:grpSpPr>
            <a:xfrm>
              <a:off x="8460" y="2112"/>
              <a:ext cx="2745" cy="2745"/>
              <a:chOff x="2002721" y="1605930"/>
              <a:chExt cx="1332368" cy="1332368"/>
            </a:xfrm>
          </p:grpSpPr>
          <p:grpSp>
            <p:nvGrpSpPr>
              <p:cNvPr id="28" name="组合 27"/>
              <p:cNvGrpSpPr/>
              <p:nvPr/>
            </p:nvGrpSpPr>
            <p:grpSpPr>
              <a:xfrm>
                <a:off x="2002721" y="1605930"/>
                <a:ext cx="1332368" cy="1332368"/>
                <a:chOff x="1236675" y="2423160"/>
                <a:chExt cx="1950720" cy="1950720"/>
              </a:xfrm>
            </p:grpSpPr>
            <p:sp>
              <p:nvSpPr>
                <p:cNvPr id="30" name="椭圆 29"/>
                <p:cNvSpPr/>
                <p:nvPr/>
              </p:nvSpPr>
              <p:spPr>
                <a:xfrm>
                  <a:off x="1236675" y="2423160"/>
                  <a:ext cx="1950720" cy="195072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dist="101600" dir="2700000" algn="tl" rotWithShape="0">
                    <a:prstClr val="black">
                      <a:alpha val="16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1" name="椭圆 30"/>
                <p:cNvSpPr/>
                <p:nvPr/>
              </p:nvSpPr>
              <p:spPr>
                <a:xfrm>
                  <a:off x="1414428" y="2592937"/>
                  <a:ext cx="1595213" cy="1611166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29" name="椭圆 28"/>
              <p:cNvSpPr/>
              <p:nvPr/>
            </p:nvSpPr>
            <p:spPr>
              <a:xfrm>
                <a:off x="2251694" y="1854903"/>
                <a:ext cx="834422" cy="834422"/>
              </a:xfrm>
              <a:prstGeom prst="ellipse">
                <a:avLst/>
              </a:prstGeom>
              <a:ln>
                <a:noFill/>
              </a:ln>
              <a:effectLst>
                <a:innerShdw dist="101600" dir="13500000">
                  <a:schemeClr val="accent1">
                    <a:lumMod val="50000"/>
                    <a:alpha val="50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2" name="TextBox 28"/>
            <p:cNvSpPr txBox="1"/>
            <p:nvPr/>
          </p:nvSpPr>
          <p:spPr>
            <a:xfrm>
              <a:off x="8643" y="2575"/>
              <a:ext cx="2330" cy="16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eaLnBrk="1" fontAlgn="auto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r>
                <a:rPr lang="en-US" altLang="zh-CN" sz="4800" b="1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 pitchFamily="34" charset="0"/>
                </a:rPr>
                <a:t>06</a:t>
              </a:r>
              <a:endParaRPr lang="en-US" altLang="zh-CN" sz="4800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7903210" y="5994400"/>
            <a:ext cx="340360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February 2020       By Axe Tang</a:t>
            </a:r>
            <a:endParaRPr lang="en-US" altLang="zh-CN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626745" y="337820"/>
            <a:ext cx="4788535" cy="790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9pPr>
          </a:lstStyle>
          <a:p>
            <a:pPr algn="ctr">
              <a:defRPr/>
            </a:pPr>
            <a:r>
              <a:rPr lang="en-US" altLang="zh-CN" sz="36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Crash Course</a:t>
            </a:r>
            <a:endParaRPr lang="en-US" altLang="zh-CN" sz="36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 descr="python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35" y="99060"/>
            <a:ext cx="1507490" cy="11341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/>
    </mc:Choice>
    <mc:Fallback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ldLvl="0" animBg="1"/>
      <p:bldP spid="13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641725" y="1099185"/>
            <a:ext cx="8207375" cy="5666105"/>
          </a:xfrm>
          <a:prstGeom prst="rect">
            <a:avLst/>
          </a:prstGeom>
          <a:solidFill>
            <a:schemeClr val="tx1"/>
          </a:solidFill>
        </p:spPr>
        <p:txBody>
          <a:bodyPr wrap="square" rtlCol="0" anchor="t">
            <a:spAutoFit/>
          </a:bodyPr>
          <a:p>
            <a:pPr lvl="0" algn="l" fontAlgn="auto">
              <a:lnSpc>
                <a:spcPct val="108000"/>
              </a:lnSpc>
            </a:pPr>
            <a:r>
              <a:rPr lang="en-US" altLang="zh-CN" sz="1600">
                <a:solidFill>
                  <a:schemeClr val="bg1"/>
                </a:solidFill>
                <a:sym typeface="+mn-ea"/>
              </a:rPr>
              <a:t>$</a:t>
            </a:r>
            <a:r>
              <a:rPr lang="zh-CN" altLang="en-US" sz="1600">
                <a:solidFill>
                  <a:schemeClr val="bg1"/>
                </a:solidFill>
                <a:sym typeface="+mn-ea"/>
              </a:rPr>
              <a:t>python</a:t>
            </a:r>
            <a:endParaRPr lang="zh-CN" altLang="en-US" sz="1600">
              <a:solidFill>
                <a:schemeClr val="bg1"/>
              </a:solidFill>
              <a:sym typeface="+mn-ea"/>
            </a:endParaRPr>
          </a:p>
          <a:p>
            <a:pPr lvl="0" algn="l" fontAlgn="auto">
              <a:lnSpc>
                <a:spcPct val="108000"/>
              </a:lnSpc>
            </a:pPr>
            <a:r>
              <a:rPr lang="zh-CN" altLang="en-US" sz="1600">
                <a:solidFill>
                  <a:schemeClr val="bg1"/>
                </a:solidFill>
                <a:sym typeface="+mn-ea"/>
              </a:rPr>
              <a:t>Python 3.7.2 (default, Feb 12 2019, 08:15:36)</a:t>
            </a:r>
            <a:endParaRPr lang="zh-CN" altLang="en-US" sz="1600">
              <a:solidFill>
                <a:schemeClr val="bg1"/>
              </a:solidFill>
              <a:sym typeface="+mn-ea"/>
            </a:endParaRPr>
          </a:p>
          <a:p>
            <a:pPr lvl="0" algn="l" fontAlgn="auto">
              <a:lnSpc>
                <a:spcPct val="108000"/>
              </a:lnSpc>
            </a:pPr>
            <a:r>
              <a:rPr lang="zh-CN" altLang="en-US" sz="1600">
                <a:solidFill>
                  <a:schemeClr val="bg1"/>
                </a:solidFill>
                <a:sym typeface="+mn-ea"/>
              </a:rPr>
              <a:t>[Clang 10.0.0 (clang-1000.11.45.5)] on darwin</a:t>
            </a:r>
            <a:endParaRPr lang="zh-CN" altLang="en-US" sz="1600">
              <a:solidFill>
                <a:schemeClr val="bg1"/>
              </a:solidFill>
              <a:sym typeface="+mn-ea"/>
            </a:endParaRPr>
          </a:p>
          <a:p>
            <a:pPr lvl="0" algn="l" fontAlgn="auto">
              <a:lnSpc>
                <a:spcPct val="108000"/>
              </a:lnSpc>
            </a:pPr>
            <a:r>
              <a:rPr lang="zh-CN" altLang="en-US" sz="1600">
                <a:solidFill>
                  <a:schemeClr val="bg1"/>
                </a:solidFill>
                <a:sym typeface="+mn-ea"/>
              </a:rPr>
              <a:t>Type "help", "copyright", "credits" or "license" for more information.</a:t>
            </a:r>
            <a:endParaRPr lang="zh-CN" altLang="en-US" sz="1600">
              <a:solidFill>
                <a:schemeClr val="bg1"/>
              </a:solidFill>
              <a:sym typeface="+mn-ea"/>
            </a:endParaRPr>
          </a:p>
          <a:p>
            <a:pPr lvl="0" algn="l" fontAlgn="auto">
              <a:lnSpc>
                <a:spcPct val="108000"/>
              </a:lnSpc>
            </a:pPr>
            <a:r>
              <a:rPr lang="zh-CN" altLang="en-US" sz="1600">
                <a:solidFill>
                  <a:schemeClr val="bg1"/>
                </a:solidFill>
                <a:sym typeface="+mn-ea"/>
              </a:rPr>
              <a:t>&gt;&gt;&gt; message=input("Tell me something, and I will repeat it back to you: ")</a:t>
            </a:r>
            <a:endParaRPr lang="zh-CN" altLang="en-US" sz="1600">
              <a:solidFill>
                <a:schemeClr val="bg1"/>
              </a:solidFill>
              <a:sym typeface="+mn-ea"/>
            </a:endParaRPr>
          </a:p>
          <a:p>
            <a:pPr lvl="0" algn="l" fontAlgn="auto">
              <a:lnSpc>
                <a:spcPct val="108000"/>
              </a:lnSpc>
            </a:pPr>
            <a:r>
              <a:rPr lang="zh-CN" altLang="en-US" sz="1600">
                <a:solidFill>
                  <a:schemeClr val="bg1"/>
                </a:solidFill>
                <a:sym typeface="+mn-ea"/>
              </a:rPr>
              <a:t>Tell me something, and I will repeat it back to you: Hello Everyone!</a:t>
            </a:r>
            <a:endParaRPr lang="zh-CN" altLang="en-US" sz="1600">
              <a:solidFill>
                <a:schemeClr val="bg1"/>
              </a:solidFill>
              <a:sym typeface="+mn-ea"/>
            </a:endParaRPr>
          </a:p>
          <a:p>
            <a:pPr lvl="0" algn="l" fontAlgn="auto">
              <a:lnSpc>
                <a:spcPct val="108000"/>
              </a:lnSpc>
            </a:pPr>
            <a:r>
              <a:rPr lang="zh-CN" altLang="en-US" sz="1600">
                <a:solidFill>
                  <a:schemeClr val="bg1"/>
                </a:solidFill>
                <a:sym typeface="+mn-ea"/>
              </a:rPr>
              <a:t>&gt;&gt;&gt; print(message)</a:t>
            </a:r>
            <a:endParaRPr lang="zh-CN" altLang="en-US" sz="1600">
              <a:solidFill>
                <a:schemeClr val="bg1"/>
              </a:solidFill>
              <a:sym typeface="+mn-ea"/>
            </a:endParaRPr>
          </a:p>
          <a:p>
            <a:pPr lvl="0" algn="l" fontAlgn="auto">
              <a:lnSpc>
                <a:spcPct val="108000"/>
              </a:lnSpc>
            </a:pPr>
            <a:r>
              <a:rPr lang="zh-CN" altLang="en-US" sz="1600">
                <a:solidFill>
                  <a:schemeClr val="bg1"/>
                </a:solidFill>
                <a:sym typeface="+mn-ea"/>
              </a:rPr>
              <a:t>Hello Everyone!</a:t>
            </a:r>
            <a:endParaRPr lang="zh-CN" altLang="en-US" sz="1600">
              <a:solidFill>
                <a:schemeClr val="bg1"/>
              </a:solidFill>
              <a:sym typeface="+mn-ea"/>
            </a:endParaRPr>
          </a:p>
          <a:p>
            <a:pPr lvl="0" algn="l" fontAlgn="auto">
              <a:lnSpc>
                <a:spcPct val="108000"/>
              </a:lnSpc>
            </a:pPr>
            <a:r>
              <a:rPr lang="zh-CN" altLang="en-US" sz="1600">
                <a:solidFill>
                  <a:schemeClr val="bg1"/>
                </a:solidFill>
                <a:sym typeface="+mn-ea"/>
              </a:rPr>
              <a:t>&gt;&gt;&gt; name=input("Please enter your name: ")</a:t>
            </a:r>
            <a:endParaRPr lang="zh-CN" altLang="en-US" sz="1600">
              <a:solidFill>
                <a:schemeClr val="bg1"/>
              </a:solidFill>
              <a:sym typeface="+mn-ea"/>
            </a:endParaRPr>
          </a:p>
          <a:p>
            <a:pPr lvl="0" algn="l" fontAlgn="auto">
              <a:lnSpc>
                <a:spcPct val="108000"/>
              </a:lnSpc>
            </a:pPr>
            <a:r>
              <a:rPr lang="zh-CN" altLang="en-US" sz="1600">
                <a:solidFill>
                  <a:schemeClr val="bg1"/>
                </a:solidFill>
                <a:sym typeface="+mn-ea"/>
              </a:rPr>
              <a:t>Please enter your name: lucas tang</a:t>
            </a:r>
            <a:endParaRPr lang="zh-CN" altLang="en-US" sz="1600">
              <a:solidFill>
                <a:schemeClr val="bg1"/>
              </a:solidFill>
              <a:sym typeface="+mn-ea"/>
            </a:endParaRPr>
          </a:p>
          <a:p>
            <a:pPr lvl="0" algn="l" fontAlgn="auto">
              <a:lnSpc>
                <a:spcPct val="108000"/>
              </a:lnSpc>
            </a:pPr>
            <a:r>
              <a:rPr lang="zh-CN" altLang="en-US" sz="1600">
                <a:solidFill>
                  <a:schemeClr val="bg1"/>
                </a:solidFill>
                <a:sym typeface="+mn-ea"/>
              </a:rPr>
              <a:t>&gt;&gt;&gt; print("Hello, "+name.title()+"!")</a:t>
            </a:r>
            <a:endParaRPr lang="zh-CN" altLang="en-US" sz="1600">
              <a:solidFill>
                <a:schemeClr val="bg1"/>
              </a:solidFill>
              <a:sym typeface="+mn-ea"/>
            </a:endParaRPr>
          </a:p>
          <a:p>
            <a:pPr lvl="0" algn="l" fontAlgn="auto">
              <a:lnSpc>
                <a:spcPct val="108000"/>
              </a:lnSpc>
            </a:pPr>
            <a:r>
              <a:rPr lang="zh-CN" altLang="en-US" sz="1600">
                <a:solidFill>
                  <a:schemeClr val="bg1"/>
                </a:solidFill>
                <a:sym typeface="+mn-ea"/>
              </a:rPr>
              <a:t>Hello, Lucas Tang!</a:t>
            </a:r>
            <a:endParaRPr lang="zh-CN" altLang="en-US" sz="1600">
              <a:solidFill>
                <a:schemeClr val="bg1"/>
              </a:solidFill>
              <a:sym typeface="+mn-ea"/>
            </a:endParaRPr>
          </a:p>
          <a:p>
            <a:pPr lvl="0" algn="l" fontAlgn="auto">
              <a:lnSpc>
                <a:spcPct val="108000"/>
              </a:lnSpc>
            </a:pPr>
            <a:r>
              <a:rPr lang="zh-CN" altLang="en-US" sz="1600">
                <a:solidFill>
                  <a:schemeClr val="bg1"/>
                </a:solidFill>
                <a:sym typeface="+mn-ea"/>
              </a:rPr>
              <a:t>&gt;&gt;&gt; prompt="If you tell us who you are,we can personalize the message you see."</a:t>
            </a:r>
            <a:endParaRPr lang="zh-CN" altLang="en-US" sz="1600">
              <a:solidFill>
                <a:schemeClr val="bg1"/>
              </a:solidFill>
              <a:sym typeface="+mn-ea"/>
            </a:endParaRPr>
          </a:p>
          <a:p>
            <a:pPr lvl="0" algn="l" fontAlgn="auto">
              <a:lnSpc>
                <a:spcPct val="108000"/>
              </a:lnSpc>
            </a:pPr>
            <a:r>
              <a:rPr lang="zh-CN" altLang="en-US" sz="1600">
                <a:solidFill>
                  <a:schemeClr val="bg1"/>
                </a:solidFill>
                <a:sym typeface="+mn-ea"/>
              </a:rPr>
              <a:t>&gt;&gt;&gt; prompt+="\tWhat is your first name? "</a:t>
            </a:r>
            <a:endParaRPr lang="zh-CN" altLang="en-US" sz="1600">
              <a:solidFill>
                <a:schemeClr val="bg1"/>
              </a:solidFill>
              <a:sym typeface="+mn-ea"/>
            </a:endParaRPr>
          </a:p>
          <a:p>
            <a:pPr lvl="0" algn="l" fontAlgn="auto">
              <a:lnSpc>
                <a:spcPct val="108000"/>
              </a:lnSpc>
            </a:pPr>
            <a:r>
              <a:rPr lang="zh-CN" altLang="en-US" sz="1600">
                <a:solidFill>
                  <a:schemeClr val="bg1"/>
                </a:solidFill>
                <a:sym typeface="+mn-ea"/>
              </a:rPr>
              <a:t>&gt;&gt;&gt; name=input(prompt)</a:t>
            </a:r>
            <a:endParaRPr lang="zh-CN" altLang="en-US" sz="1600">
              <a:solidFill>
                <a:schemeClr val="bg1"/>
              </a:solidFill>
              <a:sym typeface="+mn-ea"/>
            </a:endParaRPr>
          </a:p>
          <a:p>
            <a:pPr lvl="0" algn="l" fontAlgn="auto">
              <a:lnSpc>
                <a:spcPct val="108000"/>
              </a:lnSpc>
            </a:pPr>
            <a:r>
              <a:rPr lang="zh-CN" altLang="en-US" sz="1600">
                <a:solidFill>
                  <a:schemeClr val="bg1"/>
                </a:solidFill>
                <a:sym typeface="+mn-ea"/>
              </a:rPr>
              <a:t>If you tell us who you are,we can personalize the message you see.	What is your first name? Lucas</a:t>
            </a:r>
            <a:endParaRPr lang="zh-CN" altLang="en-US" sz="1600">
              <a:solidFill>
                <a:schemeClr val="bg1"/>
              </a:solidFill>
              <a:sym typeface="+mn-ea"/>
            </a:endParaRPr>
          </a:p>
          <a:p>
            <a:pPr lvl="0" algn="l" fontAlgn="auto">
              <a:lnSpc>
                <a:spcPct val="108000"/>
              </a:lnSpc>
            </a:pPr>
            <a:r>
              <a:rPr lang="zh-CN" altLang="en-US" sz="1600">
                <a:solidFill>
                  <a:schemeClr val="bg1"/>
                </a:solidFill>
                <a:sym typeface="+mn-ea"/>
              </a:rPr>
              <a:t>&gt;&gt;&gt; print("\nHello, " + name + "!")</a:t>
            </a:r>
            <a:endParaRPr lang="zh-CN" altLang="en-US" sz="1600">
              <a:solidFill>
                <a:schemeClr val="bg1"/>
              </a:solidFill>
              <a:sym typeface="+mn-ea"/>
            </a:endParaRPr>
          </a:p>
          <a:p>
            <a:pPr lvl="0" algn="l" fontAlgn="auto">
              <a:lnSpc>
                <a:spcPct val="108000"/>
              </a:lnSpc>
            </a:pPr>
            <a:endParaRPr lang="zh-CN" altLang="en-US" sz="1600">
              <a:solidFill>
                <a:schemeClr val="bg1"/>
              </a:solidFill>
              <a:sym typeface="+mn-ea"/>
            </a:endParaRPr>
          </a:p>
          <a:p>
            <a:pPr lvl="0" algn="l" fontAlgn="auto">
              <a:lnSpc>
                <a:spcPct val="108000"/>
              </a:lnSpc>
            </a:pPr>
            <a:r>
              <a:rPr lang="zh-CN" altLang="en-US" sz="1600">
                <a:solidFill>
                  <a:schemeClr val="bg1"/>
                </a:solidFill>
                <a:sym typeface="+mn-ea"/>
              </a:rPr>
              <a:t>Hello, Lucas!</a:t>
            </a:r>
            <a:endParaRPr lang="zh-CN" altLang="en-US" sz="1600">
              <a:solidFill>
                <a:schemeClr val="bg1"/>
              </a:solidFill>
              <a:sym typeface="+mn-ea"/>
            </a:endParaRPr>
          </a:p>
          <a:p>
            <a:pPr lvl="0" algn="l" fontAlgn="auto">
              <a:lnSpc>
                <a:spcPct val="108000"/>
              </a:lnSpc>
            </a:pPr>
            <a:r>
              <a:rPr lang="zh-CN" altLang="en-US" sz="1600">
                <a:solidFill>
                  <a:schemeClr val="bg1"/>
                </a:solidFill>
                <a:sym typeface="+mn-ea"/>
              </a:rPr>
              <a:t>&gt;&gt;&gt;</a:t>
            </a:r>
            <a:endParaRPr lang="zh-CN" altLang="en-US" sz="1600">
              <a:solidFill>
                <a:schemeClr val="bg1"/>
              </a:solidFill>
              <a:sym typeface="+mn-ea"/>
            </a:endParaRPr>
          </a:p>
        </p:txBody>
      </p:sp>
      <p:sp>
        <p:nvSpPr>
          <p:cNvPr id="27" name="Text Box 10"/>
          <p:cNvSpPr txBox="1">
            <a:spLocks noChangeArrowheads="1"/>
          </p:cNvSpPr>
          <p:nvPr/>
        </p:nvSpPr>
        <p:spPr bwMode="auto">
          <a:xfrm>
            <a:off x="495935" y="1163320"/>
            <a:ext cx="3025775" cy="467741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60960" tIns="30480" rIns="60960" bIns="3048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 defTabSz="1450975" fontAlgn="auto">
              <a:lnSpc>
                <a:spcPct val="15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函数</a:t>
            </a:r>
            <a:r>
              <a:rPr lang="en-US" altLang="zh-CN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input( )</a:t>
            </a:r>
            <a:r>
              <a:rPr lang="zh-CN" altLang="en-US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让程序暂停运行，等待用户输入一些文本</a:t>
            </a:r>
            <a:endParaRPr lang="zh-CN" altLang="en-US" sz="20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342900" indent="-342900" algn="l" defTabSz="1450975" fontAlgn="auto">
              <a:lnSpc>
                <a:spcPct val="15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获取用户输入后，</a:t>
            </a:r>
            <a:r>
              <a:rPr lang="en-US" altLang="zh-CN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Python</a:t>
            </a:r>
            <a:r>
              <a:rPr lang="zh-CN" altLang="en-US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将其存储在一个变量中，方便后续使用</a:t>
            </a:r>
            <a:endParaRPr lang="zh-CN" altLang="en-US" sz="20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342900" indent="-342900" algn="l" defTabSz="1450975" fontAlgn="auto">
              <a:lnSpc>
                <a:spcPct val="15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如果你使用的是</a:t>
            </a:r>
            <a:r>
              <a:rPr lang="en-US" altLang="zh-CN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Python2.x</a:t>
            </a:r>
            <a:r>
              <a:rPr lang="zh-CN" altLang="en-US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版本，请使用</a:t>
            </a:r>
            <a:r>
              <a:rPr lang="en-US" altLang="zh-CN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raw_input( )</a:t>
            </a:r>
            <a:r>
              <a:rPr lang="zh-CN" altLang="en-US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代替</a:t>
            </a:r>
            <a:r>
              <a:rPr lang="en-US" altLang="zh-CN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input( )</a:t>
            </a:r>
            <a:r>
              <a:rPr lang="zh-CN" altLang="en-US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来获取用户输入</a:t>
            </a:r>
            <a:endParaRPr lang="zh-CN" altLang="en-US" sz="20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756852" y="392154"/>
            <a:ext cx="5262245" cy="70675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</a:pPr>
            <a:r>
              <a:rPr lang="zh-CN" altLang="en-US" sz="4000" b="1" dirty="0">
                <a:latin typeface="苹方-简" panose="020B0400000000000000" charset="-122"/>
                <a:ea typeface="苹方-简" panose="020B0400000000000000" charset="-122"/>
                <a:cs typeface="+mn-ea"/>
                <a:sym typeface="+mn-lt"/>
              </a:rPr>
              <a:t>函数</a:t>
            </a:r>
            <a:r>
              <a:rPr lang="en-US" altLang="zh-CN" sz="4000" b="1" dirty="0">
                <a:latin typeface="苹方-简" panose="020B0400000000000000" charset="-122"/>
                <a:ea typeface="苹方-简" panose="020B0400000000000000" charset="-122"/>
                <a:cs typeface="+mn-ea"/>
                <a:sym typeface="+mn-lt"/>
              </a:rPr>
              <a:t>input()</a:t>
            </a:r>
            <a:r>
              <a:rPr lang="zh-CN" altLang="en-US" sz="4000" b="1" dirty="0">
                <a:latin typeface="苹方-简" panose="020B0400000000000000" charset="-122"/>
                <a:ea typeface="苹方-简" panose="020B0400000000000000" charset="-122"/>
                <a:cs typeface="+mn-ea"/>
                <a:sym typeface="+mn-lt"/>
              </a:rPr>
              <a:t>的工作原理</a:t>
            </a:r>
            <a:endParaRPr lang="zh-CN" altLang="en-US" sz="4000" b="1" dirty="0">
              <a:latin typeface="苹方-简" panose="020B0400000000000000" charset="-122"/>
              <a:ea typeface="苹方-简" panose="020B0400000000000000" charset="-122"/>
              <a:cs typeface="+mn-ea"/>
              <a:sym typeface="+mn-lt"/>
            </a:endParaRPr>
          </a:p>
        </p:txBody>
      </p:sp>
      <p:sp>
        <p:nvSpPr>
          <p:cNvPr id="33" name="等腰三角形 32"/>
          <p:cNvSpPr/>
          <p:nvPr/>
        </p:nvSpPr>
        <p:spPr>
          <a:xfrm rot="16200000" flipV="1">
            <a:off x="-91725" y="483879"/>
            <a:ext cx="707885" cy="524437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641725" y="2201545"/>
            <a:ext cx="6913880" cy="287655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3641725" y="3239770"/>
            <a:ext cx="6913880" cy="287655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3641725" y="4302760"/>
            <a:ext cx="7880350" cy="81407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5340985" y="1243330"/>
            <a:ext cx="6530975" cy="5429885"/>
          </a:xfrm>
          <a:prstGeom prst="rect">
            <a:avLst/>
          </a:prstGeom>
          <a:solidFill>
            <a:schemeClr val="tx1"/>
          </a:solidFill>
        </p:spPr>
        <p:txBody>
          <a:bodyPr wrap="square" rtlCol="0" anchor="t">
            <a:spAutoFit/>
          </a:bodyPr>
          <a:p>
            <a:pPr lvl="0" algn="l" fontAlgn="auto">
              <a:lnSpc>
                <a:spcPct val="108000"/>
              </a:lnSpc>
            </a:pPr>
            <a:r>
              <a:rPr lang="zh-CN" altLang="en-US" sz="1400">
                <a:solidFill>
                  <a:schemeClr val="bg1"/>
                </a:solidFill>
                <a:sym typeface="+mn-ea"/>
              </a:rPr>
              <a:t>$ python</a:t>
            </a:r>
            <a:endParaRPr lang="zh-CN" altLang="en-US" sz="1400">
              <a:solidFill>
                <a:schemeClr val="bg1"/>
              </a:solidFill>
            </a:endParaRPr>
          </a:p>
          <a:p>
            <a:pPr lvl="0" algn="l" fontAlgn="auto">
              <a:lnSpc>
                <a:spcPct val="108000"/>
              </a:lnSpc>
            </a:pPr>
            <a:r>
              <a:rPr lang="zh-CN" altLang="en-US" sz="1400">
                <a:solidFill>
                  <a:schemeClr val="bg1"/>
                </a:solidFill>
                <a:sym typeface="+mn-ea"/>
              </a:rPr>
              <a:t>&gt;&gt;&gt; age=input("How old are you? ")</a:t>
            </a:r>
            <a:endParaRPr lang="zh-CN" altLang="en-US" sz="1400">
              <a:solidFill>
                <a:schemeClr val="bg1"/>
              </a:solidFill>
            </a:endParaRPr>
          </a:p>
          <a:p>
            <a:pPr lvl="0" algn="l" fontAlgn="auto">
              <a:lnSpc>
                <a:spcPct val="108000"/>
              </a:lnSpc>
            </a:pPr>
            <a:r>
              <a:rPr lang="zh-CN" altLang="en-US" sz="1400">
                <a:solidFill>
                  <a:schemeClr val="bg1"/>
                </a:solidFill>
                <a:sym typeface="+mn-ea"/>
              </a:rPr>
              <a:t>How old are you? 21</a:t>
            </a:r>
            <a:endParaRPr lang="zh-CN" altLang="en-US" sz="1400">
              <a:solidFill>
                <a:schemeClr val="bg1"/>
              </a:solidFill>
            </a:endParaRPr>
          </a:p>
          <a:p>
            <a:pPr lvl="0" algn="l" fontAlgn="auto">
              <a:lnSpc>
                <a:spcPct val="108000"/>
              </a:lnSpc>
            </a:pPr>
            <a:r>
              <a:rPr lang="zh-CN" altLang="en-US" sz="1400">
                <a:solidFill>
                  <a:schemeClr val="bg1"/>
                </a:solidFill>
                <a:sym typeface="+mn-ea"/>
              </a:rPr>
              <a:t>&gt;&gt;&gt; age</a:t>
            </a:r>
            <a:endParaRPr lang="zh-CN" altLang="en-US" sz="1400">
              <a:solidFill>
                <a:schemeClr val="bg1"/>
              </a:solidFill>
            </a:endParaRPr>
          </a:p>
          <a:p>
            <a:pPr lvl="0" algn="l" fontAlgn="auto">
              <a:lnSpc>
                <a:spcPct val="108000"/>
              </a:lnSpc>
            </a:pPr>
            <a:r>
              <a:rPr lang="zh-CN" altLang="en-US" sz="1400">
                <a:solidFill>
                  <a:schemeClr val="bg1"/>
                </a:solidFill>
                <a:sym typeface="+mn-ea"/>
              </a:rPr>
              <a:t>'21'</a:t>
            </a:r>
            <a:endParaRPr lang="zh-CN" altLang="en-US" sz="1400">
              <a:solidFill>
                <a:schemeClr val="bg1"/>
              </a:solidFill>
            </a:endParaRPr>
          </a:p>
          <a:p>
            <a:pPr lvl="0" algn="l" fontAlgn="auto">
              <a:lnSpc>
                <a:spcPct val="108000"/>
              </a:lnSpc>
            </a:pPr>
            <a:r>
              <a:rPr lang="zh-CN" altLang="en-US" sz="1400">
                <a:solidFill>
                  <a:schemeClr val="bg1"/>
                </a:solidFill>
                <a:sym typeface="+mn-ea"/>
              </a:rPr>
              <a:t>&gt;&gt;&gt; age &gt;= 18</a:t>
            </a:r>
            <a:endParaRPr lang="zh-CN" altLang="en-US" sz="1400">
              <a:solidFill>
                <a:schemeClr val="bg1"/>
              </a:solidFill>
            </a:endParaRPr>
          </a:p>
          <a:p>
            <a:pPr lvl="0" algn="l" fontAlgn="auto">
              <a:lnSpc>
                <a:spcPct val="108000"/>
              </a:lnSpc>
            </a:pPr>
            <a:r>
              <a:rPr lang="zh-CN" altLang="en-US" sz="1400">
                <a:solidFill>
                  <a:schemeClr val="bg1"/>
                </a:solidFill>
                <a:sym typeface="+mn-ea"/>
              </a:rPr>
              <a:t>Traceback (most recent call last):</a:t>
            </a:r>
            <a:endParaRPr lang="zh-CN" altLang="en-US" sz="1400">
              <a:solidFill>
                <a:schemeClr val="bg1"/>
              </a:solidFill>
            </a:endParaRPr>
          </a:p>
          <a:p>
            <a:pPr lvl="0" algn="l" fontAlgn="auto">
              <a:lnSpc>
                <a:spcPct val="108000"/>
              </a:lnSpc>
            </a:pPr>
            <a:r>
              <a:rPr lang="zh-CN" altLang="en-US" sz="1400">
                <a:solidFill>
                  <a:schemeClr val="bg1"/>
                </a:solidFill>
                <a:sym typeface="+mn-ea"/>
              </a:rPr>
              <a:t>  File "&lt;stdin&gt;", line 1, in &lt;module&gt;</a:t>
            </a:r>
            <a:endParaRPr lang="zh-CN" altLang="en-US" sz="1400">
              <a:solidFill>
                <a:schemeClr val="bg1"/>
              </a:solidFill>
            </a:endParaRPr>
          </a:p>
          <a:p>
            <a:pPr lvl="0" algn="l" fontAlgn="auto">
              <a:lnSpc>
                <a:spcPct val="108000"/>
              </a:lnSpc>
            </a:pPr>
            <a:r>
              <a:rPr lang="zh-CN" altLang="en-US" sz="1400">
                <a:solidFill>
                  <a:schemeClr val="bg1"/>
                </a:solidFill>
                <a:sym typeface="+mn-ea"/>
              </a:rPr>
              <a:t>TypeError: '&gt;=' not supported between instances of 'str' and 'int'</a:t>
            </a:r>
            <a:endParaRPr lang="zh-CN" altLang="en-US" sz="1400">
              <a:solidFill>
                <a:schemeClr val="bg1"/>
              </a:solidFill>
            </a:endParaRPr>
          </a:p>
          <a:p>
            <a:pPr lvl="0" algn="l" fontAlgn="auto">
              <a:lnSpc>
                <a:spcPct val="108000"/>
              </a:lnSpc>
            </a:pPr>
            <a:r>
              <a:rPr lang="zh-CN" altLang="en-US" sz="1400">
                <a:solidFill>
                  <a:schemeClr val="bg1"/>
                </a:solidFill>
                <a:sym typeface="+mn-ea"/>
              </a:rPr>
              <a:t>&gt;&gt;&gt; age = int(age)</a:t>
            </a:r>
            <a:endParaRPr lang="zh-CN" altLang="en-US" sz="1400">
              <a:solidFill>
                <a:schemeClr val="bg1"/>
              </a:solidFill>
            </a:endParaRPr>
          </a:p>
          <a:p>
            <a:pPr lvl="0" algn="l" fontAlgn="auto">
              <a:lnSpc>
                <a:spcPct val="108000"/>
              </a:lnSpc>
            </a:pPr>
            <a:r>
              <a:rPr lang="zh-CN" altLang="en-US" sz="1400">
                <a:solidFill>
                  <a:schemeClr val="bg1"/>
                </a:solidFill>
                <a:sym typeface="+mn-ea"/>
              </a:rPr>
              <a:t>&gt;&gt;&gt; age &gt;= 18</a:t>
            </a:r>
            <a:endParaRPr lang="zh-CN" altLang="en-US" sz="1400">
              <a:solidFill>
                <a:schemeClr val="bg1"/>
              </a:solidFill>
            </a:endParaRPr>
          </a:p>
          <a:p>
            <a:pPr lvl="0" algn="l" fontAlgn="auto">
              <a:lnSpc>
                <a:spcPct val="108000"/>
              </a:lnSpc>
            </a:pPr>
            <a:r>
              <a:rPr lang="zh-CN" altLang="en-US" sz="1400">
                <a:solidFill>
                  <a:schemeClr val="bg1"/>
                </a:solidFill>
                <a:sym typeface="+mn-ea"/>
              </a:rPr>
              <a:t>True</a:t>
            </a:r>
            <a:endParaRPr lang="zh-CN" altLang="en-US" sz="1400">
              <a:solidFill>
                <a:schemeClr val="bg1"/>
              </a:solidFill>
            </a:endParaRPr>
          </a:p>
          <a:p>
            <a:pPr lvl="0" algn="l" fontAlgn="auto">
              <a:lnSpc>
                <a:spcPct val="108000"/>
              </a:lnSpc>
            </a:pPr>
            <a:r>
              <a:rPr lang="zh-CN" altLang="en-US" sz="1400">
                <a:solidFill>
                  <a:schemeClr val="bg1"/>
                </a:solidFill>
                <a:sym typeface="+mn-ea"/>
              </a:rPr>
              <a:t>&gt;&gt;&gt; height = input("How tall are you, in inches? ")</a:t>
            </a:r>
            <a:endParaRPr lang="zh-CN" altLang="en-US" sz="1400">
              <a:solidFill>
                <a:schemeClr val="bg1"/>
              </a:solidFill>
            </a:endParaRPr>
          </a:p>
          <a:p>
            <a:pPr lvl="0" algn="l" fontAlgn="auto">
              <a:lnSpc>
                <a:spcPct val="108000"/>
              </a:lnSpc>
            </a:pPr>
            <a:r>
              <a:rPr lang="zh-CN" altLang="en-US" sz="1400">
                <a:solidFill>
                  <a:schemeClr val="bg1"/>
                </a:solidFill>
                <a:sym typeface="+mn-ea"/>
              </a:rPr>
              <a:t>How tall are you, in inches? 71</a:t>
            </a:r>
            <a:endParaRPr lang="zh-CN" altLang="en-US" sz="1400">
              <a:solidFill>
                <a:schemeClr val="bg1"/>
              </a:solidFill>
            </a:endParaRPr>
          </a:p>
          <a:p>
            <a:pPr lvl="0" algn="l" fontAlgn="auto">
              <a:lnSpc>
                <a:spcPct val="108000"/>
              </a:lnSpc>
            </a:pPr>
            <a:r>
              <a:rPr lang="zh-CN" altLang="en-US" sz="1400">
                <a:solidFill>
                  <a:schemeClr val="bg1"/>
                </a:solidFill>
                <a:sym typeface="+mn-ea"/>
              </a:rPr>
              <a:t>&gt;&gt;&gt; height = int(height)</a:t>
            </a:r>
            <a:endParaRPr lang="zh-CN" altLang="en-US" sz="1400">
              <a:solidFill>
                <a:schemeClr val="bg1"/>
              </a:solidFill>
            </a:endParaRPr>
          </a:p>
          <a:p>
            <a:pPr lvl="0" algn="l" fontAlgn="auto">
              <a:lnSpc>
                <a:spcPct val="108000"/>
              </a:lnSpc>
            </a:pPr>
            <a:r>
              <a:rPr lang="zh-CN" altLang="en-US" sz="1400">
                <a:solidFill>
                  <a:schemeClr val="bg1"/>
                </a:solidFill>
                <a:sym typeface="+mn-ea"/>
              </a:rPr>
              <a:t>&gt;&gt;&gt; if height &gt;= 36:</a:t>
            </a:r>
            <a:endParaRPr lang="zh-CN" altLang="en-US" sz="1400">
              <a:solidFill>
                <a:schemeClr val="bg1"/>
              </a:solidFill>
            </a:endParaRPr>
          </a:p>
          <a:p>
            <a:pPr lvl="0" algn="l" fontAlgn="auto">
              <a:lnSpc>
                <a:spcPct val="108000"/>
              </a:lnSpc>
            </a:pPr>
            <a:r>
              <a:rPr lang="zh-CN" altLang="en-US" sz="1400">
                <a:solidFill>
                  <a:schemeClr val="bg1"/>
                </a:solidFill>
                <a:sym typeface="+mn-ea"/>
              </a:rPr>
              <a:t>...     print("\nYou're tall enough to ride!")</a:t>
            </a:r>
            <a:endParaRPr lang="zh-CN" altLang="en-US" sz="1400">
              <a:solidFill>
                <a:schemeClr val="bg1"/>
              </a:solidFill>
            </a:endParaRPr>
          </a:p>
          <a:p>
            <a:pPr lvl="0" algn="l" fontAlgn="auto">
              <a:lnSpc>
                <a:spcPct val="108000"/>
              </a:lnSpc>
            </a:pPr>
            <a:r>
              <a:rPr lang="zh-CN" altLang="en-US" sz="1400">
                <a:solidFill>
                  <a:schemeClr val="bg1"/>
                </a:solidFill>
                <a:sym typeface="+mn-ea"/>
              </a:rPr>
              <a:t>... else:</a:t>
            </a:r>
            <a:endParaRPr lang="zh-CN" altLang="en-US" sz="1400">
              <a:solidFill>
                <a:schemeClr val="bg1"/>
              </a:solidFill>
            </a:endParaRPr>
          </a:p>
          <a:p>
            <a:pPr lvl="0" algn="l" fontAlgn="auto">
              <a:lnSpc>
                <a:spcPct val="108000"/>
              </a:lnSpc>
            </a:pPr>
            <a:r>
              <a:rPr lang="zh-CN" altLang="en-US" sz="1400">
                <a:solidFill>
                  <a:schemeClr val="bg1"/>
                </a:solidFill>
                <a:sym typeface="+mn-ea"/>
              </a:rPr>
              <a:t>...     print("\nYou're be able to ride when you're a little older.")</a:t>
            </a:r>
            <a:endParaRPr lang="zh-CN" altLang="en-US" sz="1400">
              <a:solidFill>
                <a:schemeClr val="bg1"/>
              </a:solidFill>
            </a:endParaRPr>
          </a:p>
          <a:p>
            <a:pPr lvl="0" algn="l" fontAlgn="auto">
              <a:lnSpc>
                <a:spcPct val="108000"/>
              </a:lnSpc>
            </a:pPr>
            <a:r>
              <a:rPr lang="zh-CN" altLang="en-US" sz="1400">
                <a:solidFill>
                  <a:schemeClr val="bg1"/>
                </a:solidFill>
                <a:sym typeface="+mn-ea"/>
              </a:rPr>
              <a:t>...</a:t>
            </a:r>
            <a:endParaRPr lang="zh-CN" altLang="en-US" sz="1400">
              <a:solidFill>
                <a:schemeClr val="bg1"/>
              </a:solidFill>
            </a:endParaRPr>
          </a:p>
          <a:p>
            <a:pPr lvl="0" algn="l" fontAlgn="auto">
              <a:lnSpc>
                <a:spcPct val="108000"/>
              </a:lnSpc>
            </a:pPr>
            <a:endParaRPr lang="zh-CN" altLang="en-US" sz="1400">
              <a:solidFill>
                <a:schemeClr val="bg1"/>
              </a:solidFill>
            </a:endParaRPr>
          </a:p>
          <a:p>
            <a:pPr lvl="0" algn="l" fontAlgn="auto">
              <a:lnSpc>
                <a:spcPct val="108000"/>
              </a:lnSpc>
            </a:pPr>
            <a:r>
              <a:rPr lang="zh-CN" altLang="en-US" sz="1400">
                <a:solidFill>
                  <a:schemeClr val="bg1"/>
                </a:solidFill>
                <a:sym typeface="+mn-ea"/>
              </a:rPr>
              <a:t>You're tall enough to ride!</a:t>
            </a:r>
            <a:endParaRPr lang="zh-CN" altLang="en-US" sz="1400">
              <a:solidFill>
                <a:schemeClr val="bg1"/>
              </a:solidFill>
            </a:endParaRPr>
          </a:p>
          <a:p>
            <a:pPr lvl="0" algn="l" fontAlgn="auto">
              <a:lnSpc>
                <a:spcPct val="108000"/>
              </a:lnSpc>
            </a:pPr>
            <a:r>
              <a:rPr lang="zh-CN" altLang="en-US" sz="1400">
                <a:solidFill>
                  <a:schemeClr val="bg1"/>
                </a:solidFill>
                <a:sym typeface="+mn-ea"/>
              </a:rPr>
              <a:t>&gt;&gt;&gt;</a:t>
            </a:r>
            <a:endParaRPr lang="zh-CN" altLang="en-US" sz="1400">
              <a:solidFill>
                <a:schemeClr val="bg1"/>
              </a:solidFill>
              <a:sym typeface="+mn-ea"/>
            </a:endParaRPr>
          </a:p>
        </p:txBody>
      </p:sp>
      <p:sp>
        <p:nvSpPr>
          <p:cNvPr id="27" name="Text Box 10"/>
          <p:cNvSpPr txBox="1">
            <a:spLocks noChangeArrowheads="1"/>
          </p:cNvSpPr>
          <p:nvPr/>
        </p:nvSpPr>
        <p:spPr bwMode="auto">
          <a:xfrm>
            <a:off x="525145" y="1236345"/>
            <a:ext cx="4581525" cy="393890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60960" tIns="30480" rIns="60960" bIns="3048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 defTabSz="1450975" fontAlgn="auto">
              <a:lnSpc>
                <a:spcPct val="15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sz="24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使用函数</a:t>
            </a:r>
            <a:r>
              <a:rPr lang="en-US" altLang="zh-CN" sz="24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input( )</a:t>
            </a:r>
            <a:r>
              <a:rPr lang="zh-CN" altLang="en-US" sz="24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时，</a:t>
            </a:r>
            <a:r>
              <a:rPr lang="en-US" altLang="zh-CN" sz="24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Python</a:t>
            </a:r>
            <a:r>
              <a:rPr lang="zh-CN" altLang="en-US" sz="24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将用户输入解读为字符串</a:t>
            </a:r>
            <a:endParaRPr lang="zh-CN" altLang="en-US" sz="24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342900" indent="-342900" algn="l" defTabSz="1450975" fontAlgn="auto">
              <a:lnSpc>
                <a:spcPct val="15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sz="24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如示例用户输入的数字被解读为字符串，当你试图用它和数值进行比较时会引发错误</a:t>
            </a:r>
            <a:endParaRPr lang="zh-CN" altLang="en-US" sz="24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342900" indent="-342900" algn="l" defTabSz="1450975" fontAlgn="auto">
              <a:lnSpc>
                <a:spcPct val="15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sz="24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使用函数</a:t>
            </a:r>
            <a:r>
              <a:rPr lang="en-US" altLang="zh-CN" sz="24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int( )</a:t>
            </a:r>
            <a:r>
              <a:rPr lang="zh-CN" altLang="en-US" sz="24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把用户输入字符串转换为数值，用于数值比较</a:t>
            </a:r>
            <a:endParaRPr lang="zh-CN" altLang="en-US" sz="24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756852" y="392154"/>
            <a:ext cx="5695950" cy="70675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ct val="0"/>
              </a:spcBef>
            </a:pPr>
            <a:r>
              <a:rPr lang="zh-CN" altLang="en-US" sz="4000" b="1" dirty="0">
                <a:latin typeface="苹方-简" panose="020B0400000000000000" charset="-122"/>
                <a:ea typeface="苹方-简" panose="020B0400000000000000" charset="-122"/>
                <a:cs typeface="+mn-ea"/>
                <a:sym typeface="+mn-lt"/>
              </a:rPr>
              <a:t>使用</a:t>
            </a:r>
            <a:r>
              <a:rPr lang="en-US" altLang="zh-CN" sz="4000" b="1" dirty="0">
                <a:latin typeface="苹方-简" panose="020B0400000000000000" charset="-122"/>
                <a:ea typeface="苹方-简" panose="020B0400000000000000" charset="-122"/>
                <a:cs typeface="+mn-ea"/>
                <a:sym typeface="+mn-lt"/>
              </a:rPr>
              <a:t>int()</a:t>
            </a:r>
            <a:r>
              <a:rPr lang="zh-CN" altLang="en-US" sz="4000" b="1" dirty="0">
                <a:latin typeface="苹方-简" panose="020B0400000000000000" charset="-122"/>
                <a:ea typeface="苹方-简" panose="020B0400000000000000" charset="-122"/>
                <a:cs typeface="+mn-ea"/>
                <a:sym typeface="+mn-lt"/>
              </a:rPr>
              <a:t>来获取数值输入</a:t>
            </a:r>
            <a:endParaRPr lang="zh-CN" altLang="en-US" sz="4000" b="1" dirty="0">
              <a:latin typeface="苹方-简" panose="020B0400000000000000" charset="-122"/>
              <a:ea typeface="苹方-简" panose="020B0400000000000000" charset="-122"/>
              <a:cs typeface="+mn-ea"/>
              <a:sym typeface="+mn-lt"/>
            </a:endParaRPr>
          </a:p>
        </p:txBody>
      </p:sp>
      <p:sp>
        <p:nvSpPr>
          <p:cNvPr id="33" name="等腰三角形 32"/>
          <p:cNvSpPr/>
          <p:nvPr/>
        </p:nvSpPr>
        <p:spPr>
          <a:xfrm rot="16200000" flipV="1">
            <a:off x="-91725" y="483879"/>
            <a:ext cx="707885" cy="524437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355590" y="2432685"/>
            <a:ext cx="5584825" cy="951865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5340985" y="4507230"/>
            <a:ext cx="2292985" cy="25781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5340985" y="1243330"/>
            <a:ext cx="6530975" cy="5429885"/>
          </a:xfrm>
          <a:prstGeom prst="rect">
            <a:avLst/>
          </a:prstGeom>
          <a:solidFill>
            <a:schemeClr val="tx1"/>
          </a:solidFill>
        </p:spPr>
        <p:txBody>
          <a:bodyPr wrap="square" rtlCol="0" anchor="t">
            <a:spAutoFit/>
          </a:bodyPr>
          <a:p>
            <a:pPr lvl="0" algn="l" fontAlgn="auto">
              <a:lnSpc>
                <a:spcPct val="108000"/>
              </a:lnSpc>
            </a:pPr>
            <a:r>
              <a:rPr lang="zh-CN" altLang="en-US" sz="1400">
                <a:solidFill>
                  <a:schemeClr val="bg1"/>
                </a:solidFill>
                <a:sym typeface="+mn-ea"/>
              </a:rPr>
              <a:t>$ python</a:t>
            </a:r>
            <a:endParaRPr lang="zh-CN" altLang="en-US" sz="1400">
              <a:solidFill>
                <a:schemeClr val="bg1"/>
              </a:solidFill>
              <a:sym typeface="+mn-ea"/>
            </a:endParaRPr>
          </a:p>
          <a:p>
            <a:pPr lvl="0" algn="l" fontAlgn="auto">
              <a:lnSpc>
                <a:spcPct val="108000"/>
              </a:lnSpc>
            </a:pPr>
            <a:r>
              <a:rPr lang="zh-CN" altLang="en-US" sz="1400">
                <a:solidFill>
                  <a:schemeClr val="bg1"/>
                </a:solidFill>
                <a:sym typeface="+mn-ea"/>
              </a:rPr>
              <a:t>Python 3.7.2 (default, Feb 12 2019, 08:15:36)</a:t>
            </a:r>
            <a:endParaRPr lang="zh-CN" altLang="en-US" sz="1400">
              <a:solidFill>
                <a:schemeClr val="bg1"/>
              </a:solidFill>
              <a:sym typeface="+mn-ea"/>
            </a:endParaRPr>
          </a:p>
          <a:p>
            <a:pPr lvl="0" algn="l" fontAlgn="auto">
              <a:lnSpc>
                <a:spcPct val="108000"/>
              </a:lnSpc>
            </a:pPr>
            <a:r>
              <a:rPr lang="zh-CN" altLang="en-US" sz="1400">
                <a:solidFill>
                  <a:schemeClr val="bg1"/>
                </a:solidFill>
                <a:sym typeface="+mn-ea"/>
              </a:rPr>
              <a:t>[Clang 10.0.0 (clang-1000.11.45.5)] on darwin</a:t>
            </a:r>
            <a:endParaRPr lang="zh-CN" altLang="en-US" sz="1400">
              <a:solidFill>
                <a:schemeClr val="bg1"/>
              </a:solidFill>
              <a:sym typeface="+mn-ea"/>
            </a:endParaRPr>
          </a:p>
          <a:p>
            <a:pPr lvl="0" algn="l" fontAlgn="auto">
              <a:lnSpc>
                <a:spcPct val="108000"/>
              </a:lnSpc>
            </a:pPr>
            <a:r>
              <a:rPr lang="zh-CN" altLang="en-US" sz="1400">
                <a:solidFill>
                  <a:schemeClr val="bg1"/>
                </a:solidFill>
                <a:sym typeface="+mn-ea"/>
              </a:rPr>
              <a:t>Type "help", "copyright", "credits" or "license" for more information.</a:t>
            </a:r>
            <a:endParaRPr lang="zh-CN" altLang="en-US" sz="1400">
              <a:solidFill>
                <a:schemeClr val="bg1"/>
              </a:solidFill>
              <a:sym typeface="+mn-ea"/>
            </a:endParaRPr>
          </a:p>
          <a:p>
            <a:pPr lvl="0" algn="l" fontAlgn="auto">
              <a:lnSpc>
                <a:spcPct val="108000"/>
              </a:lnSpc>
            </a:pPr>
            <a:r>
              <a:rPr lang="zh-CN" altLang="en-US" sz="1400">
                <a:solidFill>
                  <a:schemeClr val="bg1"/>
                </a:solidFill>
                <a:sym typeface="+mn-ea"/>
              </a:rPr>
              <a:t>&gt;&gt;&gt; 4 % 3</a:t>
            </a:r>
            <a:endParaRPr lang="zh-CN" altLang="en-US" sz="1400">
              <a:solidFill>
                <a:schemeClr val="bg1"/>
              </a:solidFill>
              <a:sym typeface="+mn-ea"/>
            </a:endParaRPr>
          </a:p>
          <a:p>
            <a:pPr lvl="0" algn="l" fontAlgn="auto">
              <a:lnSpc>
                <a:spcPct val="108000"/>
              </a:lnSpc>
            </a:pPr>
            <a:r>
              <a:rPr lang="zh-CN" altLang="en-US" sz="1400">
                <a:solidFill>
                  <a:schemeClr val="bg1"/>
                </a:solidFill>
                <a:sym typeface="+mn-ea"/>
              </a:rPr>
              <a:t>1</a:t>
            </a:r>
            <a:endParaRPr lang="zh-CN" altLang="en-US" sz="1400">
              <a:solidFill>
                <a:schemeClr val="bg1"/>
              </a:solidFill>
              <a:sym typeface="+mn-ea"/>
            </a:endParaRPr>
          </a:p>
          <a:p>
            <a:pPr lvl="0" algn="l" fontAlgn="auto">
              <a:lnSpc>
                <a:spcPct val="108000"/>
              </a:lnSpc>
            </a:pPr>
            <a:r>
              <a:rPr lang="zh-CN" altLang="en-US" sz="1400">
                <a:solidFill>
                  <a:schemeClr val="bg1"/>
                </a:solidFill>
                <a:sym typeface="+mn-ea"/>
              </a:rPr>
              <a:t>&gt;&gt;&gt; 5 % 3</a:t>
            </a:r>
            <a:endParaRPr lang="zh-CN" altLang="en-US" sz="1400">
              <a:solidFill>
                <a:schemeClr val="bg1"/>
              </a:solidFill>
              <a:sym typeface="+mn-ea"/>
            </a:endParaRPr>
          </a:p>
          <a:p>
            <a:pPr lvl="0" algn="l" fontAlgn="auto">
              <a:lnSpc>
                <a:spcPct val="108000"/>
              </a:lnSpc>
            </a:pPr>
            <a:r>
              <a:rPr lang="zh-CN" altLang="en-US" sz="1400">
                <a:solidFill>
                  <a:schemeClr val="bg1"/>
                </a:solidFill>
                <a:sym typeface="+mn-ea"/>
              </a:rPr>
              <a:t>2</a:t>
            </a:r>
            <a:endParaRPr lang="zh-CN" altLang="en-US" sz="1400">
              <a:solidFill>
                <a:schemeClr val="bg1"/>
              </a:solidFill>
              <a:sym typeface="+mn-ea"/>
            </a:endParaRPr>
          </a:p>
          <a:p>
            <a:pPr lvl="0" algn="l" fontAlgn="auto">
              <a:lnSpc>
                <a:spcPct val="108000"/>
              </a:lnSpc>
            </a:pPr>
            <a:r>
              <a:rPr lang="zh-CN" altLang="en-US" sz="1400">
                <a:solidFill>
                  <a:schemeClr val="bg1"/>
                </a:solidFill>
                <a:sym typeface="+mn-ea"/>
              </a:rPr>
              <a:t>&gt;&gt;&gt; 6 % 3</a:t>
            </a:r>
            <a:endParaRPr lang="zh-CN" altLang="en-US" sz="1400">
              <a:solidFill>
                <a:schemeClr val="bg1"/>
              </a:solidFill>
              <a:sym typeface="+mn-ea"/>
            </a:endParaRPr>
          </a:p>
          <a:p>
            <a:pPr lvl="0" algn="l" fontAlgn="auto">
              <a:lnSpc>
                <a:spcPct val="108000"/>
              </a:lnSpc>
            </a:pPr>
            <a:r>
              <a:rPr lang="zh-CN" altLang="en-US" sz="1400">
                <a:solidFill>
                  <a:schemeClr val="bg1"/>
                </a:solidFill>
                <a:sym typeface="+mn-ea"/>
              </a:rPr>
              <a:t>0</a:t>
            </a:r>
            <a:endParaRPr lang="zh-CN" altLang="en-US" sz="1400">
              <a:solidFill>
                <a:schemeClr val="bg1"/>
              </a:solidFill>
              <a:sym typeface="+mn-ea"/>
            </a:endParaRPr>
          </a:p>
          <a:p>
            <a:pPr lvl="0" algn="l" fontAlgn="auto">
              <a:lnSpc>
                <a:spcPct val="108000"/>
              </a:lnSpc>
            </a:pPr>
            <a:r>
              <a:rPr lang="zh-CN" altLang="en-US" sz="1400">
                <a:solidFill>
                  <a:schemeClr val="bg1"/>
                </a:solidFill>
                <a:sym typeface="+mn-ea"/>
              </a:rPr>
              <a:t>&gt;&gt;&gt; 7 % 3</a:t>
            </a:r>
            <a:endParaRPr lang="zh-CN" altLang="en-US" sz="1400">
              <a:solidFill>
                <a:schemeClr val="bg1"/>
              </a:solidFill>
              <a:sym typeface="+mn-ea"/>
            </a:endParaRPr>
          </a:p>
          <a:p>
            <a:pPr lvl="0" algn="l" fontAlgn="auto">
              <a:lnSpc>
                <a:spcPct val="108000"/>
              </a:lnSpc>
            </a:pPr>
            <a:r>
              <a:rPr lang="zh-CN" altLang="en-US" sz="1400">
                <a:solidFill>
                  <a:schemeClr val="bg1"/>
                </a:solidFill>
                <a:sym typeface="+mn-ea"/>
              </a:rPr>
              <a:t>1</a:t>
            </a:r>
            <a:endParaRPr lang="zh-CN" altLang="en-US" sz="1400">
              <a:solidFill>
                <a:schemeClr val="bg1"/>
              </a:solidFill>
              <a:sym typeface="+mn-ea"/>
            </a:endParaRPr>
          </a:p>
          <a:p>
            <a:pPr lvl="0" algn="l" fontAlgn="auto">
              <a:lnSpc>
                <a:spcPct val="108000"/>
              </a:lnSpc>
            </a:pPr>
            <a:r>
              <a:rPr lang="zh-CN" altLang="en-US" sz="1400">
                <a:solidFill>
                  <a:schemeClr val="bg1"/>
                </a:solidFill>
                <a:sym typeface="+mn-ea"/>
              </a:rPr>
              <a:t>&gt;&gt;&gt; number=input("Enter a number, and I'll tell you if it's even or odd:")</a:t>
            </a:r>
            <a:endParaRPr lang="zh-CN" altLang="en-US" sz="1400">
              <a:solidFill>
                <a:schemeClr val="bg1"/>
              </a:solidFill>
              <a:sym typeface="+mn-ea"/>
            </a:endParaRPr>
          </a:p>
          <a:p>
            <a:pPr lvl="0" algn="l" fontAlgn="auto">
              <a:lnSpc>
                <a:spcPct val="108000"/>
              </a:lnSpc>
            </a:pPr>
            <a:r>
              <a:rPr lang="zh-CN" altLang="en-US" sz="1400">
                <a:solidFill>
                  <a:schemeClr val="bg1"/>
                </a:solidFill>
                <a:sym typeface="+mn-ea"/>
              </a:rPr>
              <a:t>Enter a number, and I'll tell you if it's even or odd:42</a:t>
            </a:r>
            <a:endParaRPr lang="zh-CN" altLang="en-US" sz="1400">
              <a:solidFill>
                <a:schemeClr val="bg1"/>
              </a:solidFill>
              <a:sym typeface="+mn-ea"/>
            </a:endParaRPr>
          </a:p>
          <a:p>
            <a:pPr lvl="0" algn="l" fontAlgn="auto">
              <a:lnSpc>
                <a:spcPct val="108000"/>
              </a:lnSpc>
            </a:pPr>
            <a:r>
              <a:rPr lang="zh-CN" altLang="en-US" sz="1400">
                <a:solidFill>
                  <a:schemeClr val="bg1"/>
                </a:solidFill>
                <a:sym typeface="+mn-ea"/>
              </a:rPr>
              <a:t>&gt;&gt;&gt; number = int(number)</a:t>
            </a:r>
            <a:endParaRPr lang="zh-CN" altLang="en-US" sz="1400">
              <a:solidFill>
                <a:schemeClr val="bg1"/>
              </a:solidFill>
              <a:sym typeface="+mn-ea"/>
            </a:endParaRPr>
          </a:p>
          <a:p>
            <a:pPr lvl="0" algn="l" fontAlgn="auto">
              <a:lnSpc>
                <a:spcPct val="108000"/>
              </a:lnSpc>
            </a:pPr>
            <a:r>
              <a:rPr lang="zh-CN" altLang="en-US" sz="1400">
                <a:solidFill>
                  <a:schemeClr val="bg1"/>
                </a:solidFill>
                <a:sym typeface="+mn-ea"/>
              </a:rPr>
              <a:t>&gt;&gt;&gt; if number % 2 == 0:</a:t>
            </a:r>
            <a:endParaRPr lang="zh-CN" altLang="en-US" sz="1400">
              <a:solidFill>
                <a:schemeClr val="bg1"/>
              </a:solidFill>
              <a:sym typeface="+mn-ea"/>
            </a:endParaRPr>
          </a:p>
          <a:p>
            <a:pPr lvl="0" algn="l" fontAlgn="auto">
              <a:lnSpc>
                <a:spcPct val="108000"/>
              </a:lnSpc>
            </a:pPr>
            <a:r>
              <a:rPr lang="zh-CN" altLang="en-US" sz="1400">
                <a:solidFill>
                  <a:schemeClr val="bg1"/>
                </a:solidFill>
                <a:sym typeface="+mn-ea"/>
              </a:rPr>
              <a:t>...     print("\nThe number " + str(number) + " is even.")</a:t>
            </a:r>
            <a:endParaRPr lang="zh-CN" altLang="en-US" sz="1400">
              <a:solidFill>
                <a:schemeClr val="bg1"/>
              </a:solidFill>
              <a:sym typeface="+mn-ea"/>
            </a:endParaRPr>
          </a:p>
          <a:p>
            <a:pPr lvl="0" algn="l" fontAlgn="auto">
              <a:lnSpc>
                <a:spcPct val="108000"/>
              </a:lnSpc>
            </a:pPr>
            <a:r>
              <a:rPr lang="zh-CN" altLang="en-US" sz="1400">
                <a:solidFill>
                  <a:schemeClr val="bg1"/>
                </a:solidFill>
                <a:sym typeface="+mn-ea"/>
              </a:rPr>
              <a:t>... else:</a:t>
            </a:r>
            <a:endParaRPr lang="zh-CN" altLang="en-US" sz="1400">
              <a:solidFill>
                <a:schemeClr val="bg1"/>
              </a:solidFill>
              <a:sym typeface="+mn-ea"/>
            </a:endParaRPr>
          </a:p>
          <a:p>
            <a:pPr lvl="0" algn="l" fontAlgn="auto">
              <a:lnSpc>
                <a:spcPct val="108000"/>
              </a:lnSpc>
            </a:pPr>
            <a:r>
              <a:rPr lang="zh-CN" altLang="en-US" sz="1400">
                <a:solidFill>
                  <a:schemeClr val="bg1"/>
                </a:solidFill>
                <a:sym typeface="+mn-ea"/>
              </a:rPr>
              <a:t>...     print("\nThe number " + str(number) + " is odd.")</a:t>
            </a:r>
            <a:endParaRPr lang="zh-CN" altLang="en-US" sz="1400">
              <a:solidFill>
                <a:schemeClr val="bg1"/>
              </a:solidFill>
              <a:sym typeface="+mn-ea"/>
            </a:endParaRPr>
          </a:p>
          <a:p>
            <a:pPr lvl="0" algn="l" fontAlgn="auto">
              <a:lnSpc>
                <a:spcPct val="108000"/>
              </a:lnSpc>
            </a:pPr>
            <a:r>
              <a:rPr lang="zh-CN" altLang="en-US" sz="1400">
                <a:solidFill>
                  <a:schemeClr val="bg1"/>
                </a:solidFill>
                <a:sym typeface="+mn-ea"/>
              </a:rPr>
              <a:t>...</a:t>
            </a:r>
            <a:endParaRPr lang="zh-CN" altLang="en-US" sz="1400">
              <a:solidFill>
                <a:schemeClr val="bg1"/>
              </a:solidFill>
              <a:sym typeface="+mn-ea"/>
            </a:endParaRPr>
          </a:p>
          <a:p>
            <a:pPr lvl="0" algn="l" fontAlgn="auto">
              <a:lnSpc>
                <a:spcPct val="108000"/>
              </a:lnSpc>
            </a:pPr>
            <a:endParaRPr lang="zh-CN" altLang="en-US" sz="1400">
              <a:solidFill>
                <a:schemeClr val="bg1"/>
              </a:solidFill>
              <a:sym typeface="+mn-ea"/>
            </a:endParaRPr>
          </a:p>
          <a:p>
            <a:pPr lvl="0" algn="l" fontAlgn="auto">
              <a:lnSpc>
                <a:spcPct val="108000"/>
              </a:lnSpc>
            </a:pPr>
            <a:r>
              <a:rPr lang="zh-CN" altLang="en-US" sz="1400">
                <a:solidFill>
                  <a:schemeClr val="bg1"/>
                </a:solidFill>
                <a:sym typeface="+mn-ea"/>
              </a:rPr>
              <a:t>The number 42 is even.</a:t>
            </a:r>
            <a:endParaRPr lang="zh-CN" altLang="en-US" sz="1400">
              <a:solidFill>
                <a:schemeClr val="bg1"/>
              </a:solidFill>
              <a:sym typeface="+mn-ea"/>
            </a:endParaRPr>
          </a:p>
          <a:p>
            <a:pPr lvl="0" algn="l" fontAlgn="auto">
              <a:lnSpc>
                <a:spcPct val="108000"/>
              </a:lnSpc>
            </a:pPr>
            <a:r>
              <a:rPr lang="zh-CN" altLang="en-US" sz="1400">
                <a:solidFill>
                  <a:schemeClr val="bg1"/>
                </a:solidFill>
                <a:sym typeface="+mn-ea"/>
              </a:rPr>
              <a:t>&gt;&gt;&gt;</a:t>
            </a:r>
            <a:endParaRPr lang="zh-CN" altLang="en-US" sz="1400">
              <a:solidFill>
                <a:schemeClr val="bg1"/>
              </a:solidFill>
              <a:sym typeface="+mn-ea"/>
            </a:endParaRPr>
          </a:p>
        </p:txBody>
      </p:sp>
      <p:sp>
        <p:nvSpPr>
          <p:cNvPr id="27" name="Text Box 10"/>
          <p:cNvSpPr txBox="1">
            <a:spLocks noChangeArrowheads="1"/>
          </p:cNvSpPr>
          <p:nvPr/>
        </p:nvSpPr>
        <p:spPr bwMode="auto">
          <a:xfrm>
            <a:off x="525145" y="1236345"/>
            <a:ext cx="4295140" cy="33845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60960" tIns="30480" rIns="60960" bIns="3048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 defTabSz="1450975" fontAlgn="auto">
              <a:lnSpc>
                <a:spcPct val="15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sz="24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求模运算符</a:t>
            </a:r>
            <a:r>
              <a:rPr lang="en-US" altLang="zh-CN" sz="24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“%”</a:t>
            </a:r>
            <a:r>
              <a:rPr lang="zh-CN" altLang="en-US" sz="24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计算两数相除的余数</a:t>
            </a:r>
            <a:endParaRPr lang="zh-CN" altLang="en-US" sz="24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342900" indent="-342900" algn="l" defTabSz="1450975" fontAlgn="auto">
              <a:lnSpc>
                <a:spcPct val="15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sz="24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如果一个数可以被另一个数整除，余数就为</a:t>
            </a:r>
            <a:r>
              <a:rPr lang="en-US" altLang="zh-CN" sz="24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0</a:t>
            </a:r>
            <a:r>
              <a:rPr lang="zh-CN" altLang="en-US" sz="24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，可以利用这一点来判断一个数是奇数还是偶数</a:t>
            </a:r>
            <a:endParaRPr lang="zh-CN" altLang="en-US" sz="24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756852" y="392154"/>
            <a:ext cx="3219450" cy="70675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ct val="0"/>
              </a:spcBef>
            </a:pPr>
            <a:r>
              <a:rPr lang="zh-CN" altLang="en-US" sz="4000" b="1" dirty="0">
                <a:latin typeface="苹方-简" panose="020B0400000000000000" charset="-122"/>
                <a:ea typeface="苹方-简" panose="020B0400000000000000" charset="-122"/>
                <a:cs typeface="+mn-ea"/>
                <a:sym typeface="+mn-lt"/>
              </a:rPr>
              <a:t>求模运算符</a:t>
            </a:r>
            <a:r>
              <a:rPr lang="en-US" altLang="zh-CN" sz="4000" b="1" dirty="0">
                <a:latin typeface="苹方-简" panose="020B0400000000000000" charset="-122"/>
                <a:ea typeface="苹方-简" panose="020B0400000000000000" charset="-122"/>
                <a:cs typeface="+mn-ea"/>
                <a:sym typeface="+mn-lt"/>
              </a:rPr>
              <a:t>%</a:t>
            </a:r>
            <a:endParaRPr lang="en-US" altLang="zh-CN" sz="4000" b="1" dirty="0">
              <a:latin typeface="苹方-简" panose="020B0400000000000000" charset="-122"/>
              <a:ea typeface="苹方-简" panose="020B0400000000000000" charset="-122"/>
              <a:cs typeface="+mn-ea"/>
              <a:sym typeface="+mn-lt"/>
            </a:endParaRPr>
          </a:p>
        </p:txBody>
      </p:sp>
      <p:sp>
        <p:nvSpPr>
          <p:cNvPr id="33" name="等腰三角形 32"/>
          <p:cNvSpPr/>
          <p:nvPr/>
        </p:nvSpPr>
        <p:spPr>
          <a:xfrm rot="16200000" flipV="1">
            <a:off x="-91725" y="483879"/>
            <a:ext cx="707885" cy="524437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5340985" y="4521835"/>
            <a:ext cx="2292985" cy="25781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5340985" y="5441315"/>
            <a:ext cx="4588510" cy="25781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5340985" y="4972050"/>
            <a:ext cx="4588510" cy="25781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6714490" y="1059180"/>
            <a:ext cx="4302760" cy="5469890"/>
          </a:xfrm>
          <a:prstGeom prst="rect">
            <a:avLst/>
          </a:prstGeom>
          <a:solidFill>
            <a:schemeClr val="tx1"/>
          </a:solidFill>
        </p:spPr>
        <p:txBody>
          <a:bodyPr wrap="square" rtlCol="0" anchor="t">
            <a:spAutoFit/>
          </a:bodyPr>
          <a:p>
            <a:pPr lvl="0" algn="l" fontAlgn="auto">
              <a:lnSpc>
                <a:spcPct val="108000"/>
              </a:lnSpc>
            </a:pPr>
            <a:r>
              <a:rPr lang="zh-CN" altLang="en-US">
                <a:solidFill>
                  <a:schemeClr val="bg1"/>
                </a:solidFill>
                <a:sym typeface="+mn-ea"/>
              </a:rPr>
              <a:t>$ python</a:t>
            </a:r>
            <a:endParaRPr lang="zh-CN" altLang="en-US">
              <a:solidFill>
                <a:schemeClr val="bg1"/>
              </a:solidFill>
              <a:sym typeface="+mn-ea"/>
            </a:endParaRPr>
          </a:p>
          <a:p>
            <a:pPr lvl="0" algn="l" fontAlgn="auto">
              <a:lnSpc>
                <a:spcPct val="108000"/>
              </a:lnSpc>
            </a:pPr>
            <a:r>
              <a:rPr lang="zh-CN" altLang="en-US">
                <a:solidFill>
                  <a:schemeClr val="bg1"/>
                </a:solidFill>
                <a:sym typeface="+mn-ea"/>
              </a:rPr>
              <a:t>Python 3.7.2 (default, Feb 12 2019, 08:15:36)</a:t>
            </a:r>
            <a:endParaRPr lang="zh-CN" altLang="en-US">
              <a:solidFill>
                <a:schemeClr val="bg1"/>
              </a:solidFill>
              <a:sym typeface="+mn-ea"/>
            </a:endParaRPr>
          </a:p>
          <a:p>
            <a:pPr lvl="0" algn="l" fontAlgn="auto">
              <a:lnSpc>
                <a:spcPct val="108000"/>
              </a:lnSpc>
            </a:pPr>
            <a:r>
              <a:rPr lang="zh-CN" altLang="en-US">
                <a:solidFill>
                  <a:schemeClr val="bg1"/>
                </a:solidFill>
                <a:sym typeface="+mn-ea"/>
              </a:rPr>
              <a:t>[Clang 10.0.0 (clang-1000.11.45.5)] on darwin</a:t>
            </a:r>
            <a:endParaRPr lang="zh-CN" altLang="en-US">
              <a:solidFill>
                <a:schemeClr val="bg1"/>
              </a:solidFill>
              <a:sym typeface="+mn-ea"/>
            </a:endParaRPr>
          </a:p>
          <a:p>
            <a:pPr lvl="0" algn="l" fontAlgn="auto">
              <a:lnSpc>
                <a:spcPct val="108000"/>
              </a:lnSpc>
            </a:pPr>
            <a:r>
              <a:rPr lang="zh-CN" altLang="en-US">
                <a:solidFill>
                  <a:schemeClr val="bg1"/>
                </a:solidFill>
                <a:sym typeface="+mn-ea"/>
              </a:rPr>
              <a:t>Type "help", "copyright", "credits" or "license" for more information.</a:t>
            </a:r>
            <a:endParaRPr lang="zh-CN" altLang="en-US">
              <a:solidFill>
                <a:schemeClr val="bg1"/>
              </a:solidFill>
              <a:sym typeface="+mn-ea"/>
            </a:endParaRPr>
          </a:p>
          <a:p>
            <a:pPr lvl="0" algn="l" fontAlgn="auto">
              <a:lnSpc>
                <a:spcPct val="108000"/>
              </a:lnSpc>
            </a:pPr>
            <a:r>
              <a:rPr lang="zh-CN" altLang="en-US">
                <a:solidFill>
                  <a:schemeClr val="bg1"/>
                </a:solidFill>
                <a:sym typeface="+mn-ea"/>
              </a:rPr>
              <a:t>&gt;&gt;&gt; current_number = 1</a:t>
            </a:r>
            <a:endParaRPr lang="zh-CN" altLang="en-US">
              <a:solidFill>
                <a:schemeClr val="bg1"/>
              </a:solidFill>
              <a:sym typeface="+mn-ea"/>
            </a:endParaRPr>
          </a:p>
          <a:p>
            <a:pPr lvl="0" algn="l" fontAlgn="auto">
              <a:lnSpc>
                <a:spcPct val="108000"/>
              </a:lnSpc>
            </a:pPr>
            <a:r>
              <a:rPr lang="zh-CN" altLang="en-US">
                <a:solidFill>
                  <a:schemeClr val="bg1"/>
                </a:solidFill>
                <a:sym typeface="+mn-ea"/>
              </a:rPr>
              <a:t>&gt;&gt;&gt; while current_number &lt;= 5:</a:t>
            </a:r>
            <a:endParaRPr lang="zh-CN" altLang="en-US">
              <a:solidFill>
                <a:schemeClr val="bg1"/>
              </a:solidFill>
              <a:sym typeface="+mn-ea"/>
            </a:endParaRPr>
          </a:p>
          <a:p>
            <a:pPr lvl="0" algn="l" fontAlgn="auto">
              <a:lnSpc>
                <a:spcPct val="108000"/>
              </a:lnSpc>
            </a:pPr>
            <a:r>
              <a:rPr lang="zh-CN" altLang="en-US">
                <a:solidFill>
                  <a:schemeClr val="bg1"/>
                </a:solidFill>
                <a:sym typeface="+mn-ea"/>
              </a:rPr>
              <a:t>...     print(current_number)</a:t>
            </a:r>
            <a:endParaRPr lang="zh-CN" altLang="en-US">
              <a:solidFill>
                <a:schemeClr val="bg1"/>
              </a:solidFill>
              <a:sym typeface="+mn-ea"/>
            </a:endParaRPr>
          </a:p>
          <a:p>
            <a:pPr lvl="0" algn="l" fontAlgn="auto">
              <a:lnSpc>
                <a:spcPct val="108000"/>
              </a:lnSpc>
            </a:pPr>
            <a:r>
              <a:rPr lang="zh-CN" altLang="en-US">
                <a:solidFill>
                  <a:schemeClr val="bg1"/>
                </a:solidFill>
                <a:sym typeface="+mn-ea"/>
              </a:rPr>
              <a:t>...     current_number += 1</a:t>
            </a:r>
            <a:endParaRPr lang="zh-CN" altLang="en-US">
              <a:solidFill>
                <a:schemeClr val="bg1"/>
              </a:solidFill>
              <a:sym typeface="+mn-ea"/>
            </a:endParaRPr>
          </a:p>
          <a:p>
            <a:pPr lvl="0" algn="l" fontAlgn="auto">
              <a:lnSpc>
                <a:spcPct val="108000"/>
              </a:lnSpc>
            </a:pPr>
            <a:r>
              <a:rPr lang="zh-CN" altLang="en-US">
                <a:solidFill>
                  <a:schemeClr val="bg1"/>
                </a:solidFill>
                <a:sym typeface="+mn-ea"/>
              </a:rPr>
              <a:t>...</a:t>
            </a:r>
            <a:endParaRPr lang="zh-CN" altLang="en-US">
              <a:solidFill>
                <a:schemeClr val="bg1"/>
              </a:solidFill>
              <a:sym typeface="+mn-ea"/>
            </a:endParaRPr>
          </a:p>
          <a:p>
            <a:pPr lvl="0" algn="l" fontAlgn="auto">
              <a:lnSpc>
                <a:spcPct val="108000"/>
              </a:lnSpc>
            </a:pPr>
            <a:r>
              <a:rPr lang="zh-CN" altLang="en-US">
                <a:solidFill>
                  <a:schemeClr val="bg1"/>
                </a:solidFill>
                <a:sym typeface="+mn-ea"/>
              </a:rPr>
              <a:t>1</a:t>
            </a:r>
            <a:endParaRPr lang="zh-CN" altLang="en-US">
              <a:solidFill>
                <a:schemeClr val="bg1"/>
              </a:solidFill>
              <a:sym typeface="+mn-ea"/>
            </a:endParaRPr>
          </a:p>
          <a:p>
            <a:pPr lvl="0" algn="l" fontAlgn="auto">
              <a:lnSpc>
                <a:spcPct val="108000"/>
              </a:lnSpc>
            </a:pPr>
            <a:r>
              <a:rPr lang="zh-CN" altLang="en-US">
                <a:solidFill>
                  <a:schemeClr val="bg1"/>
                </a:solidFill>
                <a:sym typeface="+mn-ea"/>
              </a:rPr>
              <a:t>2</a:t>
            </a:r>
            <a:endParaRPr lang="zh-CN" altLang="en-US">
              <a:solidFill>
                <a:schemeClr val="bg1"/>
              </a:solidFill>
              <a:sym typeface="+mn-ea"/>
            </a:endParaRPr>
          </a:p>
          <a:p>
            <a:pPr lvl="0" algn="l" fontAlgn="auto">
              <a:lnSpc>
                <a:spcPct val="108000"/>
              </a:lnSpc>
            </a:pPr>
            <a:r>
              <a:rPr lang="zh-CN" altLang="en-US">
                <a:solidFill>
                  <a:schemeClr val="bg1"/>
                </a:solidFill>
                <a:sym typeface="+mn-ea"/>
              </a:rPr>
              <a:t>3</a:t>
            </a:r>
            <a:endParaRPr lang="zh-CN" altLang="en-US">
              <a:solidFill>
                <a:schemeClr val="bg1"/>
              </a:solidFill>
              <a:sym typeface="+mn-ea"/>
            </a:endParaRPr>
          </a:p>
          <a:p>
            <a:pPr lvl="0" algn="l" fontAlgn="auto">
              <a:lnSpc>
                <a:spcPct val="108000"/>
              </a:lnSpc>
            </a:pPr>
            <a:r>
              <a:rPr lang="zh-CN" altLang="en-US">
                <a:solidFill>
                  <a:schemeClr val="bg1"/>
                </a:solidFill>
                <a:sym typeface="+mn-ea"/>
              </a:rPr>
              <a:t>4</a:t>
            </a:r>
            <a:endParaRPr lang="zh-CN" altLang="en-US">
              <a:solidFill>
                <a:schemeClr val="bg1"/>
              </a:solidFill>
              <a:sym typeface="+mn-ea"/>
            </a:endParaRPr>
          </a:p>
          <a:p>
            <a:pPr lvl="0" algn="l" fontAlgn="auto">
              <a:lnSpc>
                <a:spcPct val="108000"/>
              </a:lnSpc>
            </a:pPr>
            <a:r>
              <a:rPr lang="zh-CN" altLang="en-US">
                <a:solidFill>
                  <a:schemeClr val="bg1"/>
                </a:solidFill>
                <a:sym typeface="+mn-ea"/>
              </a:rPr>
              <a:t>5</a:t>
            </a:r>
            <a:endParaRPr lang="zh-CN" altLang="en-US">
              <a:solidFill>
                <a:schemeClr val="bg1"/>
              </a:solidFill>
              <a:sym typeface="+mn-ea"/>
            </a:endParaRPr>
          </a:p>
          <a:p>
            <a:pPr lvl="0" algn="l" fontAlgn="auto">
              <a:lnSpc>
                <a:spcPct val="108000"/>
              </a:lnSpc>
            </a:pPr>
            <a:r>
              <a:rPr lang="zh-CN" altLang="en-US">
                <a:solidFill>
                  <a:schemeClr val="bg1"/>
                </a:solidFill>
                <a:sym typeface="+mn-ea"/>
              </a:rPr>
              <a:t>&gt;&gt;&gt;</a:t>
            </a:r>
            <a:endParaRPr lang="zh-CN" altLang="en-US">
              <a:solidFill>
                <a:schemeClr val="bg1"/>
              </a:solidFill>
              <a:sym typeface="+mn-ea"/>
            </a:endParaRPr>
          </a:p>
        </p:txBody>
      </p:sp>
      <p:sp>
        <p:nvSpPr>
          <p:cNvPr id="27" name="Text Box 10"/>
          <p:cNvSpPr txBox="1">
            <a:spLocks noChangeArrowheads="1"/>
          </p:cNvSpPr>
          <p:nvPr/>
        </p:nvSpPr>
        <p:spPr bwMode="auto">
          <a:xfrm>
            <a:off x="756920" y="1322070"/>
            <a:ext cx="4853940" cy="31623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60960" tIns="30480" rIns="60960" bIns="3048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 defTabSz="1450975" fontAlgn="auto">
              <a:lnSpc>
                <a:spcPct val="120000"/>
              </a:lnSpc>
              <a:buFont typeface="Arial" panose="020B0604020202090204" pitchFamily="34" charset="0"/>
              <a:buChar char="•"/>
              <a:defRPr/>
            </a:pPr>
            <a:r>
              <a:rPr lang="en-US" altLang="zh-CN" sz="24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for</a:t>
            </a:r>
            <a:r>
              <a:rPr lang="zh-CN" altLang="en-US" sz="24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循环用于针对集合中的每个元素迭代执行一个代码块</a:t>
            </a:r>
            <a:endParaRPr lang="zh-CN" altLang="en-US" sz="24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342900" indent="-342900" algn="l" defTabSz="1450975" fontAlgn="auto">
              <a:lnSpc>
                <a:spcPct val="120000"/>
              </a:lnSpc>
              <a:buFont typeface="Arial" panose="020B0604020202090204" pitchFamily="34" charset="0"/>
              <a:buChar char="•"/>
              <a:defRPr/>
            </a:pPr>
            <a:r>
              <a:rPr lang="en-US" altLang="zh-CN" sz="24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while</a:t>
            </a:r>
            <a:r>
              <a:rPr lang="zh-CN" altLang="en-US" sz="24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循环则不断运行，直到指定的条件不满足为止</a:t>
            </a:r>
            <a:endParaRPr lang="zh-CN" altLang="en-US" sz="24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342900" indent="-342900" algn="l" defTabSz="1450975" fontAlgn="auto">
              <a:lnSpc>
                <a:spcPct val="12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sz="24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示例：用</a:t>
            </a:r>
            <a:r>
              <a:rPr lang="en-US" altLang="zh-CN" sz="24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while</a:t>
            </a:r>
            <a:r>
              <a:rPr lang="zh-CN" altLang="en-US" sz="24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循环从</a:t>
            </a:r>
            <a:r>
              <a:rPr lang="en-US" altLang="zh-CN" sz="24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1</a:t>
            </a:r>
            <a:r>
              <a:rPr lang="zh-CN" altLang="en-US" sz="24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数到</a:t>
            </a:r>
            <a:r>
              <a:rPr lang="en-US" altLang="zh-CN" sz="24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5</a:t>
            </a:r>
            <a:endParaRPr lang="en-US" altLang="zh-CN" sz="24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342900" indent="-342900" algn="l" defTabSz="1450975" fontAlgn="auto">
              <a:lnSpc>
                <a:spcPct val="120000"/>
              </a:lnSpc>
              <a:buFont typeface="Arial" panose="020B0604020202090204" pitchFamily="34" charset="0"/>
              <a:buChar char="•"/>
              <a:defRPr/>
            </a:pPr>
            <a:r>
              <a:rPr lang="en-US" altLang="zh-CN" sz="24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+=</a:t>
            </a:r>
            <a:r>
              <a:rPr lang="zh-CN" altLang="en-US" sz="24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运算符：</a:t>
            </a:r>
            <a:r>
              <a:rPr lang="en-US" altLang="zh-CN" sz="24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current_number+=1</a:t>
            </a:r>
            <a:r>
              <a:rPr lang="zh-CN" altLang="en-US" sz="24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相当于如下语句：</a:t>
            </a:r>
            <a:endParaRPr lang="zh-CN" altLang="en-US" sz="24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756852" y="392154"/>
            <a:ext cx="3418205" cy="70675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</a:pPr>
            <a:r>
              <a:rPr lang="zh-CN" altLang="en-US" sz="4000" b="1" dirty="0">
                <a:latin typeface="苹方-简" panose="020B0400000000000000" charset="-122"/>
                <a:ea typeface="苹方-简" panose="020B0400000000000000" charset="-122"/>
                <a:cs typeface="+mn-ea"/>
                <a:sym typeface="+mn-lt"/>
              </a:rPr>
              <a:t>使用</a:t>
            </a:r>
            <a:r>
              <a:rPr lang="en-US" altLang="zh-CN" sz="4000" b="1" dirty="0">
                <a:latin typeface="苹方-简" panose="020B0400000000000000" charset="-122"/>
                <a:ea typeface="苹方-简" panose="020B0400000000000000" charset="-122"/>
                <a:cs typeface="+mn-ea"/>
                <a:sym typeface="+mn-lt"/>
              </a:rPr>
              <a:t>while</a:t>
            </a:r>
            <a:r>
              <a:rPr lang="zh-CN" altLang="en-US" sz="4000" b="1" dirty="0">
                <a:latin typeface="苹方-简" panose="020B0400000000000000" charset="-122"/>
                <a:ea typeface="苹方-简" panose="020B0400000000000000" charset="-122"/>
                <a:cs typeface="+mn-ea"/>
                <a:sym typeface="+mn-lt"/>
              </a:rPr>
              <a:t>循环</a:t>
            </a:r>
            <a:endParaRPr lang="zh-CN" altLang="en-US" sz="4000" b="1" dirty="0">
              <a:latin typeface="苹方-简" panose="020B0400000000000000" charset="-122"/>
              <a:ea typeface="苹方-简" panose="020B0400000000000000" charset="-122"/>
              <a:cs typeface="+mn-ea"/>
              <a:sym typeface="+mn-lt"/>
            </a:endParaRPr>
          </a:p>
        </p:txBody>
      </p:sp>
      <p:sp>
        <p:nvSpPr>
          <p:cNvPr id="33" name="等腰三角形 32"/>
          <p:cNvSpPr/>
          <p:nvPr/>
        </p:nvSpPr>
        <p:spPr>
          <a:xfrm rot="16200000" flipV="1">
            <a:off x="-91725" y="483879"/>
            <a:ext cx="707885" cy="524437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714490" y="3489960"/>
            <a:ext cx="3859530" cy="921385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1144270" y="4766310"/>
            <a:ext cx="4512310" cy="39878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p>
            <a:r>
              <a:rPr lang="en-US" altLang="zh-CN" sz="2000">
                <a:solidFill>
                  <a:schemeClr val="bg1"/>
                </a:solidFill>
              </a:rPr>
              <a:t>current_number = current_number + 1</a:t>
            </a:r>
            <a:endParaRPr lang="en-US" altLang="zh-CN" sz="200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34645" y="1469390"/>
            <a:ext cx="3529330" cy="5015865"/>
          </a:xfrm>
          <a:prstGeom prst="rect">
            <a:avLst/>
          </a:prstGeom>
          <a:solidFill>
            <a:schemeClr val="tx1"/>
          </a:solidFill>
        </p:spPr>
        <p:txBody>
          <a:bodyPr wrap="square" rtlCol="0" anchor="t">
            <a:spAutoFit/>
          </a:bodyPr>
          <a:p>
            <a:r>
              <a:rPr lang="zh-CN" altLang="en-US" sz="1600">
                <a:solidFill>
                  <a:schemeClr val="bg1"/>
                </a:solidFill>
              </a:rPr>
              <a:t>prompt = "\nTell me something, and i will repeat it back to you:"</a:t>
            </a:r>
            <a:endParaRPr lang="zh-CN" altLang="en-US" sz="1600">
              <a:solidFill>
                <a:schemeClr val="bg1"/>
              </a:solidFill>
            </a:endParaRPr>
          </a:p>
          <a:p>
            <a:r>
              <a:rPr lang="zh-CN" altLang="en-US" sz="1600">
                <a:solidFill>
                  <a:schemeClr val="bg1"/>
                </a:solidFill>
              </a:rPr>
              <a:t>prompt += "\nEnter 'quit' to end the program. "</a:t>
            </a:r>
            <a:endParaRPr lang="zh-CN" altLang="en-US" sz="1600">
              <a:solidFill>
                <a:schemeClr val="bg1"/>
              </a:solidFill>
            </a:endParaRPr>
          </a:p>
          <a:p>
            <a:r>
              <a:rPr lang="zh-CN" altLang="en-US" sz="1600">
                <a:solidFill>
                  <a:schemeClr val="bg1"/>
                </a:solidFill>
              </a:rPr>
              <a:t>message = ""</a:t>
            </a:r>
            <a:endParaRPr lang="zh-CN" altLang="en-US" sz="1600">
              <a:solidFill>
                <a:schemeClr val="bg1"/>
              </a:solidFill>
            </a:endParaRPr>
          </a:p>
          <a:p>
            <a:r>
              <a:rPr lang="zh-CN" altLang="en-US" sz="1600">
                <a:solidFill>
                  <a:schemeClr val="bg1"/>
                </a:solidFill>
              </a:rPr>
              <a:t>while message != 'quit':</a:t>
            </a:r>
            <a:endParaRPr lang="zh-CN" altLang="en-US" sz="1600">
              <a:solidFill>
                <a:schemeClr val="bg1"/>
              </a:solidFill>
            </a:endParaRPr>
          </a:p>
          <a:p>
            <a:r>
              <a:rPr lang="zh-CN" altLang="en-US" sz="1600">
                <a:solidFill>
                  <a:schemeClr val="bg1"/>
                </a:solidFill>
              </a:rPr>
              <a:t>    message = input(prompt)</a:t>
            </a:r>
            <a:endParaRPr lang="zh-CN" altLang="en-US" sz="1600">
              <a:solidFill>
                <a:schemeClr val="bg1"/>
              </a:solidFill>
            </a:endParaRPr>
          </a:p>
          <a:p>
            <a:r>
              <a:rPr lang="zh-CN" altLang="en-US" sz="1600">
                <a:solidFill>
                  <a:schemeClr val="bg1"/>
                </a:solidFill>
              </a:rPr>
              <a:t>    if message != 'quit':</a:t>
            </a:r>
            <a:endParaRPr lang="zh-CN" altLang="en-US" sz="1600">
              <a:solidFill>
                <a:schemeClr val="bg1"/>
              </a:solidFill>
            </a:endParaRPr>
          </a:p>
          <a:p>
            <a:r>
              <a:rPr lang="zh-CN" altLang="en-US" sz="1600">
                <a:solidFill>
                  <a:schemeClr val="bg1"/>
                </a:solidFill>
              </a:rPr>
              <a:t>        print(message)</a:t>
            </a:r>
            <a:endParaRPr lang="zh-CN" altLang="en-US" sz="1600">
              <a:solidFill>
                <a:schemeClr val="bg1"/>
              </a:solidFill>
            </a:endParaRPr>
          </a:p>
          <a:p>
            <a:r>
              <a:rPr lang="zh-CN" altLang="en-US" sz="1600">
                <a:solidFill>
                  <a:schemeClr val="bg1"/>
                </a:solidFill>
              </a:rPr>
              <a:t>    else:</a:t>
            </a:r>
            <a:endParaRPr lang="zh-CN" altLang="en-US" sz="1600">
              <a:solidFill>
                <a:schemeClr val="bg1"/>
              </a:solidFill>
            </a:endParaRPr>
          </a:p>
          <a:p>
            <a:r>
              <a:rPr lang="zh-CN" altLang="en-US" sz="1600">
                <a:solidFill>
                  <a:schemeClr val="bg1"/>
                </a:solidFill>
              </a:rPr>
              <a:t>        print("break")</a:t>
            </a:r>
            <a:endParaRPr lang="zh-CN" altLang="en-US" sz="1600">
              <a:solidFill>
                <a:schemeClr val="bg1"/>
              </a:solidFill>
            </a:endParaRPr>
          </a:p>
          <a:p>
            <a:r>
              <a:rPr lang="zh-CN" altLang="en-US" sz="1600">
                <a:solidFill>
                  <a:schemeClr val="bg1"/>
                </a:solidFill>
              </a:rPr>
              <a:t>        break</a:t>
            </a:r>
            <a:endParaRPr lang="zh-CN" altLang="en-US" sz="1600">
              <a:solidFill>
                <a:schemeClr val="bg1"/>
              </a:solidFill>
            </a:endParaRPr>
          </a:p>
          <a:p>
            <a:endParaRPr lang="zh-CN" altLang="en-US" sz="1600">
              <a:solidFill>
                <a:schemeClr val="bg1"/>
              </a:solidFill>
            </a:endParaRPr>
          </a:p>
          <a:p>
            <a:r>
              <a:rPr lang="zh-CN" altLang="en-US" sz="1600">
                <a:solidFill>
                  <a:schemeClr val="bg1"/>
                </a:solidFill>
              </a:rPr>
              <a:t>active = True</a:t>
            </a:r>
            <a:endParaRPr lang="zh-CN" altLang="en-US" sz="1600">
              <a:solidFill>
                <a:schemeClr val="bg1"/>
              </a:solidFill>
            </a:endParaRPr>
          </a:p>
          <a:p>
            <a:r>
              <a:rPr lang="zh-CN" altLang="en-US" sz="1600">
                <a:solidFill>
                  <a:schemeClr val="bg1"/>
                </a:solidFill>
              </a:rPr>
              <a:t>while active:</a:t>
            </a:r>
            <a:endParaRPr lang="zh-CN" altLang="en-US" sz="1600">
              <a:solidFill>
                <a:schemeClr val="bg1"/>
              </a:solidFill>
            </a:endParaRPr>
          </a:p>
          <a:p>
            <a:r>
              <a:rPr lang="zh-CN" altLang="en-US" sz="1600">
                <a:solidFill>
                  <a:schemeClr val="bg1"/>
                </a:solidFill>
              </a:rPr>
              <a:t>    message = input(prompt)</a:t>
            </a:r>
            <a:endParaRPr lang="zh-CN" altLang="en-US" sz="1600">
              <a:solidFill>
                <a:schemeClr val="bg1"/>
              </a:solidFill>
            </a:endParaRPr>
          </a:p>
          <a:p>
            <a:r>
              <a:rPr lang="zh-CN" altLang="en-US" sz="1600">
                <a:solidFill>
                  <a:schemeClr val="bg1"/>
                </a:solidFill>
              </a:rPr>
              <a:t>    if message == 'quit':</a:t>
            </a:r>
            <a:endParaRPr lang="zh-CN" altLang="en-US" sz="1600">
              <a:solidFill>
                <a:schemeClr val="bg1"/>
              </a:solidFill>
            </a:endParaRPr>
          </a:p>
          <a:p>
            <a:r>
              <a:rPr lang="zh-CN" altLang="en-US" sz="1600">
                <a:solidFill>
                  <a:schemeClr val="bg1"/>
                </a:solidFill>
              </a:rPr>
              <a:t>        active = False</a:t>
            </a:r>
            <a:endParaRPr lang="zh-CN" altLang="en-US" sz="1600">
              <a:solidFill>
                <a:schemeClr val="bg1"/>
              </a:solidFill>
            </a:endParaRPr>
          </a:p>
          <a:p>
            <a:r>
              <a:rPr lang="zh-CN" altLang="en-US" sz="1600">
                <a:solidFill>
                  <a:schemeClr val="bg1"/>
                </a:solidFill>
              </a:rPr>
              <a:t>    else:</a:t>
            </a:r>
            <a:endParaRPr lang="zh-CN" altLang="en-US" sz="1600">
              <a:solidFill>
                <a:schemeClr val="bg1"/>
              </a:solidFill>
            </a:endParaRPr>
          </a:p>
          <a:p>
            <a:r>
              <a:rPr lang="zh-CN" altLang="en-US" sz="1600">
                <a:solidFill>
                  <a:schemeClr val="bg1"/>
                </a:solidFill>
              </a:rPr>
              <a:t>        print(message)</a:t>
            </a:r>
            <a:endParaRPr lang="zh-CN" altLang="en-US" sz="1600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274185" y="1491615"/>
            <a:ext cx="5354320" cy="4964430"/>
          </a:xfrm>
          <a:prstGeom prst="rect">
            <a:avLst/>
          </a:prstGeom>
          <a:solidFill>
            <a:schemeClr val="tx1"/>
          </a:solidFill>
        </p:spPr>
        <p:txBody>
          <a:bodyPr wrap="square" rtlCol="0" anchor="t">
            <a:spAutoFit/>
          </a:bodyPr>
          <a:p>
            <a:pPr lvl="0" algn="l" fontAlgn="auto">
              <a:lnSpc>
                <a:spcPct val="110000"/>
              </a:lnSpc>
            </a:pPr>
            <a:r>
              <a:rPr lang="zh-CN" altLang="en-US">
                <a:solidFill>
                  <a:schemeClr val="bg1"/>
                </a:solidFill>
                <a:sym typeface="+mn-ea"/>
              </a:rPr>
              <a:t>$ python while_quit.py</a:t>
            </a:r>
            <a:endParaRPr lang="zh-CN" altLang="en-US">
              <a:solidFill>
                <a:schemeClr val="bg1"/>
              </a:solidFill>
              <a:sym typeface="+mn-ea"/>
            </a:endParaRPr>
          </a:p>
          <a:p>
            <a:pPr lvl="0" algn="l" fontAlgn="auto">
              <a:lnSpc>
                <a:spcPct val="110000"/>
              </a:lnSpc>
            </a:pPr>
            <a:endParaRPr lang="zh-CN" altLang="en-US">
              <a:solidFill>
                <a:schemeClr val="bg1"/>
              </a:solidFill>
              <a:sym typeface="+mn-ea"/>
            </a:endParaRPr>
          </a:p>
          <a:p>
            <a:pPr lvl="0" algn="l" fontAlgn="auto">
              <a:lnSpc>
                <a:spcPct val="110000"/>
              </a:lnSpc>
            </a:pPr>
            <a:r>
              <a:rPr lang="zh-CN" altLang="en-US">
                <a:solidFill>
                  <a:schemeClr val="bg1"/>
                </a:solidFill>
                <a:sym typeface="+mn-ea"/>
              </a:rPr>
              <a:t>Tell me something, and i will repeat it back to you:</a:t>
            </a:r>
            <a:endParaRPr lang="zh-CN" altLang="en-US">
              <a:solidFill>
                <a:schemeClr val="bg1"/>
              </a:solidFill>
              <a:sym typeface="+mn-ea"/>
            </a:endParaRPr>
          </a:p>
          <a:p>
            <a:pPr lvl="0" algn="l" fontAlgn="auto">
              <a:lnSpc>
                <a:spcPct val="110000"/>
              </a:lnSpc>
            </a:pPr>
            <a:r>
              <a:rPr lang="zh-CN" altLang="en-US">
                <a:solidFill>
                  <a:schemeClr val="bg1"/>
                </a:solidFill>
                <a:sym typeface="+mn-ea"/>
              </a:rPr>
              <a:t>Enter 'quit' to end the program. Hello Everyone!</a:t>
            </a:r>
            <a:endParaRPr lang="zh-CN" altLang="en-US">
              <a:solidFill>
                <a:schemeClr val="bg1"/>
              </a:solidFill>
              <a:sym typeface="+mn-ea"/>
            </a:endParaRPr>
          </a:p>
          <a:p>
            <a:pPr lvl="0" algn="l" fontAlgn="auto">
              <a:lnSpc>
                <a:spcPct val="110000"/>
              </a:lnSpc>
            </a:pPr>
            <a:r>
              <a:rPr lang="zh-CN" altLang="en-US">
                <a:solidFill>
                  <a:schemeClr val="bg1"/>
                </a:solidFill>
                <a:sym typeface="+mn-ea"/>
              </a:rPr>
              <a:t>Hello Everyone!</a:t>
            </a:r>
            <a:endParaRPr lang="zh-CN" altLang="en-US">
              <a:solidFill>
                <a:schemeClr val="bg1"/>
              </a:solidFill>
              <a:sym typeface="+mn-ea"/>
            </a:endParaRPr>
          </a:p>
          <a:p>
            <a:pPr lvl="0" algn="l" fontAlgn="auto">
              <a:lnSpc>
                <a:spcPct val="110000"/>
              </a:lnSpc>
            </a:pPr>
            <a:endParaRPr lang="zh-CN" altLang="en-US">
              <a:solidFill>
                <a:schemeClr val="bg1"/>
              </a:solidFill>
              <a:sym typeface="+mn-ea"/>
            </a:endParaRPr>
          </a:p>
          <a:p>
            <a:pPr lvl="0" algn="l" fontAlgn="auto">
              <a:lnSpc>
                <a:spcPct val="110000"/>
              </a:lnSpc>
            </a:pPr>
            <a:r>
              <a:rPr lang="zh-CN" altLang="en-US">
                <a:solidFill>
                  <a:schemeClr val="bg1"/>
                </a:solidFill>
                <a:sym typeface="+mn-ea"/>
              </a:rPr>
              <a:t>Tell me something, and i will repeat it back to you:</a:t>
            </a:r>
            <a:endParaRPr lang="zh-CN" altLang="en-US">
              <a:solidFill>
                <a:schemeClr val="bg1"/>
              </a:solidFill>
              <a:sym typeface="+mn-ea"/>
            </a:endParaRPr>
          </a:p>
          <a:p>
            <a:pPr lvl="0" algn="l" fontAlgn="auto">
              <a:lnSpc>
                <a:spcPct val="110000"/>
              </a:lnSpc>
            </a:pPr>
            <a:r>
              <a:rPr lang="zh-CN" altLang="en-US">
                <a:solidFill>
                  <a:schemeClr val="bg1"/>
                </a:solidFill>
                <a:sym typeface="+mn-ea"/>
              </a:rPr>
              <a:t>Enter 'quit' to end the program. quit</a:t>
            </a:r>
            <a:endParaRPr lang="zh-CN" altLang="en-US">
              <a:solidFill>
                <a:schemeClr val="bg1"/>
              </a:solidFill>
              <a:sym typeface="+mn-ea"/>
            </a:endParaRPr>
          </a:p>
          <a:p>
            <a:pPr lvl="0" algn="l" fontAlgn="auto">
              <a:lnSpc>
                <a:spcPct val="110000"/>
              </a:lnSpc>
            </a:pPr>
            <a:r>
              <a:rPr lang="zh-CN" altLang="en-US">
                <a:solidFill>
                  <a:schemeClr val="bg1"/>
                </a:solidFill>
                <a:sym typeface="+mn-ea"/>
              </a:rPr>
              <a:t>break</a:t>
            </a:r>
            <a:endParaRPr lang="zh-CN" altLang="en-US">
              <a:solidFill>
                <a:schemeClr val="bg1"/>
              </a:solidFill>
              <a:sym typeface="+mn-ea"/>
            </a:endParaRPr>
          </a:p>
          <a:p>
            <a:pPr lvl="0" algn="l" fontAlgn="auto">
              <a:lnSpc>
                <a:spcPct val="110000"/>
              </a:lnSpc>
            </a:pPr>
            <a:endParaRPr lang="zh-CN" altLang="en-US">
              <a:solidFill>
                <a:schemeClr val="bg1"/>
              </a:solidFill>
              <a:sym typeface="+mn-ea"/>
            </a:endParaRPr>
          </a:p>
          <a:p>
            <a:pPr lvl="0" algn="l" fontAlgn="auto">
              <a:lnSpc>
                <a:spcPct val="110000"/>
              </a:lnSpc>
            </a:pPr>
            <a:r>
              <a:rPr lang="zh-CN" altLang="en-US">
                <a:solidFill>
                  <a:schemeClr val="bg1"/>
                </a:solidFill>
                <a:sym typeface="+mn-ea"/>
              </a:rPr>
              <a:t>Tell me something, and i will repeat it back to you:</a:t>
            </a:r>
            <a:endParaRPr lang="zh-CN" altLang="en-US">
              <a:solidFill>
                <a:schemeClr val="bg1"/>
              </a:solidFill>
              <a:sym typeface="+mn-ea"/>
            </a:endParaRPr>
          </a:p>
          <a:p>
            <a:pPr lvl="0" algn="l" fontAlgn="auto">
              <a:lnSpc>
                <a:spcPct val="110000"/>
              </a:lnSpc>
            </a:pPr>
            <a:r>
              <a:rPr lang="zh-CN" altLang="en-US">
                <a:solidFill>
                  <a:schemeClr val="bg1"/>
                </a:solidFill>
                <a:sym typeface="+mn-ea"/>
              </a:rPr>
              <a:t>Enter 'quit' to end the program. Hello Everybody!</a:t>
            </a:r>
            <a:endParaRPr lang="zh-CN" altLang="en-US">
              <a:solidFill>
                <a:schemeClr val="bg1"/>
              </a:solidFill>
              <a:sym typeface="+mn-ea"/>
            </a:endParaRPr>
          </a:p>
          <a:p>
            <a:pPr lvl="0" algn="l" fontAlgn="auto">
              <a:lnSpc>
                <a:spcPct val="110000"/>
              </a:lnSpc>
            </a:pPr>
            <a:r>
              <a:rPr lang="zh-CN" altLang="en-US">
                <a:solidFill>
                  <a:schemeClr val="bg1"/>
                </a:solidFill>
                <a:sym typeface="+mn-ea"/>
              </a:rPr>
              <a:t>Hello Everybody!</a:t>
            </a:r>
            <a:endParaRPr lang="zh-CN" altLang="en-US">
              <a:solidFill>
                <a:schemeClr val="bg1"/>
              </a:solidFill>
              <a:sym typeface="+mn-ea"/>
            </a:endParaRPr>
          </a:p>
          <a:p>
            <a:pPr lvl="0" algn="l" fontAlgn="auto">
              <a:lnSpc>
                <a:spcPct val="110000"/>
              </a:lnSpc>
            </a:pPr>
            <a:endParaRPr lang="zh-CN" altLang="en-US">
              <a:solidFill>
                <a:schemeClr val="bg1"/>
              </a:solidFill>
              <a:sym typeface="+mn-ea"/>
            </a:endParaRPr>
          </a:p>
          <a:p>
            <a:pPr lvl="0" algn="l" fontAlgn="auto">
              <a:lnSpc>
                <a:spcPct val="110000"/>
              </a:lnSpc>
            </a:pPr>
            <a:r>
              <a:rPr lang="zh-CN" altLang="en-US">
                <a:solidFill>
                  <a:schemeClr val="bg1"/>
                </a:solidFill>
                <a:sym typeface="+mn-ea"/>
              </a:rPr>
              <a:t>Tell me something, and i will repeat it back to you:</a:t>
            </a:r>
            <a:endParaRPr lang="zh-CN" altLang="en-US">
              <a:solidFill>
                <a:schemeClr val="bg1"/>
              </a:solidFill>
              <a:sym typeface="+mn-ea"/>
            </a:endParaRPr>
          </a:p>
          <a:p>
            <a:pPr lvl="0" algn="l" fontAlgn="auto">
              <a:lnSpc>
                <a:spcPct val="110000"/>
              </a:lnSpc>
            </a:pPr>
            <a:r>
              <a:rPr lang="zh-CN" altLang="en-US">
                <a:solidFill>
                  <a:schemeClr val="bg1"/>
                </a:solidFill>
                <a:sym typeface="+mn-ea"/>
              </a:rPr>
              <a:t>Enter 'quit' to end the program. quit</a:t>
            </a:r>
            <a:endParaRPr lang="zh-CN" altLang="en-US">
              <a:solidFill>
                <a:schemeClr val="bg1"/>
              </a:solidFill>
              <a:sym typeface="+mn-ea"/>
            </a:endParaRPr>
          </a:p>
        </p:txBody>
      </p:sp>
      <p:sp>
        <p:nvSpPr>
          <p:cNvPr id="27" name="Text Box 10"/>
          <p:cNvSpPr txBox="1">
            <a:spLocks noChangeArrowheads="1"/>
          </p:cNvSpPr>
          <p:nvPr/>
        </p:nvSpPr>
        <p:spPr bwMode="auto">
          <a:xfrm>
            <a:off x="9628505" y="1424305"/>
            <a:ext cx="2479040" cy="44926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60960" tIns="30480" rIns="60960" bIns="3048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 defTabSz="1450975" fontAlgn="auto">
              <a:lnSpc>
                <a:spcPct val="12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在</a:t>
            </a:r>
            <a:r>
              <a:rPr lang="en-US" altLang="zh-CN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while</a:t>
            </a:r>
            <a:r>
              <a:rPr lang="zh-CN" altLang="en-US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循环中定义一个退出值</a:t>
            </a:r>
            <a:endParaRPr lang="zh-CN" altLang="en-US" sz="20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342900" indent="-342900" algn="l" defTabSz="1450975" fontAlgn="auto">
              <a:lnSpc>
                <a:spcPct val="12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只要用户输入的不是这个值，程序就接着运行</a:t>
            </a:r>
            <a:endParaRPr lang="zh-CN" altLang="en-US" sz="20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342900" indent="-342900" algn="l" defTabSz="1450975" fontAlgn="auto">
              <a:lnSpc>
                <a:spcPct val="12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如果用户输入了这个值，使得</a:t>
            </a:r>
            <a:r>
              <a:rPr lang="en-US" altLang="zh-CN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while</a:t>
            </a:r>
            <a:r>
              <a:rPr lang="zh-CN" altLang="en-US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循环的条件检测表达式结果为</a:t>
            </a:r>
            <a:r>
              <a:rPr lang="en-US" altLang="zh-CN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False</a:t>
            </a:r>
            <a:r>
              <a:rPr lang="zh-CN" altLang="en-US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，则循环终止执行</a:t>
            </a:r>
            <a:endParaRPr lang="zh-CN" altLang="en-US" sz="20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342900" indent="-342900" algn="l" defTabSz="1450975" fontAlgn="auto">
              <a:lnSpc>
                <a:spcPct val="12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使用循环标志</a:t>
            </a:r>
            <a:endParaRPr lang="zh-CN" altLang="en-US" sz="20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756852" y="392154"/>
            <a:ext cx="4760595" cy="70675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</a:pPr>
            <a:r>
              <a:rPr lang="zh-CN" altLang="en-US" sz="4000" b="1" dirty="0">
                <a:latin typeface="苹方-简" panose="020B0400000000000000" charset="-122"/>
                <a:ea typeface="苹方-简" panose="020B0400000000000000" charset="-122"/>
                <a:cs typeface="+mn-ea"/>
                <a:sym typeface="+mn-lt"/>
              </a:rPr>
              <a:t>让用户选择何时退出</a:t>
            </a:r>
            <a:endParaRPr lang="zh-CN" altLang="en-US" sz="4000" b="1" dirty="0">
              <a:latin typeface="苹方-简" panose="020B0400000000000000" charset="-122"/>
              <a:ea typeface="苹方-简" panose="020B0400000000000000" charset="-122"/>
              <a:cs typeface="+mn-ea"/>
              <a:sym typeface="+mn-lt"/>
            </a:endParaRPr>
          </a:p>
        </p:txBody>
      </p:sp>
      <p:sp>
        <p:nvSpPr>
          <p:cNvPr id="33" name="等腰三角形 32"/>
          <p:cNvSpPr/>
          <p:nvPr/>
        </p:nvSpPr>
        <p:spPr>
          <a:xfrm rot="16200000" flipV="1">
            <a:off x="-91725" y="483879"/>
            <a:ext cx="707885" cy="524437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49250" y="2701925"/>
            <a:ext cx="3300730" cy="30226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349250" y="4641215"/>
            <a:ext cx="3300730" cy="54356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燕尾形箭头 6"/>
          <p:cNvSpPr/>
          <p:nvPr/>
        </p:nvSpPr>
        <p:spPr>
          <a:xfrm>
            <a:off x="3883025" y="3808095"/>
            <a:ext cx="376555" cy="331470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矩形 58"/>
          <p:cNvSpPr/>
          <p:nvPr/>
        </p:nvSpPr>
        <p:spPr>
          <a:xfrm>
            <a:off x="756852" y="392154"/>
            <a:ext cx="7528560" cy="70675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ct val="0"/>
              </a:spcBef>
            </a:pPr>
            <a:r>
              <a:rPr lang="en-US" altLang="zh-CN" sz="4000" b="1" dirty="0">
                <a:latin typeface="苹方-简" panose="020B0400000000000000" charset="-122"/>
                <a:ea typeface="苹方-简" panose="020B0400000000000000" charset="-122"/>
                <a:sym typeface="+mn-ea"/>
              </a:rPr>
              <a:t>Life Is Short  You Need Python</a:t>
            </a:r>
            <a:endParaRPr lang="zh-CN" altLang="en-US" sz="4000" b="1" dirty="0">
              <a:latin typeface="苹方-简" panose="020B0400000000000000" charset="-122"/>
              <a:ea typeface="苹方-简" panose="020B0400000000000000" charset="-122"/>
              <a:cs typeface="+mn-ea"/>
              <a:sym typeface="+mn-lt"/>
            </a:endParaRPr>
          </a:p>
        </p:txBody>
      </p:sp>
      <p:sp>
        <p:nvSpPr>
          <p:cNvPr id="60" name="等腰三角形 59"/>
          <p:cNvSpPr/>
          <p:nvPr/>
        </p:nvSpPr>
        <p:spPr>
          <a:xfrm rot="16200000" flipV="1">
            <a:off x="-91725" y="483879"/>
            <a:ext cx="707885" cy="524437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74700" y="1579880"/>
            <a:ext cx="4092575" cy="4323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457200" indent="-457200" fontAlgn="auto">
              <a:lnSpc>
                <a:spcPts val="3000"/>
              </a:lnSpc>
              <a:buFont typeface="Arial" panose="020B0604020202090204" pitchFamily="34" charset="0"/>
              <a:buChar char="•"/>
            </a:pPr>
            <a:r>
              <a:rPr lang="en-US" altLang="zh-CN" sz="2400" dirty="0">
                <a:latin typeface="宋体-简" panose="02010800040101010101" charset="-122"/>
                <a:ea typeface="宋体-简" panose="02010800040101010101" charset="-122"/>
                <a:cs typeface="宋体-简" panose="02010800040101010101" charset="-122"/>
                <a:sym typeface="+mn-ea"/>
              </a:rPr>
              <a:t>Python</a:t>
            </a:r>
            <a:r>
              <a:rPr lang="zh-CN" altLang="en-US" sz="2400" dirty="0">
                <a:latin typeface="宋体-简" panose="02010800040101010101" charset="-122"/>
                <a:ea typeface="宋体-简" panose="02010800040101010101" charset="-122"/>
                <a:cs typeface="宋体-简" panose="02010800040101010101" charset="-122"/>
                <a:sym typeface="+mn-ea"/>
              </a:rPr>
              <a:t>是一种开源的 、解析性的，面向对象的编程语言</a:t>
            </a:r>
            <a:endParaRPr lang="zh-CN" altLang="en-US" sz="2400" dirty="0">
              <a:latin typeface="宋体-简" panose="02010800040101010101" charset="-122"/>
              <a:ea typeface="宋体-简" panose="02010800040101010101" charset="-122"/>
              <a:cs typeface="宋体-简" panose="02010800040101010101" charset="-122"/>
            </a:endParaRPr>
          </a:p>
          <a:p>
            <a:pPr marL="457200" indent="-457200" fontAlgn="auto">
              <a:lnSpc>
                <a:spcPts val="3000"/>
              </a:lnSpc>
              <a:buFont typeface="Arial" panose="020B0604020202090204" pitchFamily="34" charset="0"/>
              <a:buChar char="•"/>
            </a:pPr>
            <a:r>
              <a:rPr lang="en-US" altLang="zh-CN" sz="2400" dirty="0">
                <a:latin typeface="宋体-简" panose="02010800040101010101" charset="-122"/>
                <a:ea typeface="宋体-简" panose="02010800040101010101" charset="-122"/>
                <a:cs typeface="宋体-简" panose="02010800040101010101" charset="-122"/>
                <a:sym typeface="+mn-ea"/>
              </a:rPr>
              <a:t>Python</a:t>
            </a:r>
            <a:r>
              <a:rPr lang="zh-CN" altLang="en-US" sz="2400" dirty="0">
                <a:latin typeface="宋体-简" panose="02010800040101010101" charset="-122"/>
                <a:ea typeface="宋体-简" panose="02010800040101010101" charset="-122"/>
                <a:cs typeface="宋体-简" panose="02010800040101010101" charset="-122"/>
                <a:sym typeface="+mn-ea"/>
              </a:rPr>
              <a:t>使用一种优雅的语法，可读性强 </a:t>
            </a:r>
            <a:endParaRPr lang="zh-CN" altLang="en-US" sz="2400" dirty="0">
              <a:latin typeface="宋体-简" panose="02010800040101010101" charset="-122"/>
              <a:ea typeface="宋体-简" panose="02010800040101010101" charset="-122"/>
              <a:cs typeface="宋体-简" panose="02010800040101010101" charset="-122"/>
            </a:endParaRPr>
          </a:p>
          <a:p>
            <a:pPr marL="457200" indent="-457200" fontAlgn="auto">
              <a:lnSpc>
                <a:spcPts val="3000"/>
              </a:lnSpc>
              <a:buFont typeface="Arial" panose="020B0604020202090204" pitchFamily="34" charset="0"/>
              <a:buChar char="•"/>
            </a:pPr>
            <a:r>
              <a:rPr lang="en-US" altLang="zh-CN" sz="2400" dirty="0">
                <a:latin typeface="宋体-简" panose="02010800040101010101" charset="-122"/>
                <a:ea typeface="宋体-简" panose="02010800040101010101" charset="-122"/>
                <a:cs typeface="宋体-简" panose="02010800040101010101" charset="-122"/>
                <a:sym typeface="+mn-ea"/>
              </a:rPr>
              <a:t>Python</a:t>
            </a:r>
            <a:r>
              <a:rPr lang="zh-CN" altLang="en-US" sz="2400" dirty="0">
                <a:latin typeface="宋体-简" panose="02010800040101010101" charset="-122"/>
                <a:ea typeface="宋体-简" panose="02010800040101010101" charset="-122"/>
                <a:cs typeface="宋体-简" panose="02010800040101010101" charset="-122"/>
                <a:sym typeface="+mn-ea"/>
              </a:rPr>
              <a:t>支持类和多层继承等的面向对象编程技术 </a:t>
            </a:r>
            <a:endParaRPr lang="zh-CN" altLang="en-US" sz="2400" dirty="0">
              <a:latin typeface="宋体-简" panose="02010800040101010101" charset="-122"/>
              <a:ea typeface="宋体-简" panose="02010800040101010101" charset="-122"/>
              <a:cs typeface="宋体-简" panose="02010800040101010101" charset="-122"/>
            </a:endParaRPr>
          </a:p>
          <a:p>
            <a:pPr marL="457200" indent="-457200" fontAlgn="auto">
              <a:lnSpc>
                <a:spcPts val="3000"/>
              </a:lnSpc>
              <a:buFont typeface="Arial" panose="020B0604020202090204" pitchFamily="34" charset="0"/>
              <a:buChar char="•"/>
            </a:pPr>
            <a:r>
              <a:rPr lang="en-US" altLang="zh-CN" sz="2400" dirty="0">
                <a:latin typeface="宋体-简" panose="02010800040101010101" charset="-122"/>
                <a:ea typeface="宋体-简" panose="02010800040101010101" charset="-122"/>
                <a:cs typeface="宋体-简" panose="02010800040101010101" charset="-122"/>
                <a:sym typeface="+mn-ea"/>
              </a:rPr>
              <a:t>Python</a:t>
            </a:r>
            <a:r>
              <a:rPr lang="zh-CN" altLang="en-US" sz="2400" dirty="0">
                <a:latin typeface="宋体-简" panose="02010800040101010101" charset="-122"/>
                <a:ea typeface="宋体-简" panose="02010800040101010101" charset="-122"/>
                <a:cs typeface="宋体-简" panose="02010800040101010101" charset="-122"/>
                <a:sym typeface="+mn-ea"/>
              </a:rPr>
              <a:t>可运行在多种计算机平台和操作系统中，如</a:t>
            </a:r>
            <a:r>
              <a:rPr lang="en-US" altLang="zh-CN" sz="2400" dirty="0">
                <a:latin typeface="宋体-简" panose="02010800040101010101" charset="-122"/>
                <a:ea typeface="宋体-简" panose="02010800040101010101" charset="-122"/>
                <a:cs typeface="宋体-简" panose="02010800040101010101" charset="-122"/>
                <a:sym typeface="+mn-ea"/>
              </a:rPr>
              <a:t>unix</a:t>
            </a:r>
            <a:r>
              <a:rPr lang="zh-CN" altLang="en-US" sz="2400" dirty="0">
                <a:latin typeface="宋体-简" panose="02010800040101010101" charset="-122"/>
                <a:ea typeface="宋体-简" panose="02010800040101010101" charset="-122"/>
                <a:cs typeface="宋体-简" panose="02010800040101010101" charset="-122"/>
                <a:sym typeface="+mn-ea"/>
              </a:rPr>
              <a:t>，</a:t>
            </a:r>
            <a:r>
              <a:rPr lang="en-US" altLang="zh-CN" sz="2400" dirty="0">
                <a:latin typeface="宋体-简" panose="02010800040101010101" charset="-122"/>
                <a:ea typeface="宋体-简" panose="02010800040101010101" charset="-122"/>
                <a:cs typeface="宋体-简" panose="02010800040101010101" charset="-122"/>
                <a:sym typeface="+mn-ea"/>
              </a:rPr>
              <a:t>windows</a:t>
            </a:r>
            <a:r>
              <a:rPr lang="zh-CN" altLang="en-US" sz="2400" dirty="0">
                <a:latin typeface="宋体-简" panose="02010800040101010101" charset="-122"/>
                <a:ea typeface="宋体-简" panose="02010800040101010101" charset="-122"/>
                <a:cs typeface="宋体-简" panose="02010800040101010101" charset="-122"/>
                <a:sym typeface="+mn-ea"/>
              </a:rPr>
              <a:t>，</a:t>
            </a:r>
            <a:r>
              <a:rPr lang="en-US" altLang="zh-CN" sz="2400" dirty="0">
                <a:latin typeface="宋体-简" panose="02010800040101010101" charset="-122"/>
                <a:ea typeface="宋体-简" panose="02010800040101010101" charset="-122"/>
                <a:cs typeface="宋体-简" panose="02010800040101010101" charset="-122"/>
                <a:sym typeface="+mn-ea"/>
              </a:rPr>
              <a:t>MacOS</a:t>
            </a:r>
            <a:r>
              <a:rPr lang="zh-CN" altLang="en-US" sz="2400" dirty="0">
                <a:latin typeface="宋体-简" panose="02010800040101010101" charset="-122"/>
                <a:ea typeface="宋体-简" panose="02010800040101010101" charset="-122"/>
                <a:cs typeface="宋体-简" panose="02010800040101010101" charset="-122"/>
                <a:sym typeface="+mn-ea"/>
              </a:rPr>
              <a:t>，</a:t>
            </a:r>
            <a:r>
              <a:rPr lang="en-US" altLang="zh-CN" sz="2400" dirty="0">
                <a:latin typeface="宋体-简" panose="02010800040101010101" charset="-122"/>
                <a:ea typeface="宋体-简" panose="02010800040101010101" charset="-122"/>
                <a:cs typeface="宋体-简" panose="02010800040101010101" charset="-122"/>
                <a:sym typeface="+mn-ea"/>
              </a:rPr>
              <a:t>OS/2</a:t>
            </a:r>
            <a:r>
              <a:rPr lang="zh-CN" altLang="en-US" sz="2400" dirty="0">
                <a:latin typeface="宋体-简" panose="02010800040101010101" charset="-122"/>
                <a:ea typeface="宋体-简" panose="02010800040101010101" charset="-122"/>
                <a:cs typeface="宋体-简" panose="02010800040101010101" charset="-122"/>
                <a:sym typeface="+mn-ea"/>
              </a:rPr>
              <a:t>等等</a:t>
            </a:r>
            <a:endParaRPr lang="zh-CN" altLang="en-US" sz="2400">
              <a:latin typeface="宋体-简" panose="02010800040101010101" charset="-122"/>
              <a:ea typeface="宋体-简" panose="02010800040101010101" charset="-122"/>
              <a:cs typeface="宋体-简" panose="02010800040101010101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67275" y="1663065"/>
            <a:ext cx="7248525" cy="415671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23260" y="1417955"/>
            <a:ext cx="5057775" cy="509587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8730615" y="480060"/>
            <a:ext cx="3342640" cy="6315075"/>
          </a:xfrm>
          <a:prstGeom prst="rect">
            <a:avLst/>
          </a:prstGeom>
          <a:solidFill>
            <a:schemeClr val="tx1"/>
          </a:solidFill>
        </p:spPr>
        <p:txBody>
          <a:bodyPr wrap="square" rtlCol="0" anchor="t">
            <a:spAutoFit/>
          </a:bodyPr>
          <a:p>
            <a:pPr lvl="0" algn="l" fontAlgn="auto">
              <a:lnSpc>
                <a:spcPct val="110000"/>
              </a:lnSpc>
            </a:pPr>
            <a:r>
              <a:rPr lang="zh-CN" altLang="en-US" sz="1600">
                <a:solidFill>
                  <a:schemeClr val="bg1"/>
                </a:solidFill>
                <a:sym typeface="+mn-ea"/>
              </a:rPr>
              <a:t>$ python break_continue.py</a:t>
            </a:r>
            <a:endParaRPr lang="zh-CN" altLang="en-US" sz="1600">
              <a:solidFill>
                <a:schemeClr val="bg1"/>
              </a:solidFill>
              <a:sym typeface="+mn-ea"/>
            </a:endParaRPr>
          </a:p>
          <a:p>
            <a:pPr lvl="0" algn="l" fontAlgn="auto">
              <a:lnSpc>
                <a:spcPct val="110000"/>
              </a:lnSpc>
            </a:pPr>
            <a:r>
              <a:rPr lang="zh-CN" altLang="en-US" sz="1600">
                <a:solidFill>
                  <a:schemeClr val="bg1"/>
                </a:solidFill>
                <a:sym typeface="+mn-ea"/>
              </a:rPr>
              <a:t>1</a:t>
            </a:r>
            <a:endParaRPr lang="zh-CN" altLang="en-US" sz="1600">
              <a:solidFill>
                <a:schemeClr val="bg1"/>
              </a:solidFill>
              <a:sym typeface="+mn-ea"/>
            </a:endParaRPr>
          </a:p>
          <a:p>
            <a:pPr lvl="0" algn="l" fontAlgn="auto">
              <a:lnSpc>
                <a:spcPct val="110000"/>
              </a:lnSpc>
            </a:pPr>
            <a:r>
              <a:rPr lang="zh-CN" altLang="en-US" sz="1600">
                <a:solidFill>
                  <a:schemeClr val="bg1"/>
                </a:solidFill>
                <a:sym typeface="+mn-ea"/>
              </a:rPr>
              <a:t>3</a:t>
            </a:r>
            <a:endParaRPr lang="zh-CN" altLang="en-US" sz="1600">
              <a:solidFill>
                <a:schemeClr val="bg1"/>
              </a:solidFill>
              <a:sym typeface="+mn-ea"/>
            </a:endParaRPr>
          </a:p>
          <a:p>
            <a:pPr lvl="0" algn="l" fontAlgn="auto">
              <a:lnSpc>
                <a:spcPct val="110000"/>
              </a:lnSpc>
            </a:pPr>
            <a:r>
              <a:rPr lang="zh-CN" altLang="en-US" sz="1600">
                <a:solidFill>
                  <a:schemeClr val="bg1"/>
                </a:solidFill>
                <a:sym typeface="+mn-ea"/>
              </a:rPr>
              <a:t>5</a:t>
            </a:r>
            <a:endParaRPr lang="zh-CN" altLang="en-US" sz="1600">
              <a:solidFill>
                <a:schemeClr val="bg1"/>
              </a:solidFill>
              <a:sym typeface="+mn-ea"/>
            </a:endParaRPr>
          </a:p>
          <a:p>
            <a:pPr lvl="0" algn="l" fontAlgn="auto">
              <a:lnSpc>
                <a:spcPct val="110000"/>
              </a:lnSpc>
            </a:pPr>
            <a:r>
              <a:rPr lang="zh-CN" altLang="en-US" sz="1600">
                <a:solidFill>
                  <a:schemeClr val="bg1"/>
                </a:solidFill>
                <a:sym typeface="+mn-ea"/>
              </a:rPr>
              <a:t>7</a:t>
            </a:r>
            <a:endParaRPr lang="zh-CN" altLang="en-US" sz="1600">
              <a:solidFill>
                <a:schemeClr val="bg1"/>
              </a:solidFill>
              <a:sym typeface="+mn-ea"/>
            </a:endParaRPr>
          </a:p>
          <a:p>
            <a:pPr lvl="0" algn="l" fontAlgn="auto">
              <a:lnSpc>
                <a:spcPct val="110000"/>
              </a:lnSpc>
            </a:pPr>
            <a:r>
              <a:rPr lang="zh-CN" altLang="en-US" sz="1600">
                <a:solidFill>
                  <a:schemeClr val="bg1"/>
                </a:solidFill>
                <a:sym typeface="+mn-ea"/>
              </a:rPr>
              <a:t>9</a:t>
            </a:r>
            <a:endParaRPr lang="zh-CN" altLang="en-US" sz="1600">
              <a:solidFill>
                <a:schemeClr val="bg1"/>
              </a:solidFill>
              <a:sym typeface="+mn-ea"/>
            </a:endParaRPr>
          </a:p>
          <a:p>
            <a:pPr lvl="0" algn="l" fontAlgn="auto">
              <a:lnSpc>
                <a:spcPct val="110000"/>
              </a:lnSpc>
            </a:pPr>
            <a:r>
              <a:rPr lang="zh-CN" altLang="en-US" sz="1600">
                <a:solidFill>
                  <a:schemeClr val="bg1"/>
                </a:solidFill>
                <a:sym typeface="+mn-ea"/>
              </a:rPr>
              <a:t>give me two numbers, and I'll divide them.</a:t>
            </a:r>
            <a:endParaRPr lang="zh-CN" altLang="en-US" sz="1600">
              <a:solidFill>
                <a:schemeClr val="bg1"/>
              </a:solidFill>
              <a:sym typeface="+mn-ea"/>
            </a:endParaRPr>
          </a:p>
          <a:p>
            <a:pPr lvl="0" algn="l" fontAlgn="auto">
              <a:lnSpc>
                <a:spcPct val="110000"/>
              </a:lnSpc>
            </a:pPr>
            <a:r>
              <a:rPr lang="zh-CN" altLang="en-US" sz="1600">
                <a:solidFill>
                  <a:schemeClr val="bg1"/>
                </a:solidFill>
                <a:sym typeface="+mn-ea"/>
              </a:rPr>
              <a:t>enter 'q' to quit.</a:t>
            </a:r>
            <a:endParaRPr lang="zh-CN" altLang="en-US" sz="1600">
              <a:solidFill>
                <a:schemeClr val="bg1"/>
              </a:solidFill>
              <a:sym typeface="+mn-ea"/>
            </a:endParaRPr>
          </a:p>
          <a:p>
            <a:pPr lvl="0" algn="l" fontAlgn="auto">
              <a:lnSpc>
                <a:spcPct val="110000"/>
              </a:lnSpc>
            </a:pPr>
            <a:endParaRPr lang="zh-CN" altLang="en-US" sz="1600">
              <a:solidFill>
                <a:schemeClr val="bg1"/>
              </a:solidFill>
              <a:sym typeface="+mn-ea"/>
            </a:endParaRPr>
          </a:p>
          <a:p>
            <a:pPr lvl="0" algn="l" fontAlgn="auto">
              <a:lnSpc>
                <a:spcPct val="110000"/>
              </a:lnSpc>
            </a:pPr>
            <a:r>
              <a:rPr lang="zh-CN" altLang="en-US" sz="1600">
                <a:solidFill>
                  <a:schemeClr val="bg1"/>
                </a:solidFill>
                <a:sym typeface="+mn-ea"/>
              </a:rPr>
              <a:t>First Number:10</a:t>
            </a:r>
            <a:endParaRPr lang="zh-CN" altLang="en-US" sz="1600">
              <a:solidFill>
                <a:schemeClr val="bg1"/>
              </a:solidFill>
              <a:sym typeface="+mn-ea"/>
            </a:endParaRPr>
          </a:p>
          <a:p>
            <a:pPr lvl="0" algn="l" fontAlgn="auto">
              <a:lnSpc>
                <a:spcPct val="110000"/>
              </a:lnSpc>
            </a:pPr>
            <a:endParaRPr lang="zh-CN" altLang="en-US" sz="1600">
              <a:solidFill>
                <a:schemeClr val="bg1"/>
              </a:solidFill>
              <a:sym typeface="+mn-ea"/>
            </a:endParaRPr>
          </a:p>
          <a:p>
            <a:pPr lvl="0" algn="l" fontAlgn="auto">
              <a:lnSpc>
                <a:spcPct val="110000"/>
              </a:lnSpc>
            </a:pPr>
            <a:r>
              <a:rPr lang="zh-CN" altLang="en-US" sz="1600">
                <a:solidFill>
                  <a:schemeClr val="bg1"/>
                </a:solidFill>
                <a:sym typeface="+mn-ea"/>
              </a:rPr>
              <a:t>Second Number:5</a:t>
            </a:r>
            <a:endParaRPr lang="zh-CN" altLang="en-US" sz="1600">
              <a:solidFill>
                <a:schemeClr val="bg1"/>
              </a:solidFill>
              <a:sym typeface="+mn-ea"/>
            </a:endParaRPr>
          </a:p>
          <a:p>
            <a:pPr lvl="0" algn="l" fontAlgn="auto">
              <a:lnSpc>
                <a:spcPct val="110000"/>
              </a:lnSpc>
            </a:pPr>
            <a:r>
              <a:rPr lang="zh-CN" altLang="en-US" sz="1600">
                <a:solidFill>
                  <a:schemeClr val="bg1"/>
                </a:solidFill>
                <a:sym typeface="+mn-ea"/>
              </a:rPr>
              <a:t>2.0</a:t>
            </a:r>
            <a:endParaRPr lang="zh-CN" altLang="en-US" sz="1600">
              <a:solidFill>
                <a:schemeClr val="bg1"/>
              </a:solidFill>
              <a:sym typeface="+mn-ea"/>
            </a:endParaRPr>
          </a:p>
          <a:p>
            <a:pPr lvl="0" algn="l" fontAlgn="auto">
              <a:lnSpc>
                <a:spcPct val="110000"/>
              </a:lnSpc>
            </a:pPr>
            <a:endParaRPr lang="zh-CN" altLang="en-US" sz="1600">
              <a:solidFill>
                <a:schemeClr val="bg1"/>
              </a:solidFill>
              <a:sym typeface="+mn-ea"/>
            </a:endParaRPr>
          </a:p>
          <a:p>
            <a:pPr lvl="0" algn="l" fontAlgn="auto">
              <a:lnSpc>
                <a:spcPct val="110000"/>
              </a:lnSpc>
            </a:pPr>
            <a:r>
              <a:rPr lang="zh-CN" altLang="en-US" sz="1600">
                <a:solidFill>
                  <a:schemeClr val="bg1"/>
                </a:solidFill>
                <a:sym typeface="+mn-ea"/>
              </a:rPr>
              <a:t>First Number:q</a:t>
            </a:r>
            <a:endParaRPr lang="zh-CN" altLang="en-US" sz="1600">
              <a:solidFill>
                <a:schemeClr val="bg1"/>
              </a:solidFill>
              <a:sym typeface="+mn-ea"/>
            </a:endParaRPr>
          </a:p>
          <a:p>
            <a:pPr lvl="0" algn="l" fontAlgn="auto">
              <a:lnSpc>
                <a:spcPct val="110000"/>
              </a:lnSpc>
            </a:pPr>
            <a:r>
              <a:rPr lang="zh-CN" altLang="en-US" sz="1600">
                <a:solidFill>
                  <a:schemeClr val="bg1"/>
                </a:solidFill>
                <a:sym typeface="+mn-ea"/>
              </a:rPr>
              <a:t>Start While...</a:t>
            </a:r>
            <a:endParaRPr lang="zh-CN" altLang="en-US" sz="1600">
              <a:solidFill>
                <a:schemeClr val="bg1"/>
              </a:solidFill>
              <a:sym typeface="+mn-ea"/>
            </a:endParaRPr>
          </a:p>
          <a:p>
            <a:pPr lvl="0" algn="l" fontAlgn="auto">
              <a:lnSpc>
                <a:spcPct val="110000"/>
              </a:lnSpc>
            </a:pPr>
            <a:r>
              <a:rPr lang="zh-CN" altLang="en-US" sz="1600">
                <a:solidFill>
                  <a:schemeClr val="bg1"/>
                </a:solidFill>
                <a:sym typeface="+mn-ea"/>
              </a:rPr>
              <a:t>^CTraceback (most recent call last):</a:t>
            </a:r>
            <a:endParaRPr lang="zh-CN" altLang="en-US" sz="1600">
              <a:solidFill>
                <a:schemeClr val="bg1"/>
              </a:solidFill>
              <a:sym typeface="+mn-ea"/>
            </a:endParaRPr>
          </a:p>
          <a:p>
            <a:pPr lvl="0" algn="l" fontAlgn="auto">
              <a:lnSpc>
                <a:spcPct val="110000"/>
              </a:lnSpc>
            </a:pPr>
            <a:r>
              <a:rPr lang="zh-CN" altLang="en-US" sz="1600">
                <a:solidFill>
                  <a:schemeClr val="bg1"/>
                </a:solidFill>
                <a:sym typeface="+mn-ea"/>
              </a:rPr>
              <a:t>  File "break_continue.py", line 27, in &lt;module&gt;</a:t>
            </a:r>
            <a:endParaRPr lang="zh-CN" altLang="en-US" sz="1600">
              <a:solidFill>
                <a:schemeClr val="bg1"/>
              </a:solidFill>
              <a:sym typeface="+mn-ea"/>
            </a:endParaRPr>
          </a:p>
          <a:p>
            <a:pPr lvl="0" algn="l" fontAlgn="auto">
              <a:lnSpc>
                <a:spcPct val="110000"/>
              </a:lnSpc>
            </a:pPr>
            <a:r>
              <a:rPr lang="zh-CN" altLang="en-US" sz="1600">
                <a:solidFill>
                  <a:schemeClr val="bg1"/>
                </a:solidFill>
                <a:sym typeface="+mn-ea"/>
              </a:rPr>
              <a:t>    x = x - 1</a:t>
            </a:r>
            <a:endParaRPr lang="zh-CN" altLang="en-US" sz="1600">
              <a:solidFill>
                <a:schemeClr val="bg1"/>
              </a:solidFill>
              <a:sym typeface="+mn-ea"/>
            </a:endParaRPr>
          </a:p>
          <a:p>
            <a:pPr lvl="0" algn="l" fontAlgn="auto">
              <a:lnSpc>
                <a:spcPct val="110000"/>
              </a:lnSpc>
            </a:pPr>
            <a:r>
              <a:rPr lang="zh-CN" altLang="en-US" sz="1600">
                <a:solidFill>
                  <a:schemeClr val="bg1"/>
                </a:solidFill>
                <a:sym typeface="+mn-ea"/>
              </a:rPr>
              <a:t>KeyboardInterrupt</a:t>
            </a:r>
            <a:endParaRPr lang="zh-CN" altLang="en-US" sz="1600">
              <a:solidFill>
                <a:schemeClr val="bg1"/>
              </a:solidFill>
              <a:sym typeface="+mn-ea"/>
            </a:endParaRPr>
          </a:p>
        </p:txBody>
      </p:sp>
      <p:sp>
        <p:nvSpPr>
          <p:cNvPr id="27" name="Text Box 10"/>
          <p:cNvSpPr txBox="1">
            <a:spLocks noChangeArrowheads="1"/>
          </p:cNvSpPr>
          <p:nvPr/>
        </p:nvSpPr>
        <p:spPr bwMode="auto">
          <a:xfrm>
            <a:off x="107950" y="1278255"/>
            <a:ext cx="3072130" cy="53752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60960" tIns="30480" rIns="60960" bIns="3048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 defTabSz="1450975" fontAlgn="auto">
              <a:lnSpc>
                <a:spcPct val="12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要立即退出</a:t>
            </a:r>
            <a:r>
              <a:rPr lang="en-US" altLang="zh-CN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while</a:t>
            </a:r>
            <a:r>
              <a:rPr lang="zh-CN" altLang="en-US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循环，不再运行循环中余下的代码，也不管条件测试的结果如何，可使用</a:t>
            </a:r>
            <a:r>
              <a:rPr lang="en-US" altLang="zh-CN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break</a:t>
            </a:r>
            <a:r>
              <a:rPr lang="zh-CN" altLang="en-US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语句</a:t>
            </a:r>
            <a:endParaRPr lang="zh-CN" altLang="en-US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342900" indent="-342900" algn="l" defTabSz="1450975" fontAlgn="auto">
              <a:lnSpc>
                <a:spcPct val="120000"/>
              </a:lnSpc>
              <a:buFont typeface="Arial" panose="020B0604020202090204" pitchFamily="34" charset="0"/>
              <a:buChar char="•"/>
              <a:defRPr/>
            </a:pPr>
            <a:r>
              <a:rPr lang="en-US" altLang="zh-CN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break</a:t>
            </a:r>
            <a:r>
              <a:rPr lang="zh-CN" altLang="en-US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用于控制程序流程，可使用它来控制哪些代码执行，哪些代码不执行</a:t>
            </a:r>
            <a:endParaRPr lang="zh-CN" altLang="en-US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342900" indent="-342900" algn="l" defTabSz="1450975" fontAlgn="auto">
              <a:lnSpc>
                <a:spcPct val="120000"/>
              </a:lnSpc>
              <a:buFont typeface="Arial" panose="020B0604020202090204" pitchFamily="34" charset="0"/>
              <a:buChar char="•"/>
              <a:defRPr/>
            </a:pPr>
            <a:r>
              <a:rPr lang="en-US" altLang="zh-CN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for</a:t>
            </a:r>
            <a:r>
              <a:rPr lang="zh-CN" altLang="en-US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循环也可以使用</a:t>
            </a:r>
            <a:r>
              <a:rPr lang="en-US" altLang="zh-CN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break</a:t>
            </a:r>
            <a:r>
              <a:rPr lang="zh-CN" altLang="en-US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语句来终止循环</a:t>
            </a:r>
            <a:endParaRPr lang="zh-CN" altLang="en-US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342900" indent="-342900" algn="l" defTabSz="1450975" fontAlgn="auto">
              <a:lnSpc>
                <a:spcPct val="12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要返回到循环开头，并根据条件测试结果决定是否继续执行循环，可使用</a:t>
            </a:r>
            <a:r>
              <a:rPr lang="en-US" altLang="zh-CN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continue</a:t>
            </a:r>
            <a:r>
              <a:rPr lang="zh-CN" altLang="en-US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语句</a:t>
            </a:r>
            <a:endParaRPr lang="zh-CN" altLang="en-US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342900" indent="-342900" algn="l" defTabSz="1450975" fontAlgn="auto">
              <a:lnSpc>
                <a:spcPct val="12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要注意避免无限循环，务必对每个</a:t>
            </a:r>
            <a:r>
              <a:rPr lang="en-US" altLang="zh-CN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while</a:t>
            </a:r>
            <a:r>
              <a:rPr lang="zh-CN" altLang="en-US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循环进行测试，确保它按照预期结束</a:t>
            </a:r>
            <a:endParaRPr lang="zh-CN" altLang="en-US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756852" y="392154"/>
            <a:ext cx="7598410" cy="70675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</a:pPr>
            <a:r>
              <a:rPr lang="zh-CN" altLang="en-US" sz="4000" b="1" dirty="0">
                <a:latin typeface="苹方-简" panose="020B0400000000000000" charset="-122"/>
                <a:ea typeface="苹方-简" panose="020B0400000000000000" charset="-122"/>
                <a:cs typeface="+mn-ea"/>
                <a:sym typeface="+mn-lt"/>
              </a:rPr>
              <a:t>循环控制：</a:t>
            </a:r>
            <a:r>
              <a:rPr lang="en-US" altLang="zh-CN" sz="4000" b="1" dirty="0">
                <a:latin typeface="苹方-简" panose="020B0400000000000000" charset="-122"/>
                <a:ea typeface="苹方-简" panose="020B0400000000000000" charset="-122"/>
                <a:cs typeface="+mn-ea"/>
                <a:sym typeface="+mn-lt"/>
              </a:rPr>
              <a:t>break</a:t>
            </a:r>
            <a:r>
              <a:rPr lang="zh-CN" altLang="en-US" sz="4000" b="1" dirty="0">
                <a:latin typeface="苹方-简" panose="020B0400000000000000" charset="-122"/>
                <a:ea typeface="苹方-简" panose="020B0400000000000000" charset="-122"/>
                <a:cs typeface="+mn-ea"/>
                <a:sym typeface="+mn-lt"/>
              </a:rPr>
              <a:t>和</a:t>
            </a:r>
            <a:r>
              <a:rPr lang="en-US" altLang="zh-CN" sz="4000" b="1" dirty="0">
                <a:latin typeface="苹方-简" panose="020B0400000000000000" charset="-122"/>
                <a:ea typeface="苹方-简" panose="020B0400000000000000" charset="-122"/>
                <a:cs typeface="+mn-ea"/>
                <a:sym typeface="+mn-lt"/>
              </a:rPr>
              <a:t>continue</a:t>
            </a:r>
            <a:r>
              <a:rPr lang="zh-CN" altLang="en-US" sz="4000" b="1" dirty="0">
                <a:latin typeface="苹方-简" panose="020B0400000000000000" charset="-122"/>
                <a:ea typeface="苹方-简" panose="020B0400000000000000" charset="-122"/>
                <a:cs typeface="+mn-ea"/>
                <a:sym typeface="+mn-lt"/>
              </a:rPr>
              <a:t>语句</a:t>
            </a:r>
            <a:endParaRPr lang="zh-CN" altLang="en-US" sz="4000" b="1" dirty="0">
              <a:latin typeface="苹方-简" panose="020B0400000000000000" charset="-122"/>
              <a:ea typeface="苹方-简" panose="020B0400000000000000" charset="-122"/>
              <a:cs typeface="+mn-ea"/>
              <a:sym typeface="+mn-lt"/>
            </a:endParaRPr>
          </a:p>
        </p:txBody>
      </p:sp>
      <p:sp>
        <p:nvSpPr>
          <p:cNvPr id="33" name="等腰三角形 32"/>
          <p:cNvSpPr/>
          <p:nvPr/>
        </p:nvSpPr>
        <p:spPr>
          <a:xfrm rot="16200000" flipV="1">
            <a:off x="-91725" y="483879"/>
            <a:ext cx="707885" cy="524437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491230" y="2752090"/>
            <a:ext cx="3300730" cy="271145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燕尾形箭头 7"/>
          <p:cNvSpPr/>
          <p:nvPr/>
        </p:nvSpPr>
        <p:spPr>
          <a:xfrm>
            <a:off x="8281035" y="3799840"/>
            <a:ext cx="376555" cy="331470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3432810" y="4509770"/>
            <a:ext cx="3300730" cy="271145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3432810" y="6068060"/>
            <a:ext cx="3300730" cy="43688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4510" y="2761615"/>
            <a:ext cx="5906135" cy="374332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276465" y="2761615"/>
            <a:ext cx="4349115" cy="3745865"/>
          </a:xfrm>
          <a:prstGeom prst="rect">
            <a:avLst/>
          </a:prstGeom>
          <a:solidFill>
            <a:schemeClr val="tx1"/>
          </a:solidFill>
        </p:spPr>
        <p:txBody>
          <a:bodyPr wrap="square" rtlCol="0" anchor="t">
            <a:spAutoFit/>
          </a:bodyPr>
          <a:p>
            <a:pPr lvl="0" algn="l" fontAlgn="auto">
              <a:lnSpc>
                <a:spcPct val="110000"/>
              </a:lnSpc>
            </a:pPr>
            <a:r>
              <a:rPr lang="zh-CN" altLang="en-US">
                <a:solidFill>
                  <a:schemeClr val="bg1"/>
                </a:solidFill>
                <a:sym typeface="+mn-ea"/>
              </a:rPr>
              <a:t>$ python while_list.py</a:t>
            </a:r>
            <a:endParaRPr lang="zh-CN" altLang="en-US">
              <a:solidFill>
                <a:schemeClr val="bg1"/>
              </a:solidFill>
              <a:sym typeface="+mn-ea"/>
            </a:endParaRPr>
          </a:p>
          <a:p>
            <a:pPr lvl="0" algn="l" fontAlgn="auto">
              <a:lnSpc>
                <a:spcPct val="110000"/>
              </a:lnSpc>
            </a:pPr>
            <a:r>
              <a:rPr lang="zh-CN" altLang="en-US">
                <a:solidFill>
                  <a:schemeClr val="bg1"/>
                </a:solidFill>
                <a:sym typeface="+mn-ea"/>
              </a:rPr>
              <a:t>Verifying player: Lucas</a:t>
            </a:r>
            <a:endParaRPr lang="zh-CN" altLang="en-US">
              <a:solidFill>
                <a:schemeClr val="bg1"/>
              </a:solidFill>
              <a:sym typeface="+mn-ea"/>
            </a:endParaRPr>
          </a:p>
          <a:p>
            <a:pPr lvl="0" algn="l" fontAlgn="auto">
              <a:lnSpc>
                <a:spcPct val="110000"/>
              </a:lnSpc>
            </a:pPr>
            <a:r>
              <a:rPr lang="zh-CN" altLang="en-US">
                <a:solidFill>
                  <a:schemeClr val="bg1"/>
                </a:solidFill>
                <a:sym typeface="+mn-ea"/>
              </a:rPr>
              <a:t>Verifying player: Kate</a:t>
            </a:r>
            <a:endParaRPr lang="zh-CN" altLang="en-US">
              <a:solidFill>
                <a:schemeClr val="bg1"/>
              </a:solidFill>
              <a:sym typeface="+mn-ea"/>
            </a:endParaRPr>
          </a:p>
          <a:p>
            <a:pPr lvl="0" algn="l" fontAlgn="auto">
              <a:lnSpc>
                <a:spcPct val="110000"/>
              </a:lnSpc>
            </a:pPr>
            <a:r>
              <a:rPr lang="zh-CN" altLang="en-US">
                <a:solidFill>
                  <a:schemeClr val="bg1"/>
                </a:solidFill>
                <a:sym typeface="+mn-ea"/>
              </a:rPr>
              <a:t>Verifying player: Mike</a:t>
            </a:r>
            <a:endParaRPr lang="zh-CN" altLang="en-US">
              <a:solidFill>
                <a:schemeClr val="bg1"/>
              </a:solidFill>
              <a:sym typeface="+mn-ea"/>
            </a:endParaRPr>
          </a:p>
          <a:p>
            <a:pPr lvl="0" algn="l" fontAlgn="auto">
              <a:lnSpc>
                <a:spcPct val="110000"/>
              </a:lnSpc>
            </a:pPr>
            <a:r>
              <a:rPr lang="zh-CN" altLang="en-US">
                <a:solidFill>
                  <a:schemeClr val="bg1"/>
                </a:solidFill>
                <a:sym typeface="+mn-ea"/>
              </a:rPr>
              <a:t>Verifying player: Lucas</a:t>
            </a:r>
            <a:endParaRPr lang="zh-CN" altLang="en-US">
              <a:solidFill>
                <a:schemeClr val="bg1"/>
              </a:solidFill>
              <a:sym typeface="+mn-ea"/>
            </a:endParaRPr>
          </a:p>
          <a:p>
            <a:pPr lvl="0" algn="l" fontAlgn="auto">
              <a:lnSpc>
                <a:spcPct val="110000"/>
              </a:lnSpc>
            </a:pPr>
            <a:endParaRPr lang="zh-CN" altLang="en-US">
              <a:solidFill>
                <a:schemeClr val="bg1"/>
              </a:solidFill>
              <a:sym typeface="+mn-ea"/>
            </a:endParaRPr>
          </a:p>
          <a:p>
            <a:pPr lvl="0" algn="l" fontAlgn="auto">
              <a:lnSpc>
                <a:spcPct val="110000"/>
              </a:lnSpc>
            </a:pPr>
            <a:r>
              <a:rPr lang="zh-CN" altLang="en-US">
                <a:solidFill>
                  <a:schemeClr val="bg1"/>
                </a:solidFill>
                <a:sym typeface="+mn-ea"/>
              </a:rPr>
              <a:t>The following players have been verified:</a:t>
            </a:r>
            <a:endParaRPr lang="zh-CN" altLang="en-US">
              <a:solidFill>
                <a:schemeClr val="bg1"/>
              </a:solidFill>
              <a:sym typeface="+mn-ea"/>
            </a:endParaRPr>
          </a:p>
          <a:p>
            <a:pPr lvl="0" algn="l" fontAlgn="auto">
              <a:lnSpc>
                <a:spcPct val="110000"/>
              </a:lnSpc>
            </a:pPr>
            <a:r>
              <a:rPr lang="zh-CN" altLang="en-US">
                <a:solidFill>
                  <a:schemeClr val="bg1"/>
                </a:solidFill>
                <a:sym typeface="+mn-ea"/>
              </a:rPr>
              <a:t>Lucas</a:t>
            </a:r>
            <a:endParaRPr lang="zh-CN" altLang="en-US">
              <a:solidFill>
                <a:schemeClr val="bg1"/>
              </a:solidFill>
              <a:sym typeface="+mn-ea"/>
            </a:endParaRPr>
          </a:p>
          <a:p>
            <a:pPr lvl="0" algn="l" fontAlgn="auto">
              <a:lnSpc>
                <a:spcPct val="110000"/>
              </a:lnSpc>
            </a:pPr>
            <a:r>
              <a:rPr lang="zh-CN" altLang="en-US">
                <a:solidFill>
                  <a:schemeClr val="bg1"/>
                </a:solidFill>
                <a:sym typeface="+mn-ea"/>
              </a:rPr>
              <a:t>Kate</a:t>
            </a:r>
            <a:endParaRPr lang="zh-CN" altLang="en-US">
              <a:solidFill>
                <a:schemeClr val="bg1"/>
              </a:solidFill>
              <a:sym typeface="+mn-ea"/>
            </a:endParaRPr>
          </a:p>
          <a:p>
            <a:pPr lvl="0" algn="l" fontAlgn="auto">
              <a:lnSpc>
                <a:spcPct val="110000"/>
              </a:lnSpc>
            </a:pPr>
            <a:r>
              <a:rPr lang="zh-CN" altLang="en-US">
                <a:solidFill>
                  <a:schemeClr val="bg1"/>
                </a:solidFill>
                <a:sym typeface="+mn-ea"/>
              </a:rPr>
              <a:t>Mike</a:t>
            </a:r>
            <a:endParaRPr lang="zh-CN" altLang="en-US">
              <a:solidFill>
                <a:schemeClr val="bg1"/>
              </a:solidFill>
              <a:sym typeface="+mn-ea"/>
            </a:endParaRPr>
          </a:p>
          <a:p>
            <a:pPr lvl="0" algn="l" fontAlgn="auto">
              <a:lnSpc>
                <a:spcPct val="110000"/>
              </a:lnSpc>
            </a:pPr>
            <a:r>
              <a:rPr lang="zh-CN" altLang="en-US">
                <a:solidFill>
                  <a:schemeClr val="bg1"/>
                </a:solidFill>
                <a:sym typeface="+mn-ea"/>
              </a:rPr>
              <a:t>Lucas</a:t>
            </a:r>
            <a:endParaRPr lang="zh-CN" altLang="en-US">
              <a:solidFill>
                <a:schemeClr val="bg1"/>
              </a:solidFill>
              <a:sym typeface="+mn-ea"/>
            </a:endParaRPr>
          </a:p>
          <a:p>
            <a:pPr lvl="0" algn="l" fontAlgn="auto">
              <a:lnSpc>
                <a:spcPct val="110000"/>
              </a:lnSpc>
            </a:pPr>
            <a:r>
              <a:rPr lang="zh-CN" altLang="en-US">
                <a:solidFill>
                  <a:schemeClr val="bg1"/>
                </a:solidFill>
                <a:sym typeface="+mn-ea"/>
              </a:rPr>
              <a:t>['kate', 'mike']</a:t>
            </a:r>
            <a:endParaRPr lang="zh-CN" altLang="en-US">
              <a:solidFill>
                <a:schemeClr val="bg1"/>
              </a:solidFill>
              <a:sym typeface="+mn-ea"/>
            </a:endParaRPr>
          </a:p>
        </p:txBody>
      </p:sp>
      <p:sp>
        <p:nvSpPr>
          <p:cNvPr id="27" name="Text Box 10"/>
          <p:cNvSpPr txBox="1">
            <a:spLocks noChangeArrowheads="1"/>
          </p:cNvSpPr>
          <p:nvPr/>
        </p:nvSpPr>
        <p:spPr bwMode="auto">
          <a:xfrm>
            <a:off x="524510" y="1323340"/>
            <a:ext cx="11101070" cy="172148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60960" tIns="30480" rIns="60960" bIns="3048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 defTabSz="1450975" fontAlgn="auto">
              <a:lnSpc>
                <a:spcPct val="12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当列表</a:t>
            </a:r>
            <a:r>
              <a:rPr lang="en-US" altLang="zh-CN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unverified_players</a:t>
            </a:r>
            <a:r>
              <a:rPr lang="zh-CN" altLang="en-US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不为空时，使用</a:t>
            </a:r>
            <a:r>
              <a:rPr lang="en-US" altLang="zh-CN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pop</a:t>
            </a:r>
            <a:r>
              <a:rPr lang="zh-CN" altLang="en-US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方法弹出其元素，并将弹出元素用</a:t>
            </a:r>
            <a:r>
              <a:rPr lang="en-US" altLang="zh-CN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append</a:t>
            </a:r>
            <a:r>
              <a:rPr lang="zh-CN" altLang="en-US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方法存储到列表</a:t>
            </a:r>
            <a:r>
              <a:rPr lang="en-US" altLang="zh-CN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verfied_players</a:t>
            </a:r>
            <a:r>
              <a:rPr lang="zh-CN" altLang="en-US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中</a:t>
            </a:r>
            <a:endParaRPr lang="zh-CN" altLang="en-US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342900" indent="-342900" algn="l" defTabSz="1450975" fontAlgn="auto">
              <a:lnSpc>
                <a:spcPct val="12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列表</a:t>
            </a:r>
            <a:r>
              <a:rPr lang="en-US" altLang="zh-CN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verfied_players</a:t>
            </a:r>
            <a:r>
              <a:rPr lang="zh-CN" altLang="en-US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中有两个</a:t>
            </a:r>
            <a:r>
              <a:rPr lang="en-US" altLang="zh-CN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lucas</a:t>
            </a:r>
            <a:r>
              <a:rPr lang="zh-CN" altLang="en-US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，使用</a:t>
            </a:r>
            <a:r>
              <a:rPr lang="en-US" altLang="zh-CN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while</a:t>
            </a:r>
            <a:r>
              <a:rPr lang="zh-CN" altLang="en-US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循环反复执行</a:t>
            </a:r>
            <a:r>
              <a:rPr lang="en-US" altLang="zh-CN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remove</a:t>
            </a:r>
            <a:r>
              <a:rPr lang="zh-CN" altLang="en-US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方法，删除列表元素</a:t>
            </a:r>
            <a:r>
              <a:rPr lang="en-US" altLang="zh-CN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lucas</a:t>
            </a:r>
            <a:endParaRPr lang="en-US" altLang="zh-CN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342900" indent="-342900" algn="l" defTabSz="1450975" fontAlgn="auto">
              <a:lnSpc>
                <a:spcPct val="12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最后，列表</a:t>
            </a:r>
            <a:r>
              <a:rPr lang="en-US" altLang="zh-CN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verfied_players</a:t>
            </a:r>
            <a:r>
              <a:rPr lang="zh-CN" altLang="en-US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中剩下两个元素；</a:t>
            </a:r>
            <a:r>
              <a:rPr lang="en-US" altLang="zh-CN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['kate','mike']</a:t>
            </a:r>
            <a:endParaRPr lang="zh-CN" altLang="en-US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342900" indent="-342900" algn="l" defTabSz="1450975" fontAlgn="auto">
              <a:lnSpc>
                <a:spcPct val="120000"/>
              </a:lnSpc>
              <a:buFont typeface="Arial" panose="020B0604020202090204" pitchFamily="34" charset="0"/>
              <a:buChar char="•"/>
              <a:defRPr/>
            </a:pPr>
            <a:endParaRPr lang="zh-CN" altLang="en-US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756852" y="392154"/>
            <a:ext cx="4251960" cy="70675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</a:pPr>
            <a:r>
              <a:rPr lang="zh-CN" altLang="en-US" sz="4000" b="1" dirty="0">
                <a:latin typeface="苹方-简" panose="020B0400000000000000" charset="-122"/>
                <a:ea typeface="苹方-简" panose="020B0400000000000000" charset="-122"/>
                <a:cs typeface="+mn-ea"/>
                <a:sym typeface="+mn-lt"/>
              </a:rPr>
              <a:t>使用循环处理列表</a:t>
            </a:r>
            <a:endParaRPr lang="zh-CN" altLang="en-US" sz="4000" b="1" dirty="0">
              <a:latin typeface="苹方-简" panose="020B0400000000000000" charset="-122"/>
              <a:ea typeface="苹方-简" panose="020B0400000000000000" charset="-122"/>
              <a:cs typeface="+mn-ea"/>
              <a:sym typeface="+mn-lt"/>
            </a:endParaRPr>
          </a:p>
        </p:txBody>
      </p:sp>
      <p:sp>
        <p:nvSpPr>
          <p:cNvPr id="33" name="等腰三角形 32"/>
          <p:cNvSpPr/>
          <p:nvPr/>
        </p:nvSpPr>
        <p:spPr>
          <a:xfrm rot="16200000" flipV="1">
            <a:off x="-91725" y="483879"/>
            <a:ext cx="707885" cy="524437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756920" y="4017645"/>
            <a:ext cx="4675505" cy="240665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燕尾形箭头 4"/>
          <p:cNvSpPr/>
          <p:nvPr/>
        </p:nvSpPr>
        <p:spPr>
          <a:xfrm>
            <a:off x="6633210" y="4469130"/>
            <a:ext cx="376555" cy="331470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756920" y="4512945"/>
            <a:ext cx="4675505" cy="240665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756920" y="5937885"/>
            <a:ext cx="4675505" cy="240665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ransition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8820150" y="1100455"/>
            <a:ext cx="3310890" cy="4113530"/>
          </a:xfrm>
          <a:prstGeom prst="rect">
            <a:avLst/>
          </a:prstGeom>
          <a:solidFill>
            <a:schemeClr val="tx1"/>
          </a:solidFill>
        </p:spPr>
        <p:txBody>
          <a:bodyPr wrap="square" rtlCol="0" anchor="t">
            <a:spAutoFit/>
          </a:bodyPr>
          <a:p>
            <a:pPr lvl="0" algn="l" fontAlgn="auto">
              <a:lnSpc>
                <a:spcPct val="110000"/>
              </a:lnSpc>
            </a:pPr>
            <a:r>
              <a:rPr lang="zh-CN" altLang="en-US" sz="1400">
                <a:solidFill>
                  <a:schemeClr val="bg1"/>
                </a:solidFill>
                <a:sym typeface="+mn-ea"/>
              </a:rPr>
              <a:t>$ python while_map.py</a:t>
            </a:r>
            <a:endParaRPr lang="zh-CN" altLang="en-US" sz="1400">
              <a:solidFill>
                <a:schemeClr val="bg1"/>
              </a:solidFill>
              <a:sym typeface="+mn-ea"/>
            </a:endParaRPr>
          </a:p>
          <a:p>
            <a:pPr lvl="0" algn="l" fontAlgn="auto">
              <a:lnSpc>
                <a:spcPct val="110000"/>
              </a:lnSpc>
            </a:pPr>
            <a:endParaRPr lang="zh-CN" altLang="en-US" sz="1400">
              <a:solidFill>
                <a:schemeClr val="bg1"/>
              </a:solidFill>
              <a:sym typeface="+mn-ea"/>
            </a:endParaRPr>
          </a:p>
          <a:p>
            <a:pPr lvl="0" algn="l" fontAlgn="auto">
              <a:lnSpc>
                <a:spcPct val="110000"/>
              </a:lnSpc>
            </a:pPr>
            <a:r>
              <a:rPr lang="zh-CN" altLang="en-US" sz="1400">
                <a:solidFill>
                  <a:schemeClr val="bg1"/>
                </a:solidFill>
                <a:sym typeface="+mn-ea"/>
              </a:rPr>
              <a:t>What is your name? lucas</a:t>
            </a:r>
            <a:endParaRPr lang="zh-CN" altLang="en-US" sz="1400">
              <a:solidFill>
                <a:schemeClr val="bg1"/>
              </a:solidFill>
              <a:sym typeface="+mn-ea"/>
            </a:endParaRPr>
          </a:p>
          <a:p>
            <a:pPr lvl="0" algn="l" fontAlgn="auto">
              <a:lnSpc>
                <a:spcPct val="110000"/>
              </a:lnSpc>
            </a:pPr>
            <a:r>
              <a:rPr lang="zh-CN" altLang="en-US" sz="1400">
                <a:solidFill>
                  <a:schemeClr val="bg1"/>
                </a:solidFill>
                <a:sym typeface="+mn-ea"/>
              </a:rPr>
              <a:t>Which hero would you like to use today? 鲁班</a:t>
            </a:r>
            <a:endParaRPr lang="zh-CN" altLang="en-US" sz="1400">
              <a:solidFill>
                <a:schemeClr val="bg1"/>
              </a:solidFill>
              <a:sym typeface="+mn-ea"/>
            </a:endParaRPr>
          </a:p>
          <a:p>
            <a:pPr lvl="0" algn="l" fontAlgn="auto">
              <a:lnSpc>
                <a:spcPct val="110000"/>
              </a:lnSpc>
            </a:pPr>
            <a:r>
              <a:rPr lang="zh-CN" altLang="en-US" sz="1400">
                <a:solidFill>
                  <a:schemeClr val="bg1"/>
                </a:solidFill>
                <a:sym typeface="+mn-ea"/>
              </a:rPr>
              <a:t>Would you like to let another person respond? (yes/no) yes</a:t>
            </a:r>
            <a:endParaRPr lang="zh-CN" altLang="en-US" sz="1400">
              <a:solidFill>
                <a:schemeClr val="bg1"/>
              </a:solidFill>
              <a:sym typeface="+mn-ea"/>
            </a:endParaRPr>
          </a:p>
          <a:p>
            <a:pPr lvl="0" algn="l" fontAlgn="auto">
              <a:lnSpc>
                <a:spcPct val="110000"/>
              </a:lnSpc>
            </a:pPr>
            <a:endParaRPr lang="zh-CN" altLang="en-US" sz="1400">
              <a:solidFill>
                <a:schemeClr val="bg1"/>
              </a:solidFill>
              <a:sym typeface="+mn-ea"/>
            </a:endParaRPr>
          </a:p>
          <a:p>
            <a:pPr lvl="0" algn="l" fontAlgn="auto">
              <a:lnSpc>
                <a:spcPct val="110000"/>
              </a:lnSpc>
            </a:pPr>
            <a:r>
              <a:rPr lang="zh-CN" altLang="en-US" sz="1400">
                <a:solidFill>
                  <a:schemeClr val="bg1"/>
                </a:solidFill>
                <a:sym typeface="+mn-ea"/>
              </a:rPr>
              <a:t>What is your name? axe</a:t>
            </a:r>
            <a:endParaRPr lang="zh-CN" altLang="en-US" sz="1400">
              <a:solidFill>
                <a:schemeClr val="bg1"/>
              </a:solidFill>
              <a:sym typeface="+mn-ea"/>
            </a:endParaRPr>
          </a:p>
          <a:p>
            <a:pPr lvl="0" algn="l" fontAlgn="auto">
              <a:lnSpc>
                <a:spcPct val="110000"/>
              </a:lnSpc>
            </a:pPr>
            <a:r>
              <a:rPr lang="zh-CN" altLang="en-US" sz="1400">
                <a:solidFill>
                  <a:schemeClr val="bg1"/>
                </a:solidFill>
                <a:sym typeface="+mn-ea"/>
              </a:rPr>
              <a:t>Which hero would you like to use today? 盘古</a:t>
            </a:r>
            <a:endParaRPr lang="zh-CN" altLang="en-US" sz="1400">
              <a:solidFill>
                <a:schemeClr val="bg1"/>
              </a:solidFill>
              <a:sym typeface="+mn-ea"/>
            </a:endParaRPr>
          </a:p>
          <a:p>
            <a:pPr lvl="0" algn="l" fontAlgn="auto">
              <a:lnSpc>
                <a:spcPct val="110000"/>
              </a:lnSpc>
            </a:pPr>
            <a:r>
              <a:rPr lang="zh-CN" altLang="en-US" sz="1400">
                <a:solidFill>
                  <a:schemeClr val="bg1"/>
                </a:solidFill>
                <a:sym typeface="+mn-ea"/>
              </a:rPr>
              <a:t>Would you like to let another person respond? (yes/no) no</a:t>
            </a:r>
            <a:endParaRPr lang="zh-CN" altLang="en-US" sz="1400">
              <a:solidFill>
                <a:schemeClr val="bg1"/>
              </a:solidFill>
              <a:sym typeface="+mn-ea"/>
            </a:endParaRPr>
          </a:p>
          <a:p>
            <a:pPr lvl="0" algn="l" fontAlgn="auto">
              <a:lnSpc>
                <a:spcPct val="110000"/>
              </a:lnSpc>
            </a:pPr>
            <a:endParaRPr lang="zh-CN" altLang="en-US" sz="1400">
              <a:solidFill>
                <a:schemeClr val="bg1"/>
              </a:solidFill>
              <a:sym typeface="+mn-ea"/>
            </a:endParaRPr>
          </a:p>
          <a:p>
            <a:pPr lvl="0" algn="l" fontAlgn="auto">
              <a:lnSpc>
                <a:spcPct val="110000"/>
              </a:lnSpc>
            </a:pPr>
            <a:r>
              <a:rPr lang="zh-CN" altLang="en-US" sz="1400">
                <a:solidFill>
                  <a:schemeClr val="bg1"/>
                </a:solidFill>
                <a:sym typeface="+mn-ea"/>
              </a:rPr>
              <a:t>------Poll Results------</a:t>
            </a:r>
            <a:endParaRPr lang="zh-CN" altLang="en-US" sz="1400">
              <a:solidFill>
                <a:schemeClr val="bg1"/>
              </a:solidFill>
              <a:sym typeface="+mn-ea"/>
            </a:endParaRPr>
          </a:p>
          <a:p>
            <a:pPr lvl="0" algn="l" fontAlgn="auto">
              <a:lnSpc>
                <a:spcPct val="110000"/>
              </a:lnSpc>
            </a:pPr>
            <a:r>
              <a:rPr lang="zh-CN" altLang="en-US" sz="1400">
                <a:solidFill>
                  <a:schemeClr val="bg1"/>
                </a:solidFill>
                <a:sym typeface="+mn-ea"/>
              </a:rPr>
              <a:t>Lucas would like to use 鲁班.</a:t>
            </a:r>
            <a:endParaRPr lang="zh-CN" altLang="en-US" sz="1400">
              <a:solidFill>
                <a:schemeClr val="bg1"/>
              </a:solidFill>
              <a:sym typeface="+mn-ea"/>
            </a:endParaRPr>
          </a:p>
          <a:p>
            <a:pPr lvl="0" algn="l" fontAlgn="auto">
              <a:lnSpc>
                <a:spcPct val="110000"/>
              </a:lnSpc>
            </a:pPr>
            <a:r>
              <a:rPr lang="zh-CN" altLang="en-US" sz="1400">
                <a:solidFill>
                  <a:schemeClr val="bg1"/>
                </a:solidFill>
                <a:sym typeface="+mn-ea"/>
              </a:rPr>
              <a:t>Axe would like to use 盘古.</a:t>
            </a:r>
            <a:endParaRPr lang="zh-CN" altLang="en-US" sz="1400">
              <a:solidFill>
                <a:schemeClr val="bg1"/>
              </a:solidFill>
              <a:sym typeface="+mn-ea"/>
            </a:endParaRPr>
          </a:p>
        </p:txBody>
      </p:sp>
      <p:sp>
        <p:nvSpPr>
          <p:cNvPr id="27" name="Text Box 10"/>
          <p:cNvSpPr txBox="1">
            <a:spLocks noChangeArrowheads="1"/>
          </p:cNvSpPr>
          <p:nvPr/>
        </p:nvSpPr>
        <p:spPr bwMode="auto">
          <a:xfrm>
            <a:off x="147320" y="5315585"/>
            <a:ext cx="11983085" cy="172148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60960" tIns="30480" rIns="60960" bIns="3048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 defTabSz="1450975" fontAlgn="auto">
              <a:lnSpc>
                <a:spcPct val="12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设置条件测试标志变量</a:t>
            </a:r>
            <a:r>
              <a:rPr lang="en-US" altLang="zh-CN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polling_active</a:t>
            </a:r>
            <a:r>
              <a:rPr lang="zh-CN" altLang="en-US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，使用</a:t>
            </a:r>
            <a:r>
              <a:rPr lang="en-US" altLang="zh-CN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while</a:t>
            </a:r>
            <a:r>
              <a:rPr lang="zh-CN" altLang="en-US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循环中的</a:t>
            </a:r>
            <a:r>
              <a:rPr lang="en-US" altLang="zh-CN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input</a:t>
            </a:r>
            <a:r>
              <a:rPr lang="zh-CN" altLang="en-US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要求用户输入姓名和计划今天比赛使用的英雄</a:t>
            </a:r>
            <a:endParaRPr lang="zh-CN" altLang="en-US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342900" indent="-342900" algn="l" defTabSz="1450975" fontAlgn="auto">
              <a:lnSpc>
                <a:spcPct val="12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将姓名和所选英雄作为字典的键值对加入字典</a:t>
            </a:r>
            <a:r>
              <a:rPr lang="en-US" altLang="zh-CN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responses</a:t>
            </a:r>
            <a:endParaRPr lang="en-US" altLang="zh-CN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342900" indent="-342900" algn="l" defTabSz="1450975" fontAlgn="auto">
              <a:lnSpc>
                <a:spcPct val="12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用户输入</a:t>
            </a:r>
            <a:r>
              <a:rPr lang="en-US" altLang="zh-CN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no</a:t>
            </a:r>
            <a:r>
              <a:rPr lang="zh-CN" altLang="en-US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或</a:t>
            </a:r>
            <a:r>
              <a:rPr lang="en-US" altLang="zh-CN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n</a:t>
            </a:r>
            <a:r>
              <a:rPr lang="zh-CN" altLang="en-US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时修改循环的条件测试标志为</a:t>
            </a:r>
            <a:r>
              <a:rPr lang="en-US" altLang="zh-CN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False</a:t>
            </a:r>
            <a:r>
              <a:rPr lang="zh-CN" altLang="en-US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，循环结束</a:t>
            </a:r>
            <a:endParaRPr lang="zh-CN" altLang="en-US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342900" indent="-342900" algn="l" defTabSz="1450975" fontAlgn="auto">
              <a:lnSpc>
                <a:spcPct val="12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使用字典</a:t>
            </a:r>
            <a:r>
              <a:rPr lang="en-US" altLang="zh-CN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responses</a:t>
            </a:r>
            <a:r>
              <a:rPr lang="zh-CN" altLang="en-US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的</a:t>
            </a:r>
            <a:r>
              <a:rPr lang="en-US" altLang="zh-CN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items( )</a:t>
            </a:r>
            <a:r>
              <a:rPr lang="zh-CN" altLang="en-US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方法启动</a:t>
            </a:r>
            <a:r>
              <a:rPr lang="en-US" altLang="zh-CN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for</a:t>
            </a:r>
            <a:r>
              <a:rPr lang="zh-CN" altLang="en-US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循环，打印调查结果，即玩家的姓名和计划使用的英雄</a:t>
            </a:r>
            <a:endParaRPr lang="zh-CN" altLang="en-US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342900" indent="-342900" algn="l" defTabSz="1450975" fontAlgn="auto">
              <a:lnSpc>
                <a:spcPct val="120000"/>
              </a:lnSpc>
              <a:buFont typeface="Arial" panose="020B0604020202090204" pitchFamily="34" charset="0"/>
              <a:buChar char="•"/>
              <a:defRPr/>
            </a:pPr>
            <a:endParaRPr lang="zh-CN" altLang="en-US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756852" y="392154"/>
            <a:ext cx="4251960" cy="70675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</a:pPr>
            <a:r>
              <a:rPr lang="zh-CN" altLang="en-US" sz="4000" b="1" dirty="0">
                <a:latin typeface="苹方-简" panose="020B0400000000000000" charset="-122"/>
                <a:ea typeface="苹方-简" panose="020B0400000000000000" charset="-122"/>
                <a:cs typeface="+mn-ea"/>
                <a:sym typeface="+mn-lt"/>
              </a:rPr>
              <a:t>使用循环处理字典</a:t>
            </a:r>
            <a:endParaRPr lang="zh-CN" altLang="en-US" sz="4000" b="1" dirty="0">
              <a:latin typeface="苹方-简" panose="020B0400000000000000" charset="-122"/>
              <a:ea typeface="苹方-简" panose="020B0400000000000000" charset="-122"/>
              <a:cs typeface="+mn-ea"/>
              <a:sym typeface="+mn-lt"/>
            </a:endParaRPr>
          </a:p>
        </p:txBody>
      </p:sp>
      <p:sp>
        <p:nvSpPr>
          <p:cNvPr id="33" name="等腰三角形 32"/>
          <p:cNvSpPr/>
          <p:nvPr/>
        </p:nvSpPr>
        <p:spPr>
          <a:xfrm rot="16200000" flipV="1">
            <a:off x="-91725" y="483879"/>
            <a:ext cx="707885" cy="524437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燕尾形箭头 7"/>
          <p:cNvSpPr/>
          <p:nvPr/>
        </p:nvSpPr>
        <p:spPr>
          <a:xfrm>
            <a:off x="6483350" y="3799840"/>
            <a:ext cx="376555" cy="331470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3432810" y="4509770"/>
            <a:ext cx="3300730" cy="271145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7320" y="1100455"/>
            <a:ext cx="8320405" cy="4112895"/>
          </a:xfrm>
          <a:prstGeom prst="rect">
            <a:avLst/>
          </a:prstGeom>
        </p:spPr>
      </p:pic>
      <p:sp>
        <p:nvSpPr>
          <p:cNvPr id="5" name="燕尾形箭头 4"/>
          <p:cNvSpPr/>
          <p:nvPr/>
        </p:nvSpPr>
        <p:spPr>
          <a:xfrm>
            <a:off x="8453120" y="2990850"/>
            <a:ext cx="376555" cy="331470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ransition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 descr="图片包含 餐桌, 室内, 就坐, 笔记本电脑&#10;&#10;已生成极高可信度的说明"/>
          <p:cNvPicPr>
            <a:picLocks noChangeAspect="1"/>
          </p:cNvPicPr>
          <p:nvPr/>
        </p:nvPicPr>
        <p:blipFill rotWithShape="1"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15636" y="1280854"/>
            <a:ext cx="12192000" cy="4343657"/>
          </a:xfrm>
          <a:custGeom>
            <a:avLst/>
            <a:gdLst>
              <a:gd name="connsiteX0" fmla="*/ 0 w 12192000"/>
              <a:gd name="connsiteY0" fmla="*/ 0 h 3179629"/>
              <a:gd name="connsiteX1" fmla="*/ 12192000 w 12192000"/>
              <a:gd name="connsiteY1" fmla="*/ 0 h 3179629"/>
              <a:gd name="connsiteX2" fmla="*/ 12192000 w 12192000"/>
              <a:gd name="connsiteY2" fmla="*/ 3179629 h 3179629"/>
              <a:gd name="connsiteX3" fmla="*/ 0 w 12192000"/>
              <a:gd name="connsiteY3" fmla="*/ 3179629 h 3179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179629">
                <a:moveTo>
                  <a:pt x="0" y="0"/>
                </a:moveTo>
                <a:lnTo>
                  <a:pt x="12192000" y="0"/>
                </a:lnTo>
                <a:lnTo>
                  <a:pt x="12192000" y="3179629"/>
                </a:lnTo>
                <a:lnTo>
                  <a:pt x="0" y="3179629"/>
                </a:lnTo>
                <a:close/>
              </a:path>
            </a:pathLst>
          </a:custGeom>
        </p:spPr>
      </p:pic>
      <p:sp>
        <p:nvSpPr>
          <p:cNvPr id="11" name="平行四边形 10"/>
          <p:cNvSpPr/>
          <p:nvPr/>
        </p:nvSpPr>
        <p:spPr>
          <a:xfrm>
            <a:off x="2286000" y="1280854"/>
            <a:ext cx="7620000" cy="4343658"/>
          </a:xfrm>
          <a:prstGeom prst="parallelogram">
            <a:avLst>
              <a:gd name="adj" fmla="val 43883"/>
            </a:avLst>
          </a:prstGeom>
          <a:solidFill>
            <a:srgbClr val="C00000">
              <a:alpha val="48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TextBox 18"/>
          <p:cNvSpPr txBox="1"/>
          <p:nvPr/>
        </p:nvSpPr>
        <p:spPr>
          <a:xfrm flipH="1">
            <a:off x="5542073" y="3859392"/>
            <a:ext cx="140335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7" name="直接连接符 16"/>
          <p:cNvCxnSpPr/>
          <p:nvPr/>
        </p:nvCxnSpPr>
        <p:spPr>
          <a:xfrm>
            <a:off x="5099984" y="4782234"/>
            <a:ext cx="2327312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>
            <a:off x="8001000" y="6390916"/>
            <a:ext cx="4191000" cy="0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/>
        </p:nvGrpSpPr>
        <p:grpSpPr>
          <a:xfrm>
            <a:off x="5372100" y="1955800"/>
            <a:ext cx="1743075" cy="1743075"/>
            <a:chOff x="8460" y="2112"/>
            <a:chExt cx="2745" cy="2745"/>
          </a:xfrm>
        </p:grpSpPr>
        <p:grpSp>
          <p:nvGrpSpPr>
            <p:cNvPr id="26" name="组合 25"/>
            <p:cNvGrpSpPr/>
            <p:nvPr/>
          </p:nvGrpSpPr>
          <p:grpSpPr>
            <a:xfrm>
              <a:off x="8460" y="2112"/>
              <a:ext cx="2745" cy="2745"/>
              <a:chOff x="2002721" y="1605930"/>
              <a:chExt cx="1332368" cy="1332368"/>
            </a:xfrm>
          </p:grpSpPr>
          <p:grpSp>
            <p:nvGrpSpPr>
              <p:cNvPr id="28" name="组合 27"/>
              <p:cNvGrpSpPr/>
              <p:nvPr/>
            </p:nvGrpSpPr>
            <p:grpSpPr>
              <a:xfrm>
                <a:off x="2002721" y="1605930"/>
                <a:ext cx="1332368" cy="1332368"/>
                <a:chOff x="1236675" y="2423160"/>
                <a:chExt cx="1950720" cy="1950720"/>
              </a:xfrm>
            </p:grpSpPr>
            <p:sp>
              <p:nvSpPr>
                <p:cNvPr id="30" name="椭圆 29"/>
                <p:cNvSpPr/>
                <p:nvPr/>
              </p:nvSpPr>
              <p:spPr>
                <a:xfrm>
                  <a:off x="1236675" y="2423160"/>
                  <a:ext cx="1950720" cy="195072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dist="101600" dir="2700000" algn="tl" rotWithShape="0">
                    <a:prstClr val="black">
                      <a:alpha val="16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1" name="椭圆 30"/>
                <p:cNvSpPr/>
                <p:nvPr/>
              </p:nvSpPr>
              <p:spPr>
                <a:xfrm>
                  <a:off x="1414428" y="2592937"/>
                  <a:ext cx="1595213" cy="1611166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29" name="椭圆 28"/>
              <p:cNvSpPr/>
              <p:nvPr/>
            </p:nvSpPr>
            <p:spPr>
              <a:xfrm>
                <a:off x="2251694" y="1854903"/>
                <a:ext cx="834422" cy="834422"/>
              </a:xfrm>
              <a:prstGeom prst="ellipse">
                <a:avLst/>
              </a:prstGeom>
              <a:ln>
                <a:noFill/>
              </a:ln>
              <a:effectLst>
                <a:innerShdw dist="101600" dir="13500000">
                  <a:schemeClr val="accent1">
                    <a:lumMod val="50000"/>
                    <a:alpha val="50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2" name="TextBox 28"/>
            <p:cNvSpPr txBox="1"/>
            <p:nvPr/>
          </p:nvSpPr>
          <p:spPr>
            <a:xfrm>
              <a:off x="8643" y="2575"/>
              <a:ext cx="2330" cy="16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eaLnBrk="1" fontAlgn="auto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r>
                <a:rPr lang="en-US" altLang="zh-CN" sz="4800" b="1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 pitchFamily="34" charset="0"/>
                </a:rPr>
                <a:t>07</a:t>
              </a:r>
              <a:endParaRPr lang="en-US" altLang="zh-CN" sz="4800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7903210" y="5994400"/>
            <a:ext cx="340360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February 2020       By Axe Tang</a:t>
            </a:r>
            <a:endParaRPr lang="en-US" altLang="zh-CN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626745" y="337820"/>
            <a:ext cx="4788535" cy="790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9pPr>
          </a:lstStyle>
          <a:p>
            <a:pPr algn="ctr">
              <a:defRPr/>
            </a:pPr>
            <a:r>
              <a:rPr lang="en-US" altLang="zh-CN" sz="36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Crash Course</a:t>
            </a:r>
            <a:endParaRPr lang="en-US" altLang="zh-CN" sz="36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 descr="python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35" y="99060"/>
            <a:ext cx="1507490" cy="11341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/>
    </mc:Choice>
    <mc:Fallback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ldLvl="0" animBg="1"/>
      <p:bldP spid="13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473835" y="3229610"/>
            <a:ext cx="9182735" cy="3412490"/>
          </a:xfrm>
          <a:prstGeom prst="rect">
            <a:avLst/>
          </a:prstGeom>
          <a:solidFill>
            <a:schemeClr val="tx1"/>
          </a:solidFill>
        </p:spPr>
        <p:txBody>
          <a:bodyPr wrap="square" rtlCol="0" anchor="t">
            <a:spAutoFit/>
          </a:bodyPr>
          <a:p>
            <a:pPr fontAlgn="auto">
              <a:lnSpc>
                <a:spcPct val="120000"/>
              </a:lnSpc>
            </a:pPr>
            <a:r>
              <a:rPr lang="en-US" altLang="zh-CN">
                <a:solidFill>
                  <a:schemeClr val="bg1"/>
                </a:solidFill>
              </a:rPr>
              <a:t>$ python</a:t>
            </a:r>
            <a:endParaRPr lang="en-US" altLang="zh-CN">
              <a:solidFill>
                <a:schemeClr val="bg1"/>
              </a:solidFill>
            </a:endParaRPr>
          </a:p>
          <a:p>
            <a:pPr fontAlgn="auto">
              <a:lnSpc>
                <a:spcPct val="120000"/>
              </a:lnSpc>
            </a:pPr>
            <a:r>
              <a:rPr lang="en-US" altLang="zh-CN">
                <a:solidFill>
                  <a:schemeClr val="bg1"/>
                </a:solidFill>
              </a:rPr>
              <a:t>Python 3.7.2 (default, Feb 12 2019, 08:15:36)</a:t>
            </a:r>
            <a:endParaRPr lang="en-US" altLang="zh-CN">
              <a:solidFill>
                <a:schemeClr val="bg1"/>
              </a:solidFill>
            </a:endParaRPr>
          </a:p>
          <a:p>
            <a:pPr fontAlgn="auto">
              <a:lnSpc>
                <a:spcPct val="120000"/>
              </a:lnSpc>
            </a:pPr>
            <a:r>
              <a:rPr lang="en-US" altLang="zh-CN">
                <a:solidFill>
                  <a:schemeClr val="bg1"/>
                </a:solidFill>
              </a:rPr>
              <a:t>[Clang 10.0.0 (clang-1000.11.45.5)] on darwin</a:t>
            </a:r>
            <a:endParaRPr lang="en-US" altLang="zh-CN">
              <a:solidFill>
                <a:schemeClr val="bg1"/>
              </a:solidFill>
            </a:endParaRPr>
          </a:p>
          <a:p>
            <a:pPr fontAlgn="auto">
              <a:lnSpc>
                <a:spcPct val="120000"/>
              </a:lnSpc>
            </a:pPr>
            <a:r>
              <a:rPr lang="en-US" altLang="zh-CN">
                <a:solidFill>
                  <a:schemeClr val="bg1"/>
                </a:solidFill>
              </a:rPr>
              <a:t>Type "help", "copyright", "credits" or "license" for more information.</a:t>
            </a:r>
            <a:endParaRPr lang="en-US" altLang="zh-CN">
              <a:solidFill>
                <a:schemeClr val="bg1"/>
              </a:solidFill>
            </a:endParaRPr>
          </a:p>
          <a:p>
            <a:pPr fontAlgn="auto">
              <a:lnSpc>
                <a:spcPct val="120000"/>
              </a:lnSpc>
            </a:pPr>
            <a:r>
              <a:rPr lang="en-US" altLang="zh-CN">
                <a:solidFill>
                  <a:schemeClr val="bg1"/>
                </a:solidFill>
              </a:rPr>
              <a:t>&gt;&gt;&gt; def greet_user():</a:t>
            </a:r>
            <a:endParaRPr lang="en-US" altLang="zh-CN">
              <a:solidFill>
                <a:schemeClr val="bg1"/>
              </a:solidFill>
            </a:endParaRPr>
          </a:p>
          <a:p>
            <a:pPr fontAlgn="auto">
              <a:lnSpc>
                <a:spcPct val="120000"/>
              </a:lnSpc>
            </a:pPr>
            <a:r>
              <a:rPr lang="en-US" altLang="zh-CN">
                <a:solidFill>
                  <a:schemeClr val="bg1"/>
                </a:solidFill>
              </a:rPr>
              <a:t>...     print("Hello")</a:t>
            </a:r>
            <a:endParaRPr lang="en-US" altLang="zh-CN">
              <a:solidFill>
                <a:schemeClr val="bg1"/>
              </a:solidFill>
            </a:endParaRPr>
          </a:p>
          <a:p>
            <a:pPr fontAlgn="auto">
              <a:lnSpc>
                <a:spcPct val="120000"/>
              </a:lnSpc>
            </a:pPr>
            <a:r>
              <a:rPr lang="en-US" altLang="zh-CN">
                <a:solidFill>
                  <a:schemeClr val="bg1"/>
                </a:solidFill>
              </a:rPr>
              <a:t>...</a:t>
            </a:r>
            <a:endParaRPr lang="en-US" altLang="zh-CN">
              <a:solidFill>
                <a:schemeClr val="bg1"/>
              </a:solidFill>
            </a:endParaRPr>
          </a:p>
          <a:p>
            <a:pPr fontAlgn="auto">
              <a:lnSpc>
                <a:spcPct val="120000"/>
              </a:lnSpc>
            </a:pPr>
            <a:r>
              <a:rPr lang="en-US" altLang="zh-CN">
                <a:solidFill>
                  <a:schemeClr val="bg1"/>
                </a:solidFill>
              </a:rPr>
              <a:t>&gt;&gt;&gt; greet_user()</a:t>
            </a:r>
            <a:endParaRPr lang="en-US" altLang="zh-CN">
              <a:solidFill>
                <a:schemeClr val="bg1"/>
              </a:solidFill>
            </a:endParaRPr>
          </a:p>
          <a:p>
            <a:pPr fontAlgn="auto">
              <a:lnSpc>
                <a:spcPct val="120000"/>
              </a:lnSpc>
            </a:pPr>
            <a:r>
              <a:rPr lang="en-US" altLang="zh-CN">
                <a:solidFill>
                  <a:schemeClr val="bg1"/>
                </a:solidFill>
              </a:rPr>
              <a:t>Hello</a:t>
            </a:r>
            <a:endParaRPr lang="en-US" altLang="zh-CN">
              <a:solidFill>
                <a:schemeClr val="bg1"/>
              </a:solidFill>
            </a:endParaRPr>
          </a:p>
          <a:p>
            <a:pPr fontAlgn="auto">
              <a:lnSpc>
                <a:spcPct val="120000"/>
              </a:lnSpc>
            </a:pPr>
            <a:r>
              <a:rPr lang="en-US" altLang="zh-CN">
                <a:solidFill>
                  <a:schemeClr val="bg1"/>
                </a:solidFill>
              </a:rPr>
              <a:t>&gt;&gt;&gt;</a:t>
            </a:r>
            <a:endParaRPr lang="en-US" altLang="zh-CN">
              <a:solidFill>
                <a:schemeClr val="bg1"/>
              </a:solidFill>
              <a:sym typeface="+mn-ea"/>
            </a:endParaRPr>
          </a:p>
        </p:txBody>
      </p:sp>
      <p:sp>
        <p:nvSpPr>
          <p:cNvPr id="27" name="Text Box 10"/>
          <p:cNvSpPr txBox="1">
            <a:spLocks noChangeArrowheads="1"/>
          </p:cNvSpPr>
          <p:nvPr/>
        </p:nvSpPr>
        <p:spPr bwMode="auto">
          <a:xfrm>
            <a:off x="1372870" y="1322070"/>
            <a:ext cx="8947785" cy="19075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60960" tIns="30480" rIns="60960" bIns="3048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 defTabSz="1450975" fontAlgn="auto">
              <a:lnSpc>
                <a:spcPct val="12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函数就是有名字的独立代码块，要执行函数定义的特定任务，可以通过调用函数完成。需要在程序中多次执行同一任务时，无需反复编写完成该任务的代码，只需要调用执行该任务的函数。</a:t>
            </a:r>
            <a:endParaRPr lang="zh-CN" altLang="en-US" sz="20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342900" indent="-342900" algn="l" defTabSz="1450975" fontAlgn="auto">
              <a:lnSpc>
                <a:spcPct val="12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函数使用关键字</a:t>
            </a:r>
            <a:r>
              <a:rPr lang="en-US" altLang="zh-CN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def</a:t>
            </a:r>
            <a:r>
              <a:rPr lang="zh-CN" altLang="en-US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来定义，函数内的代码块必须要保持缩进</a:t>
            </a:r>
            <a:endParaRPr lang="zh-CN" altLang="en-US" sz="20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342900" indent="-342900" algn="l" defTabSz="1450975" fontAlgn="auto">
              <a:lnSpc>
                <a:spcPct val="12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要调用函数，可依次指定函数名以及用括号括起的参数信息</a:t>
            </a:r>
            <a:endParaRPr lang="zh-CN" altLang="en-US" sz="20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756852" y="392154"/>
            <a:ext cx="2217420" cy="70675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</a:pPr>
            <a:r>
              <a:rPr lang="zh-CN" altLang="en-US" sz="4000" b="1" dirty="0">
                <a:latin typeface="苹方-简" panose="020B0400000000000000" charset="-122"/>
                <a:ea typeface="苹方-简" panose="020B0400000000000000" charset="-122"/>
                <a:cs typeface="+mn-ea"/>
                <a:sym typeface="+mn-lt"/>
              </a:rPr>
              <a:t>定义函数</a:t>
            </a:r>
            <a:endParaRPr lang="zh-CN" altLang="en-US" sz="4000" b="1" dirty="0">
              <a:latin typeface="苹方-简" panose="020B0400000000000000" charset="-122"/>
              <a:ea typeface="苹方-简" panose="020B0400000000000000" charset="-122"/>
              <a:cs typeface="+mn-ea"/>
              <a:sym typeface="+mn-lt"/>
            </a:endParaRPr>
          </a:p>
        </p:txBody>
      </p:sp>
      <p:sp>
        <p:nvSpPr>
          <p:cNvPr id="33" name="等腰三角形 32"/>
          <p:cNvSpPr/>
          <p:nvPr/>
        </p:nvSpPr>
        <p:spPr>
          <a:xfrm rot="16200000" flipV="1">
            <a:off x="-91725" y="483879"/>
            <a:ext cx="707885" cy="524437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燕尾形箭头 6"/>
          <p:cNvSpPr/>
          <p:nvPr/>
        </p:nvSpPr>
        <p:spPr>
          <a:xfrm>
            <a:off x="9704705" y="7339330"/>
            <a:ext cx="376555" cy="331470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1473835" y="4648200"/>
            <a:ext cx="2654300" cy="28702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1459230" y="5624195"/>
            <a:ext cx="2654300" cy="28702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ransition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473835" y="3229610"/>
            <a:ext cx="9182735" cy="3412490"/>
          </a:xfrm>
          <a:prstGeom prst="rect">
            <a:avLst/>
          </a:prstGeom>
          <a:solidFill>
            <a:schemeClr val="tx1"/>
          </a:solidFill>
        </p:spPr>
        <p:txBody>
          <a:bodyPr wrap="square" rtlCol="0" anchor="t">
            <a:spAutoFit/>
          </a:bodyPr>
          <a:p>
            <a:pPr fontAlgn="auto">
              <a:lnSpc>
                <a:spcPct val="120000"/>
              </a:lnSpc>
            </a:pPr>
            <a:r>
              <a:rPr lang="en-US" altLang="zh-CN">
                <a:solidFill>
                  <a:schemeClr val="bg1"/>
                </a:solidFill>
              </a:rPr>
              <a:t>$python</a:t>
            </a:r>
            <a:endParaRPr lang="en-US" altLang="zh-CN">
              <a:solidFill>
                <a:schemeClr val="bg1"/>
              </a:solidFill>
            </a:endParaRPr>
          </a:p>
          <a:p>
            <a:pPr fontAlgn="auto">
              <a:lnSpc>
                <a:spcPct val="120000"/>
              </a:lnSpc>
            </a:pPr>
            <a:r>
              <a:rPr lang="en-US" altLang="zh-CN">
                <a:solidFill>
                  <a:schemeClr val="bg1"/>
                </a:solidFill>
              </a:rPr>
              <a:t>Python 3.7.2 (default, Feb 12 2019, 08:15:36)</a:t>
            </a:r>
            <a:endParaRPr lang="en-US" altLang="zh-CN">
              <a:solidFill>
                <a:schemeClr val="bg1"/>
              </a:solidFill>
            </a:endParaRPr>
          </a:p>
          <a:p>
            <a:pPr fontAlgn="auto">
              <a:lnSpc>
                <a:spcPct val="120000"/>
              </a:lnSpc>
            </a:pPr>
            <a:r>
              <a:rPr lang="en-US" altLang="zh-CN">
                <a:solidFill>
                  <a:schemeClr val="bg1"/>
                </a:solidFill>
              </a:rPr>
              <a:t>[Clang 10.0.0 (clang-1000.11.45.5)] on darwin</a:t>
            </a:r>
            <a:endParaRPr lang="en-US" altLang="zh-CN">
              <a:solidFill>
                <a:schemeClr val="bg1"/>
              </a:solidFill>
            </a:endParaRPr>
          </a:p>
          <a:p>
            <a:pPr fontAlgn="auto">
              <a:lnSpc>
                <a:spcPct val="120000"/>
              </a:lnSpc>
            </a:pPr>
            <a:r>
              <a:rPr lang="en-US" altLang="zh-CN">
                <a:solidFill>
                  <a:schemeClr val="bg1"/>
                </a:solidFill>
              </a:rPr>
              <a:t>Type "help", "copyright", "credits" or "license" for more information.</a:t>
            </a:r>
            <a:endParaRPr lang="en-US" altLang="zh-CN">
              <a:solidFill>
                <a:schemeClr val="bg1"/>
              </a:solidFill>
            </a:endParaRPr>
          </a:p>
          <a:p>
            <a:pPr fontAlgn="auto">
              <a:lnSpc>
                <a:spcPct val="120000"/>
              </a:lnSpc>
            </a:pPr>
            <a:r>
              <a:rPr lang="en-US" altLang="zh-CN">
                <a:solidFill>
                  <a:schemeClr val="bg1"/>
                </a:solidFill>
              </a:rPr>
              <a:t>&gt;&gt;&gt; def greet_user(username):</a:t>
            </a:r>
            <a:endParaRPr lang="en-US" altLang="zh-CN">
              <a:solidFill>
                <a:schemeClr val="bg1"/>
              </a:solidFill>
            </a:endParaRPr>
          </a:p>
          <a:p>
            <a:pPr fontAlgn="auto">
              <a:lnSpc>
                <a:spcPct val="120000"/>
              </a:lnSpc>
            </a:pPr>
            <a:r>
              <a:rPr lang="en-US" altLang="zh-CN">
                <a:solidFill>
                  <a:schemeClr val="bg1"/>
                </a:solidFill>
              </a:rPr>
              <a:t>...     print("Hello, " + username.title() + "!")</a:t>
            </a:r>
            <a:endParaRPr lang="en-US" altLang="zh-CN">
              <a:solidFill>
                <a:schemeClr val="bg1"/>
              </a:solidFill>
            </a:endParaRPr>
          </a:p>
          <a:p>
            <a:pPr fontAlgn="auto">
              <a:lnSpc>
                <a:spcPct val="120000"/>
              </a:lnSpc>
            </a:pPr>
            <a:r>
              <a:rPr lang="en-US" altLang="zh-CN">
                <a:solidFill>
                  <a:schemeClr val="bg1"/>
                </a:solidFill>
              </a:rPr>
              <a:t>...</a:t>
            </a:r>
            <a:endParaRPr lang="en-US" altLang="zh-CN">
              <a:solidFill>
                <a:schemeClr val="bg1"/>
              </a:solidFill>
            </a:endParaRPr>
          </a:p>
          <a:p>
            <a:pPr fontAlgn="auto">
              <a:lnSpc>
                <a:spcPct val="120000"/>
              </a:lnSpc>
            </a:pPr>
            <a:r>
              <a:rPr lang="en-US" altLang="zh-CN">
                <a:solidFill>
                  <a:schemeClr val="bg1"/>
                </a:solidFill>
              </a:rPr>
              <a:t>&gt;&gt;&gt; greet_user('lucas tang')</a:t>
            </a:r>
            <a:endParaRPr lang="en-US" altLang="zh-CN">
              <a:solidFill>
                <a:schemeClr val="bg1"/>
              </a:solidFill>
            </a:endParaRPr>
          </a:p>
          <a:p>
            <a:pPr fontAlgn="auto">
              <a:lnSpc>
                <a:spcPct val="120000"/>
              </a:lnSpc>
            </a:pPr>
            <a:r>
              <a:rPr lang="en-US" altLang="zh-CN">
                <a:solidFill>
                  <a:schemeClr val="bg1"/>
                </a:solidFill>
              </a:rPr>
              <a:t>Hello, Lucas Tang!</a:t>
            </a:r>
            <a:endParaRPr lang="en-US" altLang="zh-CN">
              <a:solidFill>
                <a:schemeClr val="bg1"/>
              </a:solidFill>
            </a:endParaRPr>
          </a:p>
          <a:p>
            <a:pPr fontAlgn="auto">
              <a:lnSpc>
                <a:spcPct val="120000"/>
              </a:lnSpc>
            </a:pPr>
            <a:r>
              <a:rPr lang="en-US" altLang="zh-CN">
                <a:solidFill>
                  <a:schemeClr val="bg1"/>
                </a:solidFill>
              </a:rPr>
              <a:t>&gt;&gt;&gt;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27" name="Text Box 10"/>
          <p:cNvSpPr txBox="1">
            <a:spLocks noChangeArrowheads="1"/>
          </p:cNvSpPr>
          <p:nvPr/>
        </p:nvSpPr>
        <p:spPr bwMode="auto">
          <a:xfrm>
            <a:off x="1372870" y="1322070"/>
            <a:ext cx="9284335" cy="15379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60960" tIns="30480" rIns="60960" bIns="3048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 defTabSz="1450975" fontAlgn="auto">
              <a:lnSpc>
                <a:spcPct val="12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给函数定义的括号内增加参数，可向函数传递信息</a:t>
            </a:r>
            <a:endParaRPr lang="zh-CN" altLang="en-US" sz="20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342900" indent="-342900" algn="l" defTabSz="1450975" fontAlgn="auto">
              <a:lnSpc>
                <a:spcPct val="12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在函数定义中，</a:t>
            </a:r>
            <a:r>
              <a:rPr lang="en-US" altLang="zh-CN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username</a:t>
            </a:r>
            <a:r>
              <a:rPr lang="zh-CN" altLang="en-US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是一个形式参数，简称形参</a:t>
            </a:r>
            <a:endParaRPr lang="zh-CN" altLang="en-US" sz="20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342900" indent="-342900" algn="l" defTabSz="1450975" fontAlgn="auto">
              <a:lnSpc>
                <a:spcPct val="12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在代码</a:t>
            </a:r>
            <a:r>
              <a:rPr lang="en-US" altLang="zh-CN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greet_user('lucas tang')</a:t>
            </a:r>
            <a:r>
              <a:rPr lang="zh-CN" altLang="en-US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中，值</a:t>
            </a:r>
            <a:r>
              <a:rPr lang="en-US" altLang="zh-CN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'lucas tang'</a:t>
            </a:r>
            <a:r>
              <a:rPr lang="zh-CN" altLang="en-US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是一个实际参数，简称实参</a:t>
            </a:r>
            <a:endParaRPr lang="zh-CN" altLang="en-US" sz="20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342900" indent="-342900" algn="l" defTabSz="1450975" fontAlgn="auto">
              <a:lnSpc>
                <a:spcPct val="12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函数调用时传递参数信息，实际上就是把实参存储到形参中，在函数内部使用</a:t>
            </a:r>
            <a:endParaRPr lang="zh-CN" altLang="en-US" sz="20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756852" y="392154"/>
            <a:ext cx="3743325" cy="70675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</a:pPr>
            <a:r>
              <a:rPr lang="zh-CN" altLang="en-US" sz="4000" b="1" dirty="0">
                <a:latin typeface="苹方-简" panose="020B0400000000000000" charset="-122"/>
                <a:ea typeface="苹方-简" panose="020B0400000000000000" charset="-122"/>
                <a:cs typeface="+mn-ea"/>
                <a:sym typeface="+mn-lt"/>
              </a:rPr>
              <a:t>向函数传递信息</a:t>
            </a:r>
            <a:endParaRPr lang="zh-CN" altLang="en-US" sz="4000" b="1" dirty="0">
              <a:latin typeface="苹方-简" panose="020B0400000000000000" charset="-122"/>
              <a:ea typeface="苹方-简" panose="020B0400000000000000" charset="-122"/>
              <a:cs typeface="+mn-ea"/>
              <a:sym typeface="+mn-lt"/>
            </a:endParaRPr>
          </a:p>
        </p:txBody>
      </p:sp>
      <p:sp>
        <p:nvSpPr>
          <p:cNvPr id="33" name="等腰三角形 32"/>
          <p:cNvSpPr/>
          <p:nvPr/>
        </p:nvSpPr>
        <p:spPr>
          <a:xfrm rot="16200000" flipV="1">
            <a:off x="-91725" y="483879"/>
            <a:ext cx="707885" cy="524437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燕尾形箭头 6"/>
          <p:cNvSpPr/>
          <p:nvPr/>
        </p:nvSpPr>
        <p:spPr>
          <a:xfrm>
            <a:off x="9704705" y="7339330"/>
            <a:ext cx="376555" cy="331470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1473835" y="4648200"/>
            <a:ext cx="3333115" cy="28702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1459230" y="5638800"/>
            <a:ext cx="3136900" cy="28702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ransition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34615" y="1120140"/>
            <a:ext cx="5873115" cy="547751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866505" y="1100455"/>
            <a:ext cx="3110865" cy="5517515"/>
          </a:xfrm>
          <a:prstGeom prst="rect">
            <a:avLst/>
          </a:prstGeom>
          <a:solidFill>
            <a:schemeClr val="tx1"/>
          </a:solidFill>
        </p:spPr>
        <p:txBody>
          <a:bodyPr wrap="square" rtlCol="0" anchor="t">
            <a:spAutoFit/>
          </a:bodyPr>
          <a:p>
            <a:pPr fontAlgn="auto">
              <a:lnSpc>
                <a:spcPct val="120000"/>
              </a:lnSpc>
            </a:pPr>
            <a:r>
              <a:rPr lang="en-US" altLang="zh-CN" sz="1400">
                <a:solidFill>
                  <a:schemeClr val="bg1"/>
                </a:solidFill>
              </a:rPr>
              <a:t>$ python describe_hero.py</a:t>
            </a:r>
            <a:endParaRPr lang="en-US" altLang="zh-CN" sz="1400">
              <a:solidFill>
                <a:schemeClr val="bg1"/>
              </a:solidFill>
            </a:endParaRPr>
          </a:p>
          <a:p>
            <a:pPr fontAlgn="auto">
              <a:lnSpc>
                <a:spcPct val="120000"/>
              </a:lnSpc>
            </a:pPr>
            <a:r>
              <a:rPr lang="en-US" altLang="zh-CN" sz="1400">
                <a:solidFill>
                  <a:schemeClr val="bg1"/>
                </a:solidFill>
              </a:rPr>
              <a:t>I have a Warrior.</a:t>
            </a:r>
            <a:endParaRPr lang="en-US" altLang="zh-CN" sz="1400">
              <a:solidFill>
                <a:schemeClr val="bg1"/>
              </a:solidFill>
            </a:endParaRPr>
          </a:p>
          <a:p>
            <a:pPr fontAlgn="auto">
              <a:lnSpc>
                <a:spcPct val="120000"/>
              </a:lnSpc>
            </a:pPr>
            <a:r>
              <a:rPr lang="en-US" altLang="zh-CN" sz="1400">
                <a:solidFill>
                  <a:schemeClr val="bg1"/>
                </a:solidFill>
              </a:rPr>
              <a:t>My Warrior's name is Pangu.</a:t>
            </a:r>
            <a:endParaRPr lang="en-US" altLang="zh-CN" sz="1400">
              <a:solidFill>
                <a:schemeClr val="bg1"/>
              </a:solidFill>
            </a:endParaRPr>
          </a:p>
          <a:p>
            <a:pPr fontAlgn="auto">
              <a:lnSpc>
                <a:spcPct val="120000"/>
              </a:lnSpc>
            </a:pPr>
            <a:r>
              <a:rPr lang="en-US" altLang="zh-CN" sz="1400">
                <a:solidFill>
                  <a:schemeClr val="bg1"/>
                </a:solidFill>
              </a:rPr>
              <a:t>I have a Wizzard.</a:t>
            </a:r>
            <a:endParaRPr lang="en-US" altLang="zh-CN" sz="1400">
              <a:solidFill>
                <a:schemeClr val="bg1"/>
              </a:solidFill>
            </a:endParaRPr>
          </a:p>
          <a:p>
            <a:pPr fontAlgn="auto">
              <a:lnSpc>
                <a:spcPct val="120000"/>
              </a:lnSpc>
            </a:pPr>
            <a:r>
              <a:rPr lang="en-US" altLang="zh-CN" sz="1400">
                <a:solidFill>
                  <a:schemeClr val="bg1"/>
                </a:solidFill>
              </a:rPr>
              <a:t>My Wizzard's name is Mozi.</a:t>
            </a:r>
            <a:endParaRPr lang="en-US" altLang="zh-CN" sz="1400">
              <a:solidFill>
                <a:schemeClr val="bg1"/>
              </a:solidFill>
            </a:endParaRPr>
          </a:p>
          <a:p>
            <a:pPr fontAlgn="auto">
              <a:lnSpc>
                <a:spcPct val="120000"/>
              </a:lnSpc>
            </a:pPr>
            <a:r>
              <a:rPr lang="en-US" altLang="zh-CN" sz="1400">
                <a:solidFill>
                  <a:schemeClr val="bg1"/>
                </a:solidFill>
              </a:rPr>
              <a:t>I have a Luban.</a:t>
            </a:r>
            <a:endParaRPr lang="en-US" altLang="zh-CN" sz="1400">
              <a:solidFill>
                <a:schemeClr val="bg1"/>
              </a:solidFill>
            </a:endParaRPr>
          </a:p>
          <a:p>
            <a:pPr fontAlgn="auto">
              <a:lnSpc>
                <a:spcPct val="120000"/>
              </a:lnSpc>
            </a:pPr>
            <a:r>
              <a:rPr lang="en-US" altLang="zh-CN" sz="1400">
                <a:solidFill>
                  <a:schemeClr val="bg1"/>
                </a:solidFill>
              </a:rPr>
              <a:t>My Luban's name is Shooter.</a:t>
            </a:r>
            <a:endParaRPr lang="en-US" altLang="zh-CN" sz="1400">
              <a:solidFill>
                <a:schemeClr val="bg1"/>
              </a:solidFill>
            </a:endParaRPr>
          </a:p>
          <a:p>
            <a:pPr fontAlgn="auto">
              <a:lnSpc>
                <a:spcPct val="120000"/>
              </a:lnSpc>
            </a:pPr>
            <a:r>
              <a:rPr lang="en-US" altLang="zh-CN" sz="1400">
                <a:solidFill>
                  <a:schemeClr val="bg1"/>
                </a:solidFill>
              </a:rPr>
              <a:t>I have a Shooter.</a:t>
            </a:r>
            <a:endParaRPr lang="en-US" altLang="zh-CN" sz="1400">
              <a:solidFill>
                <a:schemeClr val="bg1"/>
              </a:solidFill>
            </a:endParaRPr>
          </a:p>
          <a:p>
            <a:pPr fontAlgn="auto">
              <a:lnSpc>
                <a:spcPct val="120000"/>
              </a:lnSpc>
            </a:pPr>
            <a:r>
              <a:rPr lang="en-US" altLang="zh-CN" sz="1400">
                <a:solidFill>
                  <a:schemeClr val="bg1"/>
                </a:solidFill>
              </a:rPr>
              <a:t>My Shooter's name is Luban.</a:t>
            </a:r>
            <a:endParaRPr lang="en-US" altLang="zh-CN" sz="1400">
              <a:solidFill>
                <a:schemeClr val="bg1"/>
              </a:solidFill>
            </a:endParaRPr>
          </a:p>
          <a:p>
            <a:pPr fontAlgn="auto">
              <a:lnSpc>
                <a:spcPct val="120000"/>
              </a:lnSpc>
            </a:pPr>
            <a:r>
              <a:rPr lang="en-US" altLang="zh-CN" sz="1400">
                <a:solidFill>
                  <a:schemeClr val="bg1"/>
                </a:solidFill>
              </a:rPr>
              <a:t>I have a Shooter.</a:t>
            </a:r>
            <a:endParaRPr lang="en-US" altLang="zh-CN" sz="1400">
              <a:solidFill>
                <a:schemeClr val="bg1"/>
              </a:solidFill>
            </a:endParaRPr>
          </a:p>
          <a:p>
            <a:pPr fontAlgn="auto">
              <a:lnSpc>
                <a:spcPct val="120000"/>
              </a:lnSpc>
            </a:pPr>
            <a:r>
              <a:rPr lang="en-US" altLang="zh-CN" sz="1400">
                <a:solidFill>
                  <a:schemeClr val="bg1"/>
                </a:solidFill>
              </a:rPr>
              <a:t>My Shooter's name is Luban.</a:t>
            </a:r>
            <a:endParaRPr lang="en-US" altLang="zh-CN" sz="1400">
              <a:solidFill>
                <a:schemeClr val="bg1"/>
              </a:solidFill>
            </a:endParaRPr>
          </a:p>
          <a:p>
            <a:pPr fontAlgn="auto">
              <a:lnSpc>
                <a:spcPct val="120000"/>
              </a:lnSpc>
            </a:pPr>
            <a:r>
              <a:rPr lang="en-US" altLang="zh-CN" sz="1400">
                <a:solidFill>
                  <a:schemeClr val="bg1"/>
                </a:solidFill>
              </a:rPr>
              <a:t>I have a Warrior.</a:t>
            </a:r>
            <a:endParaRPr lang="en-US" altLang="zh-CN" sz="1400">
              <a:solidFill>
                <a:schemeClr val="bg1"/>
              </a:solidFill>
            </a:endParaRPr>
          </a:p>
          <a:p>
            <a:pPr fontAlgn="auto">
              <a:lnSpc>
                <a:spcPct val="120000"/>
              </a:lnSpc>
            </a:pPr>
            <a:r>
              <a:rPr lang="en-US" altLang="zh-CN" sz="1400">
                <a:solidFill>
                  <a:schemeClr val="bg1"/>
                </a:solidFill>
              </a:rPr>
              <a:t>My Warrior's name is Sunce.</a:t>
            </a:r>
            <a:endParaRPr lang="en-US" altLang="zh-CN" sz="1400">
              <a:solidFill>
                <a:schemeClr val="bg1"/>
              </a:solidFill>
            </a:endParaRPr>
          </a:p>
          <a:p>
            <a:pPr fontAlgn="auto">
              <a:lnSpc>
                <a:spcPct val="120000"/>
              </a:lnSpc>
            </a:pPr>
            <a:r>
              <a:rPr lang="en-US" altLang="zh-CN" sz="1400">
                <a:solidFill>
                  <a:schemeClr val="bg1"/>
                </a:solidFill>
              </a:rPr>
              <a:t>I have a Wizzard.</a:t>
            </a:r>
            <a:endParaRPr lang="en-US" altLang="zh-CN" sz="1400">
              <a:solidFill>
                <a:schemeClr val="bg1"/>
              </a:solidFill>
            </a:endParaRPr>
          </a:p>
          <a:p>
            <a:pPr fontAlgn="auto">
              <a:lnSpc>
                <a:spcPct val="120000"/>
              </a:lnSpc>
            </a:pPr>
            <a:r>
              <a:rPr lang="en-US" altLang="zh-CN" sz="1400">
                <a:solidFill>
                  <a:schemeClr val="bg1"/>
                </a:solidFill>
              </a:rPr>
              <a:t>My Wizzard's name is Bianque.</a:t>
            </a:r>
            <a:endParaRPr lang="en-US" altLang="zh-CN" sz="1400">
              <a:solidFill>
                <a:schemeClr val="bg1"/>
              </a:solidFill>
            </a:endParaRPr>
          </a:p>
          <a:p>
            <a:pPr fontAlgn="auto">
              <a:lnSpc>
                <a:spcPct val="120000"/>
              </a:lnSpc>
            </a:pPr>
            <a:r>
              <a:rPr lang="en-US" altLang="zh-CN" sz="1400">
                <a:solidFill>
                  <a:schemeClr val="bg1"/>
                </a:solidFill>
              </a:rPr>
              <a:t>I have a Assistant.</a:t>
            </a:r>
            <a:endParaRPr lang="en-US" altLang="zh-CN" sz="1400">
              <a:solidFill>
                <a:schemeClr val="bg1"/>
              </a:solidFill>
            </a:endParaRPr>
          </a:p>
          <a:p>
            <a:pPr fontAlgn="auto">
              <a:lnSpc>
                <a:spcPct val="120000"/>
              </a:lnSpc>
            </a:pPr>
            <a:r>
              <a:rPr lang="en-US" altLang="zh-CN" sz="1400">
                <a:solidFill>
                  <a:schemeClr val="bg1"/>
                </a:solidFill>
              </a:rPr>
              <a:t>My Assistant's name is Zhuangzhou.</a:t>
            </a:r>
            <a:endParaRPr lang="en-US" altLang="zh-CN" sz="1400">
              <a:solidFill>
                <a:schemeClr val="bg1"/>
              </a:solidFill>
            </a:endParaRPr>
          </a:p>
          <a:p>
            <a:pPr fontAlgn="auto">
              <a:lnSpc>
                <a:spcPct val="120000"/>
              </a:lnSpc>
            </a:pPr>
            <a:r>
              <a:rPr lang="en-US" altLang="zh-CN" sz="1400">
                <a:solidFill>
                  <a:schemeClr val="bg1"/>
                </a:solidFill>
              </a:rPr>
              <a:t>I have a Assistant.</a:t>
            </a:r>
            <a:endParaRPr lang="en-US" altLang="zh-CN" sz="1400">
              <a:solidFill>
                <a:schemeClr val="bg1"/>
              </a:solidFill>
            </a:endParaRPr>
          </a:p>
          <a:p>
            <a:pPr fontAlgn="auto">
              <a:lnSpc>
                <a:spcPct val="120000"/>
              </a:lnSpc>
            </a:pPr>
            <a:r>
              <a:rPr lang="en-US" altLang="zh-CN" sz="1400">
                <a:solidFill>
                  <a:schemeClr val="bg1"/>
                </a:solidFill>
              </a:rPr>
              <a:t>My Assistant's name is Zhangfei.</a:t>
            </a:r>
            <a:endParaRPr lang="en-US" altLang="zh-CN" sz="1400">
              <a:solidFill>
                <a:schemeClr val="bg1"/>
              </a:solidFill>
            </a:endParaRPr>
          </a:p>
          <a:p>
            <a:pPr fontAlgn="auto">
              <a:lnSpc>
                <a:spcPct val="120000"/>
              </a:lnSpc>
            </a:pPr>
            <a:r>
              <a:rPr lang="en-US" altLang="zh-CN" sz="1400">
                <a:solidFill>
                  <a:schemeClr val="bg1"/>
                </a:solidFill>
              </a:rPr>
              <a:t>I have a Warrior.</a:t>
            </a:r>
            <a:endParaRPr lang="en-US" altLang="zh-CN" sz="1400">
              <a:solidFill>
                <a:schemeClr val="bg1"/>
              </a:solidFill>
            </a:endParaRPr>
          </a:p>
          <a:p>
            <a:pPr fontAlgn="auto">
              <a:lnSpc>
                <a:spcPct val="120000"/>
              </a:lnSpc>
            </a:pPr>
            <a:r>
              <a:rPr lang="en-US" altLang="zh-CN" sz="1400">
                <a:solidFill>
                  <a:schemeClr val="bg1"/>
                </a:solidFill>
              </a:rPr>
              <a:t>My Warrior's name is Kai.</a:t>
            </a:r>
            <a:endParaRPr lang="en-US" altLang="zh-CN" sz="1400">
              <a:solidFill>
                <a:schemeClr val="bg1"/>
              </a:solidFill>
            </a:endParaRPr>
          </a:p>
        </p:txBody>
      </p:sp>
      <p:sp>
        <p:nvSpPr>
          <p:cNvPr id="27" name="Text Box 10"/>
          <p:cNvSpPr txBox="1">
            <a:spLocks noChangeArrowheads="1"/>
          </p:cNvSpPr>
          <p:nvPr/>
        </p:nvSpPr>
        <p:spPr bwMode="auto">
          <a:xfrm>
            <a:off x="172085" y="1443990"/>
            <a:ext cx="2230120" cy="43783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60960" tIns="30480" rIns="60960" bIns="3048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 defTabSz="1450975" fontAlgn="auto">
              <a:lnSpc>
                <a:spcPct val="12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传递多个实参</a:t>
            </a:r>
            <a:endParaRPr lang="zh-CN" altLang="en-US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342900" indent="-342900" algn="l" defTabSz="1450975" fontAlgn="auto">
              <a:lnSpc>
                <a:spcPct val="12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注意实参顺序对结果的影响</a:t>
            </a:r>
            <a:endParaRPr lang="zh-CN" altLang="en-US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342900" indent="-342900" algn="l" defTabSz="1450975" fontAlgn="auto">
              <a:lnSpc>
                <a:spcPct val="12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关键字实参规避了实参顺序问题</a:t>
            </a:r>
            <a:endParaRPr lang="zh-CN" altLang="en-US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342900" indent="-342900" algn="l" defTabSz="1450975" fontAlgn="auto">
              <a:lnSpc>
                <a:spcPct val="12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参数缺省值和缺省调用</a:t>
            </a:r>
            <a:endParaRPr lang="zh-CN" altLang="en-US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342900" indent="-342900" algn="l" defTabSz="1450975" fontAlgn="auto">
              <a:lnSpc>
                <a:spcPct val="12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有缺省值的形参必须位于函数定义的参数列表的尾部</a:t>
            </a:r>
            <a:endParaRPr lang="zh-CN" altLang="en-US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342900" indent="-342900" algn="l" defTabSz="1450975" fontAlgn="auto">
              <a:lnSpc>
                <a:spcPct val="12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等效函数调用</a:t>
            </a:r>
            <a:endParaRPr lang="zh-CN" altLang="en-US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342900" indent="-342900" algn="l" defTabSz="1450975" fontAlgn="auto">
              <a:lnSpc>
                <a:spcPct val="12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避免实参错误</a:t>
            </a:r>
            <a:endParaRPr lang="zh-CN" altLang="en-US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756852" y="392154"/>
            <a:ext cx="2217420" cy="70675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</a:pPr>
            <a:r>
              <a:rPr lang="zh-CN" altLang="en-US" sz="4000" b="1" dirty="0">
                <a:latin typeface="苹方-简" panose="020B0400000000000000" charset="-122"/>
                <a:ea typeface="苹方-简" panose="020B0400000000000000" charset="-122"/>
                <a:cs typeface="+mn-ea"/>
                <a:sym typeface="+mn-lt"/>
              </a:rPr>
              <a:t>传递实参</a:t>
            </a:r>
            <a:endParaRPr lang="zh-CN" altLang="en-US" sz="4000" b="1" dirty="0">
              <a:latin typeface="苹方-简" panose="020B0400000000000000" charset="-122"/>
              <a:ea typeface="苹方-简" panose="020B0400000000000000" charset="-122"/>
              <a:cs typeface="+mn-ea"/>
              <a:sym typeface="+mn-lt"/>
            </a:endParaRPr>
          </a:p>
        </p:txBody>
      </p:sp>
      <p:sp>
        <p:nvSpPr>
          <p:cNvPr id="33" name="等腰三角形 32"/>
          <p:cNvSpPr/>
          <p:nvPr/>
        </p:nvSpPr>
        <p:spPr>
          <a:xfrm rot="16200000" flipV="1">
            <a:off x="-91725" y="483879"/>
            <a:ext cx="707885" cy="524437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燕尾形箭头 6"/>
          <p:cNvSpPr/>
          <p:nvPr/>
        </p:nvSpPr>
        <p:spPr>
          <a:xfrm>
            <a:off x="9704705" y="7339330"/>
            <a:ext cx="376555" cy="331470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2906395" y="2608580"/>
            <a:ext cx="3703320" cy="890905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2906395" y="5531485"/>
            <a:ext cx="5601335" cy="1086485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2906395" y="1588770"/>
            <a:ext cx="3703320" cy="22606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2906395" y="4493260"/>
            <a:ext cx="4820285" cy="211455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ransition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47005" y="114935"/>
            <a:ext cx="6548755" cy="51244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247005" y="5341620"/>
            <a:ext cx="6548755" cy="1483995"/>
          </a:xfrm>
          <a:prstGeom prst="rect">
            <a:avLst/>
          </a:prstGeom>
          <a:solidFill>
            <a:schemeClr val="tx1"/>
          </a:solidFill>
        </p:spPr>
        <p:txBody>
          <a:bodyPr wrap="square" rtlCol="0" anchor="t">
            <a:spAutoFit/>
          </a:bodyPr>
          <a:p>
            <a:pPr lvl="0" algn="l" fontAlgn="auto">
              <a:lnSpc>
                <a:spcPct val="108000"/>
              </a:lnSpc>
            </a:pPr>
            <a:r>
              <a:rPr lang="zh-CN" altLang="en-US" sz="1400">
                <a:solidFill>
                  <a:schemeClr val="bg1"/>
                </a:solidFill>
                <a:sym typeface="+mn-ea"/>
              </a:rPr>
              <a:t>$ python tuple.py</a:t>
            </a:r>
            <a:endParaRPr lang="zh-CN" altLang="en-US" sz="1400">
              <a:solidFill>
                <a:schemeClr val="bg1"/>
              </a:solidFill>
              <a:sym typeface="+mn-ea"/>
            </a:endParaRPr>
          </a:p>
          <a:p>
            <a:pPr lvl="0" algn="l" fontAlgn="auto">
              <a:lnSpc>
                <a:spcPct val="108000"/>
              </a:lnSpc>
            </a:pPr>
            <a:r>
              <a:rPr lang="zh-CN" altLang="en-US" sz="1400">
                <a:solidFill>
                  <a:schemeClr val="bg1"/>
                </a:solidFill>
                <a:sym typeface="+mn-ea"/>
              </a:rPr>
              <a:t>(200, 50)</a:t>
            </a:r>
            <a:endParaRPr lang="zh-CN" altLang="en-US" sz="1400">
              <a:solidFill>
                <a:schemeClr val="bg1"/>
              </a:solidFill>
              <a:sym typeface="+mn-ea"/>
            </a:endParaRPr>
          </a:p>
          <a:p>
            <a:pPr lvl="0" algn="l" fontAlgn="auto">
              <a:lnSpc>
                <a:spcPct val="108000"/>
              </a:lnSpc>
            </a:pPr>
            <a:r>
              <a:rPr lang="zh-CN" altLang="en-US" sz="1400">
                <a:solidFill>
                  <a:schemeClr val="bg1"/>
                </a:solidFill>
                <a:sym typeface="+mn-ea"/>
              </a:rPr>
              <a:t>$ py return_value.py</a:t>
            </a:r>
            <a:endParaRPr lang="zh-CN" altLang="en-US" sz="1400">
              <a:solidFill>
                <a:schemeClr val="bg1"/>
              </a:solidFill>
              <a:sym typeface="+mn-ea"/>
            </a:endParaRPr>
          </a:p>
          <a:p>
            <a:pPr lvl="0" algn="l" fontAlgn="auto">
              <a:lnSpc>
                <a:spcPct val="108000"/>
              </a:lnSpc>
            </a:pPr>
            <a:r>
              <a:rPr lang="zh-CN" altLang="en-US" sz="1400">
                <a:solidFill>
                  <a:schemeClr val="bg1"/>
                </a:solidFill>
                <a:sym typeface="+mn-ea"/>
              </a:rPr>
              <a:t>射手:鲁班</a:t>
            </a:r>
            <a:endParaRPr lang="zh-CN" altLang="en-US" sz="1400">
              <a:solidFill>
                <a:schemeClr val="bg1"/>
              </a:solidFill>
              <a:sym typeface="+mn-ea"/>
            </a:endParaRPr>
          </a:p>
          <a:p>
            <a:pPr lvl="0" algn="l" fontAlgn="auto">
              <a:lnSpc>
                <a:spcPct val="108000"/>
              </a:lnSpc>
            </a:pPr>
            <a:r>
              <a:rPr lang="zh-CN" altLang="en-US" sz="1400">
                <a:solidFill>
                  <a:schemeClr val="bg1"/>
                </a:solidFill>
                <a:sym typeface="+mn-ea"/>
              </a:rPr>
              <a:t>一技能.二技能.三技能.</a:t>
            </a:r>
            <a:endParaRPr lang="zh-CN" altLang="en-US" sz="1400">
              <a:solidFill>
                <a:schemeClr val="bg1"/>
              </a:solidFill>
              <a:sym typeface="+mn-ea"/>
            </a:endParaRPr>
          </a:p>
          <a:p>
            <a:pPr lvl="0" algn="l" fontAlgn="auto">
              <a:lnSpc>
                <a:spcPct val="108000"/>
              </a:lnSpc>
            </a:pPr>
            <a:r>
              <a:rPr lang="zh-CN" altLang="en-US" sz="1400">
                <a:solidFill>
                  <a:schemeClr val="bg1"/>
                </a:solidFill>
                <a:sym typeface="+mn-ea"/>
              </a:rPr>
              <a:t>一技能.二技能.三技能.四技能.</a:t>
            </a:r>
            <a:endParaRPr lang="zh-CN" altLang="en-US" sz="1400">
              <a:solidFill>
                <a:schemeClr val="bg1"/>
              </a:solidFill>
              <a:sym typeface="+mn-ea"/>
            </a:endParaRPr>
          </a:p>
        </p:txBody>
      </p:sp>
      <p:sp>
        <p:nvSpPr>
          <p:cNvPr id="27" name="Text Box 10"/>
          <p:cNvSpPr txBox="1">
            <a:spLocks noChangeArrowheads="1"/>
          </p:cNvSpPr>
          <p:nvPr/>
        </p:nvSpPr>
        <p:spPr bwMode="auto">
          <a:xfrm>
            <a:off x="271780" y="1210310"/>
            <a:ext cx="4145280" cy="537781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60960" tIns="30480" rIns="60960" bIns="3048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 defTabSz="1450975" fontAlgn="auto">
              <a:lnSpc>
                <a:spcPct val="12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sz="24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函数可以处理一些数据，并返回一个或一组值，即返回值</a:t>
            </a:r>
            <a:endParaRPr lang="zh-CN" altLang="en-US" sz="24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342900" indent="-342900" algn="l" defTabSz="1450975" fontAlgn="auto">
              <a:lnSpc>
                <a:spcPct val="12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sz="24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函数中使用</a:t>
            </a:r>
            <a:r>
              <a:rPr lang="en-US" altLang="zh-CN" sz="24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return</a:t>
            </a:r>
            <a:r>
              <a:rPr lang="zh-CN" altLang="en-US" sz="24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语句将值返回到调用函数的代码行</a:t>
            </a:r>
            <a:endParaRPr lang="en-US" altLang="zh-CN" sz="24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342900" indent="-342900" algn="l" defTabSz="1450975" fontAlgn="auto">
              <a:lnSpc>
                <a:spcPct val="12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sz="24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调用返回值的函数时，需要提供一个变量，用于存储返回值</a:t>
            </a:r>
            <a:endParaRPr lang="zh-CN" altLang="en-US" sz="24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342900" indent="-342900" algn="l" defTabSz="1450975" fontAlgn="auto">
              <a:lnSpc>
                <a:spcPct val="12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sz="24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给实参指定默认值为空字符串，并将其放置在形参列表的末尾，可以实现函数调用时的可选实参</a:t>
            </a:r>
            <a:endParaRPr lang="zh-CN" altLang="en-US" sz="24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756852" y="392154"/>
            <a:ext cx="1708785" cy="70675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</a:pPr>
            <a:r>
              <a:rPr lang="zh-CN" altLang="en-US" sz="4000" b="1" dirty="0">
                <a:latin typeface="苹方-简" panose="020B0400000000000000" charset="-122"/>
                <a:ea typeface="苹方-简" panose="020B0400000000000000" charset="-122"/>
                <a:cs typeface="+mn-ea"/>
                <a:sym typeface="+mn-lt"/>
              </a:rPr>
              <a:t>返回值</a:t>
            </a:r>
            <a:endParaRPr lang="zh-CN" altLang="en-US" sz="4000" b="1" dirty="0">
              <a:latin typeface="苹方-简" panose="020B0400000000000000" charset="-122"/>
              <a:ea typeface="苹方-简" panose="020B0400000000000000" charset="-122"/>
              <a:cs typeface="+mn-ea"/>
              <a:sym typeface="+mn-lt"/>
            </a:endParaRPr>
          </a:p>
        </p:txBody>
      </p:sp>
      <p:sp>
        <p:nvSpPr>
          <p:cNvPr id="33" name="等腰三角形 32"/>
          <p:cNvSpPr/>
          <p:nvPr/>
        </p:nvSpPr>
        <p:spPr>
          <a:xfrm rot="16200000" flipV="1">
            <a:off x="-91725" y="483879"/>
            <a:ext cx="707885" cy="524437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517515" y="593725"/>
            <a:ext cx="4058920" cy="229235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燕尾形箭头 7"/>
          <p:cNvSpPr/>
          <p:nvPr/>
        </p:nvSpPr>
        <p:spPr>
          <a:xfrm rot="5400000">
            <a:off x="8717915" y="5132070"/>
            <a:ext cx="376555" cy="331470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5517515" y="2562860"/>
            <a:ext cx="5448300" cy="22860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5517515" y="4322445"/>
            <a:ext cx="5448300" cy="22860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5517515" y="4757420"/>
            <a:ext cx="5553710" cy="25908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5517515" y="1687195"/>
            <a:ext cx="4058920" cy="229235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ransition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26280" y="1100455"/>
            <a:ext cx="7492365" cy="399986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526280" y="5601970"/>
            <a:ext cx="7492365" cy="987425"/>
          </a:xfrm>
          <a:prstGeom prst="rect">
            <a:avLst/>
          </a:prstGeom>
          <a:solidFill>
            <a:schemeClr val="tx1"/>
          </a:solidFill>
        </p:spPr>
        <p:txBody>
          <a:bodyPr wrap="square" rtlCol="0" anchor="t">
            <a:spAutoFit/>
          </a:bodyPr>
          <a:p>
            <a:pPr lvl="0" algn="l" fontAlgn="auto">
              <a:lnSpc>
                <a:spcPct val="108000"/>
              </a:lnSpc>
            </a:pPr>
            <a:r>
              <a:rPr lang="zh-CN" altLang="en-US">
                <a:solidFill>
                  <a:schemeClr val="bg1"/>
                </a:solidFill>
                <a:sym typeface="+mn-ea"/>
              </a:rPr>
              <a:t>$ python return_map.py</a:t>
            </a:r>
            <a:endParaRPr lang="zh-CN" altLang="en-US">
              <a:solidFill>
                <a:schemeClr val="bg1"/>
              </a:solidFill>
              <a:sym typeface="+mn-ea"/>
            </a:endParaRPr>
          </a:p>
          <a:p>
            <a:pPr lvl="0" algn="l" fontAlgn="auto">
              <a:lnSpc>
                <a:spcPct val="108000"/>
              </a:lnSpc>
            </a:pPr>
            <a:r>
              <a:rPr lang="zh-CN" altLang="en-US">
                <a:solidFill>
                  <a:schemeClr val="bg1"/>
                </a:solidFill>
                <a:sym typeface="+mn-ea"/>
              </a:rPr>
              <a:t>{'type': '法师', 'name': '墨子', 'life': 800}</a:t>
            </a:r>
            <a:endParaRPr lang="zh-CN" altLang="en-US">
              <a:solidFill>
                <a:schemeClr val="bg1"/>
              </a:solidFill>
              <a:sym typeface="+mn-ea"/>
            </a:endParaRPr>
          </a:p>
          <a:p>
            <a:pPr lvl="0" algn="l" fontAlgn="auto">
              <a:lnSpc>
                <a:spcPct val="108000"/>
              </a:lnSpc>
            </a:pPr>
            <a:r>
              <a:rPr lang="zh-CN" altLang="en-US">
                <a:solidFill>
                  <a:schemeClr val="bg1"/>
                </a:solidFill>
                <a:sym typeface="+mn-ea"/>
              </a:rPr>
              <a:t>{'type': '战士', 'name': '盘古', 'life': 1000, 'attack': 200}</a:t>
            </a:r>
            <a:endParaRPr lang="zh-CN" altLang="en-US">
              <a:solidFill>
                <a:schemeClr val="bg1"/>
              </a:solidFill>
              <a:sym typeface="+mn-ea"/>
            </a:endParaRPr>
          </a:p>
        </p:txBody>
      </p:sp>
      <p:sp>
        <p:nvSpPr>
          <p:cNvPr id="27" name="Text Box 10"/>
          <p:cNvSpPr txBox="1">
            <a:spLocks noChangeArrowheads="1"/>
          </p:cNvSpPr>
          <p:nvPr/>
        </p:nvSpPr>
        <p:spPr bwMode="auto">
          <a:xfrm>
            <a:off x="537210" y="1183640"/>
            <a:ext cx="3615055" cy="449135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60960" tIns="30480" rIns="60960" bIns="3048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 defTabSz="1450975" fontAlgn="auto">
              <a:lnSpc>
                <a:spcPct val="12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sz="24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多个函数形参与调用函数的实参组成键值对序列，生成字典，返回给函数调用方</a:t>
            </a:r>
            <a:endParaRPr lang="zh-CN" altLang="en-US" sz="24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342900" indent="-342900" algn="l" defTabSz="1450975" fontAlgn="auto">
              <a:lnSpc>
                <a:spcPct val="12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sz="24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最后一个形参缺省值为空串，是可选参数，在函数调用时可以提供也可以不提供</a:t>
            </a:r>
            <a:endParaRPr lang="zh-CN" altLang="en-US" sz="24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342900" indent="-342900" algn="l" defTabSz="1450975" fontAlgn="auto">
              <a:lnSpc>
                <a:spcPct val="12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sz="24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函数中的</a:t>
            </a:r>
            <a:r>
              <a:rPr lang="en-US" altLang="zh-CN" sz="24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if</a:t>
            </a:r>
            <a:r>
              <a:rPr lang="zh-CN" altLang="en-US" sz="24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语句处理可选参数的情景</a:t>
            </a:r>
            <a:endParaRPr lang="zh-CN" altLang="en-US" sz="24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756852" y="392154"/>
            <a:ext cx="2217420" cy="70675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</a:pPr>
            <a:r>
              <a:rPr lang="zh-CN" altLang="en-US" sz="4000" b="1" dirty="0">
                <a:latin typeface="苹方-简" panose="020B0400000000000000" charset="-122"/>
                <a:ea typeface="苹方-简" panose="020B0400000000000000" charset="-122"/>
                <a:cs typeface="+mn-ea"/>
                <a:sym typeface="+mn-lt"/>
              </a:rPr>
              <a:t>返回字典</a:t>
            </a:r>
            <a:endParaRPr lang="zh-CN" altLang="en-US" sz="4000" b="1" dirty="0">
              <a:latin typeface="苹方-简" panose="020B0400000000000000" charset="-122"/>
              <a:ea typeface="苹方-简" panose="020B0400000000000000" charset="-122"/>
              <a:cs typeface="+mn-ea"/>
              <a:sym typeface="+mn-lt"/>
            </a:endParaRPr>
          </a:p>
        </p:txBody>
      </p:sp>
      <p:sp>
        <p:nvSpPr>
          <p:cNvPr id="33" name="等腰三角形 32"/>
          <p:cNvSpPr/>
          <p:nvPr/>
        </p:nvSpPr>
        <p:spPr>
          <a:xfrm rot="16200000" flipV="1">
            <a:off x="-91725" y="483879"/>
            <a:ext cx="707885" cy="524437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763770" y="1633855"/>
            <a:ext cx="7254240" cy="304165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4764405" y="4026535"/>
            <a:ext cx="7254240" cy="304165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4764405" y="4559935"/>
            <a:ext cx="7254240" cy="304165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燕尾形箭头 10"/>
          <p:cNvSpPr/>
          <p:nvPr/>
        </p:nvSpPr>
        <p:spPr>
          <a:xfrm rot="5400000">
            <a:off x="8202295" y="5203825"/>
            <a:ext cx="376555" cy="331470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ransition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36690" y="13335"/>
            <a:ext cx="5604510" cy="678942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822450" y="3260725"/>
            <a:ext cx="3596640" cy="3542030"/>
          </a:xfrm>
          <a:prstGeom prst="rect">
            <a:avLst/>
          </a:prstGeom>
          <a:solidFill>
            <a:schemeClr val="tx1"/>
          </a:solidFill>
        </p:spPr>
        <p:txBody>
          <a:bodyPr wrap="square" rtlCol="0" anchor="t">
            <a:spAutoFit/>
          </a:bodyPr>
          <a:p>
            <a:pPr lvl="0" algn="l" fontAlgn="auto">
              <a:lnSpc>
                <a:spcPct val="108000"/>
              </a:lnSpc>
            </a:pPr>
            <a:r>
              <a:rPr lang="zh-CN" altLang="en-US" sz="1600">
                <a:solidFill>
                  <a:schemeClr val="bg1"/>
                </a:solidFill>
                <a:sym typeface="+mn-ea"/>
              </a:rPr>
              <a:t>$ python para_list.py</a:t>
            </a:r>
            <a:endParaRPr lang="zh-CN" altLang="en-US" sz="1600">
              <a:solidFill>
                <a:schemeClr val="bg1"/>
              </a:solidFill>
              <a:sym typeface="+mn-ea"/>
            </a:endParaRPr>
          </a:p>
          <a:p>
            <a:pPr lvl="0" algn="l" fontAlgn="auto">
              <a:lnSpc>
                <a:spcPct val="108000"/>
              </a:lnSpc>
            </a:pPr>
            <a:r>
              <a:rPr lang="zh-CN" altLang="en-US" sz="1600">
                <a:solidFill>
                  <a:schemeClr val="bg1"/>
                </a:solidFill>
                <a:sym typeface="+mn-ea"/>
              </a:rPr>
              <a:t>Hello, Luban!</a:t>
            </a:r>
            <a:endParaRPr lang="zh-CN" altLang="en-US" sz="1600">
              <a:solidFill>
                <a:schemeClr val="bg1"/>
              </a:solidFill>
              <a:sym typeface="+mn-ea"/>
            </a:endParaRPr>
          </a:p>
          <a:p>
            <a:pPr lvl="0" algn="l" fontAlgn="auto">
              <a:lnSpc>
                <a:spcPct val="108000"/>
              </a:lnSpc>
            </a:pPr>
            <a:r>
              <a:rPr lang="zh-CN" altLang="en-US" sz="1600">
                <a:solidFill>
                  <a:schemeClr val="bg1"/>
                </a:solidFill>
                <a:sym typeface="+mn-ea"/>
              </a:rPr>
              <a:t>Hello, Pangu!</a:t>
            </a:r>
            <a:endParaRPr lang="zh-CN" altLang="en-US" sz="1600">
              <a:solidFill>
                <a:schemeClr val="bg1"/>
              </a:solidFill>
              <a:sym typeface="+mn-ea"/>
            </a:endParaRPr>
          </a:p>
          <a:p>
            <a:pPr lvl="0" algn="l" fontAlgn="auto">
              <a:lnSpc>
                <a:spcPct val="108000"/>
              </a:lnSpc>
            </a:pPr>
            <a:r>
              <a:rPr lang="zh-CN" altLang="en-US" sz="1600">
                <a:solidFill>
                  <a:schemeClr val="bg1"/>
                </a:solidFill>
                <a:sym typeface="+mn-ea"/>
              </a:rPr>
              <a:t>Hello, Xiaoqiao!</a:t>
            </a:r>
            <a:endParaRPr lang="zh-CN" altLang="en-US" sz="1600">
              <a:solidFill>
                <a:schemeClr val="bg1"/>
              </a:solidFill>
              <a:sym typeface="+mn-ea"/>
            </a:endParaRPr>
          </a:p>
          <a:p>
            <a:pPr lvl="0" algn="l" fontAlgn="auto">
              <a:lnSpc>
                <a:spcPct val="108000"/>
              </a:lnSpc>
            </a:pPr>
            <a:r>
              <a:rPr lang="zh-CN" altLang="en-US" sz="1600">
                <a:solidFill>
                  <a:schemeClr val="bg1"/>
                </a:solidFill>
                <a:sym typeface="+mn-ea"/>
              </a:rPr>
              <a:t>------------------------</a:t>
            </a:r>
            <a:endParaRPr lang="zh-CN" altLang="en-US" sz="1600">
              <a:solidFill>
                <a:schemeClr val="bg1"/>
              </a:solidFill>
              <a:sym typeface="+mn-ea"/>
            </a:endParaRPr>
          </a:p>
          <a:p>
            <a:pPr lvl="0" algn="l" fontAlgn="auto">
              <a:lnSpc>
                <a:spcPct val="108000"/>
              </a:lnSpc>
            </a:pPr>
            <a:r>
              <a:rPr lang="zh-CN" altLang="en-US" sz="1600">
                <a:solidFill>
                  <a:schemeClr val="bg1"/>
                </a:solidFill>
                <a:sym typeface="+mn-ea"/>
              </a:rPr>
              <a:t>Using hero: Sunce</a:t>
            </a:r>
            <a:endParaRPr lang="zh-CN" altLang="en-US" sz="1600">
              <a:solidFill>
                <a:schemeClr val="bg1"/>
              </a:solidFill>
              <a:sym typeface="+mn-ea"/>
            </a:endParaRPr>
          </a:p>
          <a:p>
            <a:pPr lvl="0" algn="l" fontAlgn="auto">
              <a:lnSpc>
                <a:spcPct val="108000"/>
              </a:lnSpc>
            </a:pPr>
            <a:r>
              <a:rPr lang="zh-CN" altLang="en-US" sz="1600">
                <a:solidFill>
                  <a:schemeClr val="bg1"/>
                </a:solidFill>
                <a:sym typeface="+mn-ea"/>
              </a:rPr>
              <a:t>Using hero: Gongsunli</a:t>
            </a:r>
            <a:endParaRPr lang="zh-CN" altLang="en-US" sz="1600">
              <a:solidFill>
                <a:schemeClr val="bg1"/>
              </a:solidFill>
              <a:sym typeface="+mn-ea"/>
            </a:endParaRPr>
          </a:p>
          <a:p>
            <a:pPr lvl="0" algn="l" fontAlgn="auto">
              <a:lnSpc>
                <a:spcPct val="108000"/>
              </a:lnSpc>
            </a:pPr>
            <a:r>
              <a:rPr lang="zh-CN" altLang="en-US" sz="1600">
                <a:solidFill>
                  <a:schemeClr val="bg1"/>
                </a:solidFill>
                <a:sym typeface="+mn-ea"/>
              </a:rPr>
              <a:t>Using hero: Mozi</a:t>
            </a:r>
            <a:endParaRPr lang="zh-CN" altLang="en-US" sz="1600">
              <a:solidFill>
                <a:schemeClr val="bg1"/>
              </a:solidFill>
              <a:sym typeface="+mn-ea"/>
            </a:endParaRPr>
          </a:p>
          <a:p>
            <a:pPr lvl="0" algn="l" fontAlgn="auto">
              <a:lnSpc>
                <a:spcPct val="108000"/>
              </a:lnSpc>
            </a:pPr>
            <a:endParaRPr lang="zh-CN" altLang="en-US" sz="1600">
              <a:solidFill>
                <a:schemeClr val="bg1"/>
              </a:solidFill>
              <a:sym typeface="+mn-ea"/>
            </a:endParaRPr>
          </a:p>
          <a:p>
            <a:pPr lvl="0" algn="l" fontAlgn="auto">
              <a:lnSpc>
                <a:spcPct val="108000"/>
              </a:lnSpc>
            </a:pPr>
            <a:r>
              <a:rPr lang="zh-CN" altLang="en-US" sz="1600">
                <a:solidFill>
                  <a:schemeClr val="bg1"/>
                </a:solidFill>
                <a:sym typeface="+mn-ea"/>
              </a:rPr>
              <a:t>The following heros have been used:</a:t>
            </a:r>
            <a:endParaRPr lang="zh-CN" altLang="en-US" sz="1600">
              <a:solidFill>
                <a:schemeClr val="bg1"/>
              </a:solidFill>
              <a:sym typeface="+mn-ea"/>
            </a:endParaRPr>
          </a:p>
          <a:p>
            <a:pPr lvl="0" algn="l" fontAlgn="auto">
              <a:lnSpc>
                <a:spcPct val="108000"/>
              </a:lnSpc>
            </a:pPr>
            <a:r>
              <a:rPr lang="zh-CN" altLang="en-US" sz="1600">
                <a:solidFill>
                  <a:schemeClr val="bg1"/>
                </a:solidFill>
                <a:sym typeface="+mn-ea"/>
              </a:rPr>
              <a:t>	sunce</a:t>
            </a:r>
            <a:endParaRPr lang="zh-CN" altLang="en-US" sz="1600">
              <a:solidFill>
                <a:schemeClr val="bg1"/>
              </a:solidFill>
              <a:sym typeface="+mn-ea"/>
            </a:endParaRPr>
          </a:p>
          <a:p>
            <a:pPr lvl="0" algn="l" fontAlgn="auto">
              <a:lnSpc>
                <a:spcPct val="108000"/>
              </a:lnSpc>
            </a:pPr>
            <a:r>
              <a:rPr lang="zh-CN" altLang="en-US" sz="1600">
                <a:solidFill>
                  <a:schemeClr val="bg1"/>
                </a:solidFill>
                <a:sym typeface="+mn-ea"/>
              </a:rPr>
              <a:t>	gongsunli</a:t>
            </a:r>
            <a:endParaRPr lang="zh-CN" altLang="en-US" sz="1600">
              <a:solidFill>
                <a:schemeClr val="bg1"/>
              </a:solidFill>
              <a:sym typeface="+mn-ea"/>
            </a:endParaRPr>
          </a:p>
          <a:p>
            <a:pPr lvl="0" algn="l" fontAlgn="auto">
              <a:lnSpc>
                <a:spcPct val="108000"/>
              </a:lnSpc>
            </a:pPr>
            <a:r>
              <a:rPr lang="zh-CN" altLang="en-US" sz="1600">
                <a:solidFill>
                  <a:schemeClr val="bg1"/>
                </a:solidFill>
                <a:sym typeface="+mn-ea"/>
              </a:rPr>
              <a:t>	mozi</a:t>
            </a:r>
            <a:endParaRPr lang="zh-CN" altLang="en-US" sz="1600">
              <a:solidFill>
                <a:schemeClr val="bg1"/>
              </a:solidFill>
              <a:sym typeface="+mn-ea"/>
            </a:endParaRPr>
          </a:p>
        </p:txBody>
      </p:sp>
      <p:sp>
        <p:nvSpPr>
          <p:cNvPr id="27" name="Text Box 10"/>
          <p:cNvSpPr txBox="1">
            <a:spLocks noChangeArrowheads="1"/>
          </p:cNvSpPr>
          <p:nvPr/>
        </p:nvSpPr>
        <p:spPr bwMode="auto">
          <a:xfrm>
            <a:off x="325755" y="1144270"/>
            <a:ext cx="5958205" cy="19075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60960" tIns="30480" rIns="60960" bIns="3048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 defTabSz="1450975" fontAlgn="auto">
              <a:lnSpc>
                <a:spcPct val="12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列表可以作为实参在调用时传递给函数使用</a:t>
            </a:r>
            <a:endParaRPr lang="zh-CN" altLang="en-US" sz="20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342900" indent="-342900" algn="l" defTabSz="1450975" fontAlgn="auto">
              <a:lnSpc>
                <a:spcPct val="12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可以定义多个函数，每个函数完成一个相对独立的功能，程序更容易理解</a:t>
            </a:r>
            <a:endParaRPr lang="zh-CN" altLang="en-US" sz="20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342900" indent="-342900" algn="l" defTabSz="1450975" fontAlgn="auto">
              <a:lnSpc>
                <a:spcPct val="12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列表传递是引用传递，这意味着列表传入函数后，如果其元素在函数内被修改，是永久性的修改</a:t>
            </a:r>
            <a:endParaRPr lang="zh-CN" altLang="en-US" sz="20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756852" y="392154"/>
            <a:ext cx="3743325" cy="70675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</a:pPr>
            <a:r>
              <a:rPr lang="zh-CN" altLang="en-US" sz="4000" b="1" dirty="0">
                <a:latin typeface="苹方-简" panose="020B0400000000000000" charset="-122"/>
                <a:ea typeface="苹方-简" panose="020B0400000000000000" charset="-122"/>
                <a:cs typeface="+mn-ea"/>
                <a:sym typeface="+mn-lt"/>
              </a:rPr>
              <a:t>向函数传递列表</a:t>
            </a:r>
            <a:endParaRPr lang="zh-CN" altLang="en-US" sz="4000" b="1" dirty="0">
              <a:latin typeface="苹方-简" panose="020B0400000000000000" charset="-122"/>
              <a:ea typeface="苹方-简" panose="020B0400000000000000" charset="-122"/>
              <a:cs typeface="+mn-ea"/>
              <a:sym typeface="+mn-lt"/>
            </a:endParaRPr>
          </a:p>
        </p:txBody>
      </p:sp>
      <p:sp>
        <p:nvSpPr>
          <p:cNvPr id="33" name="等腰三角形 32"/>
          <p:cNvSpPr/>
          <p:nvPr/>
        </p:nvSpPr>
        <p:spPr>
          <a:xfrm rot="16200000" flipV="1">
            <a:off x="-91725" y="483879"/>
            <a:ext cx="707885" cy="524437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772910" y="2679065"/>
            <a:ext cx="4218940" cy="25908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6772910" y="4363085"/>
            <a:ext cx="4218940" cy="25908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6772910" y="6290310"/>
            <a:ext cx="4218940" cy="483235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6772910" y="542925"/>
            <a:ext cx="4218940" cy="25908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6772910" y="1968500"/>
            <a:ext cx="4218940" cy="25908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燕尾形箭头 14"/>
          <p:cNvSpPr/>
          <p:nvPr/>
        </p:nvSpPr>
        <p:spPr>
          <a:xfrm rot="10800000">
            <a:off x="5671185" y="4385310"/>
            <a:ext cx="612775" cy="331470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 descr="图片包含 餐桌, 室内, 就坐, 笔记本电脑&#10;&#10;已生成极高可信度的说明"/>
          <p:cNvPicPr>
            <a:picLocks noChangeAspect="1"/>
          </p:cNvPicPr>
          <p:nvPr/>
        </p:nvPicPr>
        <p:blipFill rotWithShape="1"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15636" y="1280854"/>
            <a:ext cx="12192000" cy="4343657"/>
          </a:xfrm>
          <a:custGeom>
            <a:avLst/>
            <a:gdLst>
              <a:gd name="connsiteX0" fmla="*/ 0 w 12192000"/>
              <a:gd name="connsiteY0" fmla="*/ 0 h 3179629"/>
              <a:gd name="connsiteX1" fmla="*/ 12192000 w 12192000"/>
              <a:gd name="connsiteY1" fmla="*/ 0 h 3179629"/>
              <a:gd name="connsiteX2" fmla="*/ 12192000 w 12192000"/>
              <a:gd name="connsiteY2" fmla="*/ 3179629 h 3179629"/>
              <a:gd name="connsiteX3" fmla="*/ 0 w 12192000"/>
              <a:gd name="connsiteY3" fmla="*/ 3179629 h 3179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179629">
                <a:moveTo>
                  <a:pt x="0" y="0"/>
                </a:moveTo>
                <a:lnTo>
                  <a:pt x="12192000" y="0"/>
                </a:lnTo>
                <a:lnTo>
                  <a:pt x="12192000" y="3179629"/>
                </a:lnTo>
                <a:lnTo>
                  <a:pt x="0" y="3179629"/>
                </a:lnTo>
                <a:close/>
              </a:path>
            </a:pathLst>
          </a:custGeom>
        </p:spPr>
      </p:pic>
      <p:sp>
        <p:nvSpPr>
          <p:cNvPr id="11" name="平行四边形 10"/>
          <p:cNvSpPr/>
          <p:nvPr/>
        </p:nvSpPr>
        <p:spPr>
          <a:xfrm>
            <a:off x="2286000" y="1280854"/>
            <a:ext cx="7620000" cy="4343658"/>
          </a:xfrm>
          <a:prstGeom prst="parallelogram">
            <a:avLst>
              <a:gd name="adj" fmla="val 43883"/>
            </a:avLst>
          </a:prstGeom>
          <a:solidFill>
            <a:srgbClr val="C00000">
              <a:alpha val="48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TextBox 18"/>
          <p:cNvSpPr txBox="1"/>
          <p:nvPr/>
        </p:nvSpPr>
        <p:spPr>
          <a:xfrm flipH="1">
            <a:off x="5542072" y="3859392"/>
            <a:ext cx="140335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起步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7" name="直接连接符 16"/>
          <p:cNvCxnSpPr/>
          <p:nvPr/>
        </p:nvCxnSpPr>
        <p:spPr>
          <a:xfrm>
            <a:off x="5099984" y="4782234"/>
            <a:ext cx="2327312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>
            <a:off x="8001000" y="6390916"/>
            <a:ext cx="4191000" cy="0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/>
        </p:nvGrpSpPr>
        <p:grpSpPr>
          <a:xfrm>
            <a:off x="5372100" y="1955800"/>
            <a:ext cx="1743075" cy="1743075"/>
            <a:chOff x="8460" y="2112"/>
            <a:chExt cx="2745" cy="2745"/>
          </a:xfrm>
        </p:grpSpPr>
        <p:grpSp>
          <p:nvGrpSpPr>
            <p:cNvPr id="26" name="组合 25"/>
            <p:cNvGrpSpPr/>
            <p:nvPr/>
          </p:nvGrpSpPr>
          <p:grpSpPr>
            <a:xfrm>
              <a:off x="8460" y="2112"/>
              <a:ext cx="2745" cy="2745"/>
              <a:chOff x="2002721" y="1605930"/>
              <a:chExt cx="1332368" cy="1332368"/>
            </a:xfrm>
          </p:grpSpPr>
          <p:grpSp>
            <p:nvGrpSpPr>
              <p:cNvPr id="28" name="组合 27"/>
              <p:cNvGrpSpPr/>
              <p:nvPr/>
            </p:nvGrpSpPr>
            <p:grpSpPr>
              <a:xfrm>
                <a:off x="2002721" y="1605930"/>
                <a:ext cx="1332368" cy="1332368"/>
                <a:chOff x="1236675" y="2423160"/>
                <a:chExt cx="1950720" cy="1950720"/>
              </a:xfrm>
            </p:grpSpPr>
            <p:sp>
              <p:nvSpPr>
                <p:cNvPr id="30" name="椭圆 29"/>
                <p:cNvSpPr/>
                <p:nvPr/>
              </p:nvSpPr>
              <p:spPr>
                <a:xfrm>
                  <a:off x="1236675" y="2423160"/>
                  <a:ext cx="1950720" cy="195072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dist="101600" dir="2700000" algn="tl" rotWithShape="0">
                    <a:prstClr val="black">
                      <a:alpha val="16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1" name="椭圆 30"/>
                <p:cNvSpPr/>
                <p:nvPr/>
              </p:nvSpPr>
              <p:spPr>
                <a:xfrm>
                  <a:off x="1414428" y="2592937"/>
                  <a:ext cx="1595213" cy="1611166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29" name="椭圆 28"/>
              <p:cNvSpPr/>
              <p:nvPr/>
            </p:nvSpPr>
            <p:spPr>
              <a:xfrm>
                <a:off x="2251694" y="1854903"/>
                <a:ext cx="834422" cy="834422"/>
              </a:xfrm>
              <a:prstGeom prst="ellipse">
                <a:avLst/>
              </a:prstGeom>
              <a:ln>
                <a:noFill/>
              </a:ln>
              <a:effectLst>
                <a:innerShdw dist="101600" dir="13500000">
                  <a:schemeClr val="accent1">
                    <a:lumMod val="50000"/>
                    <a:alpha val="50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2" name="TextBox 28"/>
            <p:cNvSpPr txBox="1"/>
            <p:nvPr/>
          </p:nvSpPr>
          <p:spPr>
            <a:xfrm>
              <a:off x="8712" y="2575"/>
              <a:ext cx="2330" cy="16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eaLnBrk="1" fontAlgn="auto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r>
                <a:rPr lang="en-US" altLang="zh-CN" sz="4800" b="1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 pitchFamily="34" charset="0"/>
                </a:rPr>
                <a:t>00</a:t>
              </a:r>
              <a:endParaRPr lang="en-US" altLang="zh-CN" sz="4800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7903210" y="5994400"/>
            <a:ext cx="340360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February 2020       By Axe Tang</a:t>
            </a:r>
            <a:endParaRPr lang="en-US" altLang="zh-CN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626745" y="337820"/>
            <a:ext cx="4788535" cy="790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9pPr>
          </a:lstStyle>
          <a:p>
            <a:pPr algn="ctr">
              <a:defRPr/>
            </a:pPr>
            <a:r>
              <a:rPr lang="en-US" altLang="zh-CN" sz="36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Crash Course</a:t>
            </a:r>
            <a:endParaRPr lang="en-US" altLang="zh-CN" sz="36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 descr="python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35" y="99060"/>
            <a:ext cx="1507490" cy="11341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/>
    </mc:Choice>
    <mc:Fallback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43550" y="1144270"/>
            <a:ext cx="6102350" cy="434784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543550" y="5885815"/>
            <a:ext cx="6101715" cy="887730"/>
          </a:xfrm>
          <a:prstGeom prst="rect">
            <a:avLst/>
          </a:prstGeom>
          <a:solidFill>
            <a:schemeClr val="tx1"/>
          </a:solidFill>
        </p:spPr>
        <p:txBody>
          <a:bodyPr wrap="square" rtlCol="0" anchor="t">
            <a:spAutoFit/>
          </a:bodyPr>
          <a:p>
            <a:pPr lvl="0" algn="l" fontAlgn="auto">
              <a:lnSpc>
                <a:spcPct val="108000"/>
              </a:lnSpc>
            </a:pPr>
            <a:r>
              <a:rPr lang="zh-CN" altLang="en-US" sz="1600">
                <a:solidFill>
                  <a:schemeClr val="bg1"/>
                </a:solidFill>
                <a:sym typeface="+mn-ea"/>
              </a:rPr>
              <a:t>$ python para_mod_list.py</a:t>
            </a:r>
            <a:endParaRPr lang="zh-CN" altLang="en-US" sz="1600">
              <a:solidFill>
                <a:schemeClr val="bg1"/>
              </a:solidFill>
              <a:sym typeface="+mn-ea"/>
            </a:endParaRPr>
          </a:p>
          <a:p>
            <a:pPr lvl="0" algn="l" fontAlgn="auto">
              <a:lnSpc>
                <a:spcPct val="108000"/>
              </a:lnSpc>
            </a:pPr>
            <a:r>
              <a:rPr lang="zh-CN" altLang="en-US" sz="1600">
                <a:solidFill>
                  <a:schemeClr val="bg1"/>
                </a:solidFill>
                <a:sym typeface="+mn-ea"/>
              </a:rPr>
              <a:t>['mozi', 'gongsunli', 'sunce']</a:t>
            </a:r>
            <a:endParaRPr lang="zh-CN" altLang="en-US" sz="1600">
              <a:solidFill>
                <a:schemeClr val="bg1"/>
              </a:solidFill>
              <a:sym typeface="+mn-ea"/>
            </a:endParaRPr>
          </a:p>
          <a:p>
            <a:pPr lvl="0" algn="l" fontAlgn="auto">
              <a:lnSpc>
                <a:spcPct val="108000"/>
              </a:lnSpc>
            </a:pPr>
            <a:r>
              <a:rPr lang="zh-CN" altLang="en-US" sz="1600">
                <a:solidFill>
                  <a:schemeClr val="bg1"/>
                </a:solidFill>
                <a:sym typeface="+mn-ea"/>
              </a:rPr>
              <a:t>['moziA', 'gongsunliA', 'sunceA']</a:t>
            </a:r>
            <a:endParaRPr lang="zh-CN" altLang="en-US" sz="1600">
              <a:solidFill>
                <a:schemeClr val="bg1"/>
              </a:solidFill>
              <a:sym typeface="+mn-ea"/>
            </a:endParaRPr>
          </a:p>
        </p:txBody>
      </p:sp>
      <p:sp>
        <p:nvSpPr>
          <p:cNvPr id="27" name="Text Box 10"/>
          <p:cNvSpPr txBox="1">
            <a:spLocks noChangeArrowheads="1"/>
          </p:cNvSpPr>
          <p:nvPr/>
        </p:nvSpPr>
        <p:spPr bwMode="auto">
          <a:xfrm>
            <a:off x="462280" y="1144270"/>
            <a:ext cx="4839970" cy="40481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60960" tIns="30480" rIns="60960" bIns="3048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 defTabSz="1450975" fontAlgn="auto">
              <a:lnSpc>
                <a:spcPct val="12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sz="24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向函数传递列表的切片，实际上传递的是原列表的一个副本，因此在函数内对该副本列表的修改，不会影响原列表</a:t>
            </a:r>
            <a:endParaRPr lang="zh-CN" altLang="en-US" sz="24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342900" indent="-342900" algn="l" defTabSz="1450975" fontAlgn="auto">
              <a:lnSpc>
                <a:spcPct val="12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sz="24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向函数传递列表而不是列表切片，则在函数内对列表的修改是永久性的，函数返回后修改依然有效</a:t>
            </a:r>
            <a:endParaRPr lang="zh-CN" altLang="en-US" sz="24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342900" indent="-342900" algn="l" defTabSz="1450975" fontAlgn="auto">
              <a:lnSpc>
                <a:spcPct val="12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sz="24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实际编程中要根据具体场景需要选择传递列表还是列表的切片</a:t>
            </a:r>
            <a:endParaRPr lang="zh-CN" altLang="en-US" sz="24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756852" y="392154"/>
            <a:ext cx="4251960" cy="70675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</a:pPr>
            <a:r>
              <a:rPr lang="zh-CN" altLang="en-US" sz="4000" b="1" dirty="0">
                <a:latin typeface="苹方-简" panose="020B0400000000000000" charset="-122"/>
                <a:ea typeface="苹方-简" panose="020B0400000000000000" charset="-122"/>
                <a:cs typeface="+mn-ea"/>
                <a:sym typeface="+mn-lt"/>
              </a:rPr>
              <a:t>禁止函数修改列表</a:t>
            </a:r>
            <a:endParaRPr lang="zh-CN" altLang="en-US" sz="4000" b="1" dirty="0">
              <a:latin typeface="苹方-简" panose="020B0400000000000000" charset="-122"/>
              <a:ea typeface="苹方-简" panose="020B0400000000000000" charset="-122"/>
              <a:cs typeface="+mn-ea"/>
              <a:sym typeface="+mn-lt"/>
            </a:endParaRPr>
          </a:p>
        </p:txBody>
      </p:sp>
      <p:sp>
        <p:nvSpPr>
          <p:cNvPr id="33" name="等腰三角形 32"/>
          <p:cNvSpPr/>
          <p:nvPr/>
        </p:nvSpPr>
        <p:spPr>
          <a:xfrm rot="16200000" flipV="1">
            <a:off x="-91725" y="483879"/>
            <a:ext cx="707885" cy="524437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897245" y="2546350"/>
            <a:ext cx="5094605" cy="31877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燕尾形箭头 5"/>
          <p:cNvSpPr/>
          <p:nvPr/>
        </p:nvSpPr>
        <p:spPr>
          <a:xfrm rot="5400000">
            <a:off x="8405495" y="5531485"/>
            <a:ext cx="376555" cy="331470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5897245" y="3866515"/>
            <a:ext cx="5094605" cy="31877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5897245" y="4815205"/>
            <a:ext cx="5094605" cy="31877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ransition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5755" y="2583180"/>
            <a:ext cx="5553075" cy="408178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257925" y="2572385"/>
            <a:ext cx="5900420" cy="4092575"/>
          </a:xfrm>
          <a:prstGeom prst="rect">
            <a:avLst/>
          </a:prstGeom>
          <a:solidFill>
            <a:schemeClr val="tx1"/>
          </a:solidFill>
        </p:spPr>
        <p:txBody>
          <a:bodyPr wrap="square" rtlCol="0" anchor="t">
            <a:spAutoFit/>
          </a:bodyPr>
          <a:p>
            <a:pPr lvl="0" algn="l" fontAlgn="auto">
              <a:lnSpc>
                <a:spcPct val="125000"/>
              </a:lnSpc>
            </a:pPr>
            <a:r>
              <a:rPr lang="zh-CN" altLang="en-US" sz="1600">
                <a:solidFill>
                  <a:schemeClr val="bg1"/>
                </a:solidFill>
                <a:sym typeface="+mn-ea"/>
              </a:rPr>
              <a:t>$ python build_team.py</a:t>
            </a:r>
            <a:endParaRPr lang="zh-CN" altLang="en-US" sz="1600">
              <a:solidFill>
                <a:schemeClr val="bg1"/>
              </a:solidFill>
              <a:sym typeface="+mn-ea"/>
            </a:endParaRPr>
          </a:p>
          <a:p>
            <a:pPr lvl="0" algn="l" fontAlgn="auto">
              <a:lnSpc>
                <a:spcPct val="125000"/>
              </a:lnSpc>
            </a:pPr>
            <a:r>
              <a:rPr lang="zh-CN" altLang="en-US" sz="1600">
                <a:solidFill>
                  <a:schemeClr val="bg1"/>
                </a:solidFill>
                <a:sym typeface="+mn-ea"/>
              </a:rPr>
              <a:t>Building a team with the following members:</a:t>
            </a:r>
            <a:endParaRPr lang="zh-CN" altLang="en-US" sz="1600">
              <a:solidFill>
                <a:schemeClr val="bg1"/>
              </a:solidFill>
              <a:sym typeface="+mn-ea"/>
            </a:endParaRPr>
          </a:p>
          <a:p>
            <a:pPr lvl="0" algn="l" fontAlgn="auto">
              <a:lnSpc>
                <a:spcPct val="125000"/>
              </a:lnSpc>
            </a:pPr>
            <a:r>
              <a:rPr lang="zh-CN" altLang="en-US" sz="1600">
                <a:solidFill>
                  <a:schemeClr val="bg1"/>
                </a:solidFill>
                <a:sym typeface="+mn-ea"/>
              </a:rPr>
              <a:t>- Lucas</a:t>
            </a:r>
            <a:endParaRPr lang="zh-CN" altLang="en-US" sz="1600">
              <a:solidFill>
                <a:schemeClr val="bg1"/>
              </a:solidFill>
              <a:sym typeface="+mn-ea"/>
            </a:endParaRPr>
          </a:p>
          <a:p>
            <a:pPr lvl="0" algn="l" fontAlgn="auto">
              <a:lnSpc>
                <a:spcPct val="125000"/>
              </a:lnSpc>
            </a:pPr>
            <a:r>
              <a:rPr lang="zh-CN" altLang="en-US" sz="1600">
                <a:solidFill>
                  <a:schemeClr val="bg1"/>
                </a:solidFill>
                <a:sym typeface="+mn-ea"/>
              </a:rPr>
              <a:t>Building a team with the following members:</a:t>
            </a:r>
            <a:endParaRPr lang="zh-CN" altLang="en-US" sz="1600">
              <a:solidFill>
                <a:schemeClr val="bg1"/>
              </a:solidFill>
              <a:sym typeface="+mn-ea"/>
            </a:endParaRPr>
          </a:p>
          <a:p>
            <a:pPr lvl="0" algn="l" fontAlgn="auto">
              <a:lnSpc>
                <a:spcPct val="125000"/>
              </a:lnSpc>
            </a:pPr>
            <a:r>
              <a:rPr lang="zh-CN" altLang="en-US" sz="1600">
                <a:solidFill>
                  <a:schemeClr val="bg1"/>
                </a:solidFill>
                <a:sym typeface="+mn-ea"/>
              </a:rPr>
              <a:t>- Kate</a:t>
            </a:r>
            <a:endParaRPr lang="zh-CN" altLang="en-US" sz="1600">
              <a:solidFill>
                <a:schemeClr val="bg1"/>
              </a:solidFill>
              <a:sym typeface="+mn-ea"/>
            </a:endParaRPr>
          </a:p>
          <a:p>
            <a:pPr lvl="0" algn="l" fontAlgn="auto">
              <a:lnSpc>
                <a:spcPct val="125000"/>
              </a:lnSpc>
            </a:pPr>
            <a:r>
              <a:rPr lang="zh-CN" altLang="en-US" sz="1600">
                <a:solidFill>
                  <a:schemeClr val="bg1"/>
                </a:solidFill>
                <a:sym typeface="+mn-ea"/>
              </a:rPr>
              <a:t>- Jack</a:t>
            </a:r>
            <a:endParaRPr lang="zh-CN" altLang="en-US" sz="1600">
              <a:solidFill>
                <a:schemeClr val="bg1"/>
              </a:solidFill>
              <a:sym typeface="+mn-ea"/>
            </a:endParaRPr>
          </a:p>
          <a:p>
            <a:pPr lvl="0" algn="l" fontAlgn="auto">
              <a:lnSpc>
                <a:spcPct val="125000"/>
              </a:lnSpc>
            </a:pPr>
            <a:r>
              <a:rPr lang="zh-CN" altLang="en-US" sz="1600">
                <a:solidFill>
                  <a:schemeClr val="bg1"/>
                </a:solidFill>
                <a:sym typeface="+mn-ea"/>
              </a:rPr>
              <a:t>- Tom</a:t>
            </a:r>
            <a:endParaRPr lang="zh-CN" altLang="en-US" sz="1600">
              <a:solidFill>
                <a:schemeClr val="bg1"/>
              </a:solidFill>
              <a:sym typeface="+mn-ea"/>
            </a:endParaRPr>
          </a:p>
          <a:p>
            <a:pPr lvl="0" algn="l" fontAlgn="auto">
              <a:lnSpc>
                <a:spcPct val="125000"/>
              </a:lnSpc>
            </a:pPr>
            <a:r>
              <a:rPr lang="zh-CN" altLang="en-US" sz="1600">
                <a:solidFill>
                  <a:schemeClr val="bg1"/>
                </a:solidFill>
                <a:sym typeface="+mn-ea"/>
              </a:rPr>
              <a:t>Building the team of 超级男声 with the following members:</a:t>
            </a:r>
            <a:endParaRPr lang="zh-CN" altLang="en-US" sz="1600">
              <a:solidFill>
                <a:schemeClr val="bg1"/>
              </a:solidFill>
              <a:sym typeface="+mn-ea"/>
            </a:endParaRPr>
          </a:p>
          <a:p>
            <a:pPr lvl="0" algn="l" fontAlgn="auto">
              <a:lnSpc>
                <a:spcPct val="125000"/>
              </a:lnSpc>
            </a:pPr>
            <a:r>
              <a:rPr lang="zh-CN" altLang="en-US" sz="1600">
                <a:solidFill>
                  <a:schemeClr val="bg1"/>
                </a:solidFill>
                <a:sym typeface="+mn-ea"/>
              </a:rPr>
              <a:t>- Lucas</a:t>
            </a:r>
            <a:endParaRPr lang="zh-CN" altLang="en-US" sz="1600">
              <a:solidFill>
                <a:schemeClr val="bg1"/>
              </a:solidFill>
              <a:sym typeface="+mn-ea"/>
            </a:endParaRPr>
          </a:p>
          <a:p>
            <a:pPr lvl="0" algn="l" fontAlgn="auto">
              <a:lnSpc>
                <a:spcPct val="125000"/>
              </a:lnSpc>
            </a:pPr>
            <a:r>
              <a:rPr lang="zh-CN" altLang="en-US" sz="1600">
                <a:solidFill>
                  <a:schemeClr val="bg1"/>
                </a:solidFill>
                <a:sym typeface="+mn-ea"/>
              </a:rPr>
              <a:t>Building the team of 超级女声 with the following members:</a:t>
            </a:r>
            <a:endParaRPr lang="zh-CN" altLang="en-US" sz="1600">
              <a:solidFill>
                <a:schemeClr val="bg1"/>
              </a:solidFill>
              <a:sym typeface="+mn-ea"/>
            </a:endParaRPr>
          </a:p>
          <a:p>
            <a:pPr lvl="0" algn="l" fontAlgn="auto">
              <a:lnSpc>
                <a:spcPct val="125000"/>
              </a:lnSpc>
            </a:pPr>
            <a:r>
              <a:rPr lang="zh-CN" altLang="en-US" sz="1600">
                <a:solidFill>
                  <a:schemeClr val="bg1"/>
                </a:solidFill>
                <a:sym typeface="+mn-ea"/>
              </a:rPr>
              <a:t>- Susan</a:t>
            </a:r>
            <a:endParaRPr lang="zh-CN" altLang="en-US" sz="1600">
              <a:solidFill>
                <a:schemeClr val="bg1"/>
              </a:solidFill>
              <a:sym typeface="+mn-ea"/>
            </a:endParaRPr>
          </a:p>
          <a:p>
            <a:pPr lvl="0" algn="l" fontAlgn="auto">
              <a:lnSpc>
                <a:spcPct val="125000"/>
              </a:lnSpc>
            </a:pPr>
            <a:r>
              <a:rPr lang="zh-CN" altLang="en-US" sz="1600">
                <a:solidFill>
                  <a:schemeClr val="bg1"/>
                </a:solidFill>
                <a:sym typeface="+mn-ea"/>
              </a:rPr>
              <a:t>- Kate</a:t>
            </a:r>
            <a:endParaRPr lang="zh-CN" altLang="en-US" sz="1600">
              <a:solidFill>
                <a:schemeClr val="bg1"/>
              </a:solidFill>
              <a:sym typeface="+mn-ea"/>
            </a:endParaRPr>
          </a:p>
          <a:p>
            <a:pPr lvl="0" algn="l" fontAlgn="auto">
              <a:lnSpc>
                <a:spcPct val="125000"/>
              </a:lnSpc>
            </a:pPr>
            <a:r>
              <a:rPr lang="zh-CN" altLang="en-US" sz="1600">
                <a:solidFill>
                  <a:schemeClr val="bg1"/>
                </a:solidFill>
                <a:sym typeface="+mn-ea"/>
              </a:rPr>
              <a:t>- Marie</a:t>
            </a:r>
            <a:endParaRPr lang="zh-CN" altLang="en-US" sz="1600">
              <a:solidFill>
                <a:schemeClr val="bg1"/>
              </a:solidFill>
              <a:sym typeface="+mn-ea"/>
            </a:endParaRPr>
          </a:p>
        </p:txBody>
      </p:sp>
      <p:sp>
        <p:nvSpPr>
          <p:cNvPr id="27" name="Text Box 10"/>
          <p:cNvSpPr txBox="1">
            <a:spLocks noChangeArrowheads="1"/>
          </p:cNvSpPr>
          <p:nvPr/>
        </p:nvSpPr>
        <p:spPr bwMode="auto">
          <a:xfrm>
            <a:off x="292735" y="1076960"/>
            <a:ext cx="5586095" cy="138938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60960" tIns="30480" rIns="60960" bIns="3048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 defTabSz="1450975" fontAlgn="auto">
              <a:lnSpc>
                <a:spcPct val="120000"/>
              </a:lnSpc>
              <a:buFont typeface="Arial" panose="020B0604020202090204" pitchFamily="34" charset="0"/>
              <a:buChar char="•"/>
              <a:defRPr/>
            </a:pPr>
            <a:r>
              <a:rPr lang="en-US" altLang="zh-CN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Python</a:t>
            </a:r>
            <a:r>
              <a:rPr lang="zh-CN" altLang="en-US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支持函数从调用语句中收集任意数量的实参</a:t>
            </a:r>
            <a:endParaRPr lang="zh-CN" altLang="en-US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342900" indent="-342900" algn="l" defTabSz="1450975" fontAlgn="auto">
              <a:lnSpc>
                <a:spcPct val="12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在函数定义中，形参名前的星号</a:t>
            </a:r>
            <a:r>
              <a:rPr lang="en-US" altLang="zh-CN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“*”</a:t>
            </a:r>
            <a:r>
              <a:rPr lang="zh-CN" altLang="en-US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让</a:t>
            </a:r>
            <a:r>
              <a:rPr lang="en-US" altLang="zh-CN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Python</a:t>
            </a:r>
            <a:r>
              <a:rPr lang="zh-CN" altLang="en-US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创建一个形参名的空元组，并将收到的所有实参都封装到这个元组中，在函数内使用</a:t>
            </a:r>
            <a:endParaRPr lang="zh-CN" altLang="en-US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756852" y="392154"/>
            <a:ext cx="4251960" cy="70675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</a:pPr>
            <a:r>
              <a:rPr lang="zh-CN" altLang="en-US" sz="4000" b="1" dirty="0">
                <a:latin typeface="苹方-简" panose="020B0400000000000000" charset="-122"/>
                <a:ea typeface="苹方-简" panose="020B0400000000000000" charset="-122"/>
                <a:cs typeface="+mn-ea"/>
                <a:sym typeface="+mn-lt"/>
              </a:rPr>
              <a:t>传递任意数量实参</a:t>
            </a:r>
            <a:endParaRPr lang="zh-CN" altLang="en-US" sz="4000" b="1" dirty="0">
              <a:latin typeface="苹方-简" panose="020B0400000000000000" charset="-122"/>
              <a:ea typeface="苹方-简" panose="020B0400000000000000" charset="-122"/>
              <a:cs typeface="+mn-ea"/>
              <a:sym typeface="+mn-lt"/>
            </a:endParaRPr>
          </a:p>
        </p:txBody>
      </p:sp>
      <p:sp>
        <p:nvSpPr>
          <p:cNvPr id="33" name="等腰三角形 32"/>
          <p:cNvSpPr/>
          <p:nvPr/>
        </p:nvSpPr>
        <p:spPr>
          <a:xfrm rot="16200000" flipV="1">
            <a:off x="-91725" y="483879"/>
            <a:ext cx="707885" cy="524437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24510" y="3091180"/>
            <a:ext cx="4204335" cy="21463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燕尾形箭头 14"/>
          <p:cNvSpPr/>
          <p:nvPr/>
        </p:nvSpPr>
        <p:spPr>
          <a:xfrm>
            <a:off x="5878830" y="4452620"/>
            <a:ext cx="372110" cy="331470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524510" y="4850765"/>
            <a:ext cx="4204335" cy="21463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524510" y="6170930"/>
            <a:ext cx="4838700" cy="494665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5878830" y="1076960"/>
            <a:ext cx="6139180" cy="14198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342900" indent="-342900" algn="l" defTabSz="1450975" fontAlgn="auto">
              <a:lnSpc>
                <a:spcPct val="12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如果要让函数接收不同类型的实参，必须在函数定义中将接纳任意数量实参的形参放在最后。</a:t>
            </a:r>
            <a:r>
              <a:rPr lang="en-US" altLang="zh-CN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Python</a:t>
            </a:r>
            <a:r>
              <a:rPr lang="zh-CN" altLang="en-US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先匹配位置实参和关键字实参，再将余下的实参都都收集到最后一个形参中</a:t>
            </a:r>
            <a:endParaRPr lang="zh-CN" altLang="en-US"/>
          </a:p>
        </p:txBody>
      </p:sp>
    </p:spTree>
  </p:cSld>
  <p:clrMapOvr>
    <a:masterClrMapping/>
  </p:clrMapOvr>
  <p:transition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44615" y="448945"/>
            <a:ext cx="5495925" cy="3581400"/>
          </a:xfrm>
          <a:prstGeom prst="rect">
            <a:avLst/>
          </a:prstGeom>
        </p:spPr>
      </p:pic>
      <p:sp>
        <p:nvSpPr>
          <p:cNvPr id="27" name="Text Box 10"/>
          <p:cNvSpPr txBox="1">
            <a:spLocks noChangeArrowheads="1"/>
          </p:cNvSpPr>
          <p:nvPr/>
        </p:nvSpPr>
        <p:spPr bwMode="auto">
          <a:xfrm>
            <a:off x="6386195" y="4131310"/>
            <a:ext cx="5495925" cy="264604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60960" tIns="30480" rIns="60960" bIns="3048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 defTabSz="1450975" fontAlgn="auto">
              <a:lnSpc>
                <a:spcPct val="120000"/>
              </a:lnSpc>
              <a:buFont typeface="Arial" panose="020B0604020202090204" pitchFamily="34" charset="0"/>
              <a:buChar char="•"/>
              <a:defRPr/>
            </a:pPr>
            <a:r>
              <a:rPr lang="en-US" altLang="zh-CN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import</a:t>
            </a:r>
            <a:r>
              <a:rPr lang="zh-CN" altLang="en-US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语句允许在当前运行的文件中使用导入模块中的代码</a:t>
            </a:r>
            <a:endParaRPr lang="zh-CN" altLang="en-US" sz="20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342900" indent="-342900" algn="l" defTabSz="1450975" fontAlgn="auto">
              <a:lnSpc>
                <a:spcPct val="12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导入整个模块</a:t>
            </a:r>
            <a:endParaRPr lang="zh-CN" altLang="en-US" sz="20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342900" indent="-342900" algn="l" defTabSz="1450975" fontAlgn="auto">
              <a:lnSpc>
                <a:spcPct val="12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导入特定函数</a:t>
            </a:r>
            <a:endParaRPr lang="zh-CN" altLang="en-US" sz="20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342900" indent="-342900" algn="l" defTabSz="1450975" fontAlgn="auto">
              <a:lnSpc>
                <a:spcPct val="12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导入模块中的所有函数，不建议使用</a:t>
            </a:r>
            <a:endParaRPr lang="zh-CN" altLang="en-US" sz="20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342900" indent="-342900" algn="l" defTabSz="1450975" fontAlgn="auto">
              <a:lnSpc>
                <a:spcPct val="12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使用</a:t>
            </a:r>
            <a:r>
              <a:rPr lang="en-US" altLang="zh-CN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as</a:t>
            </a:r>
            <a:r>
              <a:rPr lang="zh-CN" altLang="en-US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给函数指定别名</a:t>
            </a:r>
            <a:endParaRPr lang="zh-CN" altLang="en-US" sz="20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342900" indent="-342900" algn="l" defTabSz="1450975" fontAlgn="auto">
              <a:lnSpc>
                <a:spcPct val="12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使用</a:t>
            </a:r>
            <a:r>
              <a:rPr lang="en-US" altLang="zh-CN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as</a:t>
            </a:r>
            <a:r>
              <a:rPr lang="zh-CN" altLang="en-US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给模块指定别名</a:t>
            </a:r>
            <a:endParaRPr lang="zh-CN" altLang="en-US" sz="20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756852" y="392154"/>
            <a:ext cx="4760595" cy="70675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</a:pPr>
            <a:r>
              <a:rPr lang="zh-CN" altLang="en-US" sz="4000" b="1" dirty="0">
                <a:latin typeface="苹方-简" panose="020B0400000000000000" charset="-122"/>
                <a:ea typeface="苹方-简" panose="020B0400000000000000" charset="-122"/>
                <a:cs typeface="+mn-ea"/>
                <a:sym typeface="+mn-lt"/>
              </a:rPr>
              <a:t>将函数存储在模块中</a:t>
            </a:r>
            <a:endParaRPr lang="zh-CN" altLang="en-US" sz="4000" b="1" dirty="0">
              <a:latin typeface="苹方-简" panose="020B0400000000000000" charset="-122"/>
              <a:ea typeface="苹方-简" panose="020B0400000000000000" charset="-122"/>
              <a:cs typeface="+mn-ea"/>
              <a:sym typeface="+mn-lt"/>
            </a:endParaRPr>
          </a:p>
        </p:txBody>
      </p:sp>
      <p:sp>
        <p:nvSpPr>
          <p:cNvPr id="33" name="等腰三角形 32"/>
          <p:cNvSpPr/>
          <p:nvPr/>
        </p:nvSpPr>
        <p:spPr>
          <a:xfrm rot="16200000" flipV="1">
            <a:off x="-91725" y="483879"/>
            <a:ext cx="707885" cy="524437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687820" y="884555"/>
            <a:ext cx="5019040" cy="1147445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燕尾形箭头 1"/>
          <p:cNvSpPr/>
          <p:nvPr/>
        </p:nvSpPr>
        <p:spPr>
          <a:xfrm>
            <a:off x="5878830" y="4116705"/>
            <a:ext cx="372110" cy="331470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405" y="2105660"/>
            <a:ext cx="6129655" cy="228155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405" y="4448175"/>
            <a:ext cx="6129655" cy="2314575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192405" y="1027430"/>
            <a:ext cx="6129020" cy="1087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342900" indent="-342900" algn="l" defTabSz="1450975" fontAlgn="auto">
              <a:lnSpc>
                <a:spcPct val="12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模块是文件扩展名为</a:t>
            </a:r>
            <a:r>
              <a:rPr lang="en-US" altLang="zh-CN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.py</a:t>
            </a:r>
            <a:r>
              <a:rPr lang="zh-CN" altLang="en-US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的文件</a:t>
            </a:r>
            <a:endParaRPr lang="zh-CN" altLang="en-US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342900" indent="-342900" algn="l" defTabSz="1450975" fontAlgn="auto">
              <a:lnSpc>
                <a:spcPct val="120000"/>
              </a:lnSpc>
              <a:buFont typeface="Arial" panose="020B0604020202090204" pitchFamily="34" charset="0"/>
              <a:buChar char="•"/>
              <a:defRPr/>
            </a:pPr>
            <a:r>
              <a:rPr lang="en-US" altLang="zh-CN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Python</a:t>
            </a:r>
            <a:r>
              <a:rPr lang="zh-CN" altLang="en-US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允许将函数存储在被称为模块的独立文件中，然后将模块导入到主程序中使用</a:t>
            </a:r>
            <a:endParaRPr lang="zh-CN" altLang="en-US"/>
          </a:p>
        </p:txBody>
      </p:sp>
    </p:spTree>
  </p:cSld>
  <p:clrMapOvr>
    <a:masterClrMapping/>
  </p:clrMapOvr>
  <p:transition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Box 10"/>
          <p:cNvSpPr txBox="1">
            <a:spLocks noChangeArrowheads="1"/>
          </p:cNvSpPr>
          <p:nvPr/>
        </p:nvSpPr>
        <p:spPr bwMode="auto">
          <a:xfrm>
            <a:off x="884555" y="1295400"/>
            <a:ext cx="10398760" cy="375412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60960" tIns="30480" rIns="60960" bIns="3048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 defTabSz="1450975" fontAlgn="auto">
              <a:lnSpc>
                <a:spcPct val="15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应给函数指定描述性名称，且只在其中使用小写字母和下划线，即蛇形命名法</a:t>
            </a:r>
            <a:endParaRPr lang="zh-CN" altLang="en-US" sz="20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342900" indent="-342900" algn="l" defTabSz="1450975" fontAlgn="auto">
              <a:lnSpc>
                <a:spcPct val="15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给模块命名时也应遵循上述约定</a:t>
            </a:r>
            <a:endParaRPr lang="zh-CN" altLang="en-US" sz="20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342900" indent="-342900" algn="l" defTabSz="1450975" fontAlgn="auto">
              <a:lnSpc>
                <a:spcPct val="15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每个函数应该包含简要的阐述其功能的注释，该注释应紧跟在函数定义的后面，并采用文档字符串格式，即：</a:t>
            </a:r>
            <a:r>
              <a:rPr lang="en-US" altLang="zh-CN" sz="2000">
                <a:sym typeface="+mn-ea"/>
              </a:rPr>
              <a:t>"""</a:t>
            </a:r>
            <a:r>
              <a:rPr lang="zh-CN" altLang="en-US" sz="2000">
                <a:sym typeface="+mn-ea"/>
              </a:rPr>
              <a:t>注释内容</a:t>
            </a:r>
            <a:r>
              <a:rPr lang="en-US" altLang="zh-CN" sz="2000">
                <a:sym typeface="+mn-ea"/>
              </a:rPr>
              <a:t>"""</a:t>
            </a:r>
            <a:r>
              <a:rPr lang="zh-CN" altLang="en-US" sz="2000">
                <a:sym typeface="+mn-ea"/>
              </a:rPr>
              <a:t>，或'''注释内容'''</a:t>
            </a:r>
            <a:endParaRPr lang="zh-CN" altLang="en-US" sz="2000">
              <a:sym typeface="+mn-ea"/>
            </a:endParaRPr>
          </a:p>
          <a:p>
            <a:pPr marL="342900" indent="-342900" algn="l" defTabSz="1450975" fontAlgn="auto">
              <a:lnSpc>
                <a:spcPct val="15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sz="2000">
                <a:sym typeface="+mn-ea"/>
              </a:rPr>
              <a:t>给形参指定默认值时，等号两边不要有空格</a:t>
            </a:r>
            <a:endParaRPr lang="zh-CN" altLang="en-US" sz="2000">
              <a:sym typeface="+mn-ea"/>
            </a:endParaRPr>
          </a:p>
          <a:p>
            <a:pPr marL="342900" indent="-342900" algn="l" defTabSz="1450975" fontAlgn="auto">
              <a:lnSpc>
                <a:spcPct val="15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sz="2000">
                <a:sym typeface="+mn-ea"/>
              </a:rPr>
              <a:t>单个代码行的长度不建议超过</a:t>
            </a:r>
            <a:r>
              <a:rPr lang="en-US" altLang="zh-CN" sz="2000">
                <a:sym typeface="+mn-ea"/>
              </a:rPr>
              <a:t>79</a:t>
            </a:r>
            <a:r>
              <a:rPr lang="zh-CN" altLang="en-US" sz="2000">
                <a:sym typeface="+mn-ea"/>
              </a:rPr>
              <a:t>个字符</a:t>
            </a:r>
            <a:endParaRPr lang="zh-CN" altLang="en-US" sz="2000">
              <a:sym typeface="+mn-ea"/>
            </a:endParaRPr>
          </a:p>
          <a:p>
            <a:pPr marL="342900" indent="-342900" algn="l" defTabSz="1450975" fontAlgn="auto">
              <a:lnSpc>
                <a:spcPct val="15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sz="2000">
                <a:sym typeface="+mn-ea"/>
              </a:rPr>
              <a:t>如果程序或模块包含多个函数，可以使用两个空行将相邻的函数分开</a:t>
            </a:r>
            <a:endParaRPr lang="zh-CN" altLang="en-US" sz="2000">
              <a:sym typeface="+mn-ea"/>
            </a:endParaRPr>
          </a:p>
          <a:p>
            <a:pPr marL="342900" indent="-342900" algn="l" defTabSz="1450975" fontAlgn="auto">
              <a:lnSpc>
                <a:spcPct val="15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sz="2000">
                <a:sym typeface="+mn-ea"/>
              </a:rPr>
              <a:t>所有的</a:t>
            </a:r>
            <a:r>
              <a:rPr lang="en-US" altLang="zh-CN" sz="2000">
                <a:sym typeface="+mn-ea"/>
              </a:rPr>
              <a:t>import</a:t>
            </a:r>
            <a:r>
              <a:rPr lang="zh-CN" altLang="en-US" sz="2000">
                <a:sym typeface="+mn-ea"/>
              </a:rPr>
              <a:t>语句都应该放到文件开头部分</a:t>
            </a:r>
            <a:endParaRPr lang="zh-CN" altLang="en-US" sz="2000">
              <a:sym typeface="+mn-ea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756852" y="392154"/>
            <a:ext cx="4251960" cy="70675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</a:pPr>
            <a:r>
              <a:rPr lang="zh-CN" altLang="en-US" sz="4000" b="1" dirty="0">
                <a:latin typeface="苹方-简" panose="020B0400000000000000" charset="-122"/>
                <a:ea typeface="苹方-简" panose="020B0400000000000000" charset="-122"/>
                <a:cs typeface="+mn-ea"/>
                <a:sym typeface="+mn-lt"/>
              </a:rPr>
              <a:t>函数编写注意事项</a:t>
            </a:r>
            <a:endParaRPr lang="zh-CN" altLang="en-US" sz="4000" b="1" dirty="0">
              <a:latin typeface="苹方-简" panose="020B0400000000000000" charset="-122"/>
              <a:ea typeface="苹方-简" panose="020B0400000000000000" charset="-122"/>
              <a:cs typeface="+mn-ea"/>
              <a:sym typeface="+mn-lt"/>
            </a:endParaRPr>
          </a:p>
        </p:txBody>
      </p:sp>
      <p:sp>
        <p:nvSpPr>
          <p:cNvPr id="33" name="等腰三角形 32"/>
          <p:cNvSpPr/>
          <p:nvPr/>
        </p:nvSpPr>
        <p:spPr>
          <a:xfrm rot="16200000" flipV="1">
            <a:off x="-91725" y="483879"/>
            <a:ext cx="707885" cy="524437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</p:cSld>
  <p:clrMapOvr>
    <a:masterClrMapping/>
  </p:clrMapOvr>
  <p:transition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 descr="图片包含 餐桌, 室内, 就坐, 笔记本电脑&#10;&#10;已生成极高可信度的说明"/>
          <p:cNvPicPr>
            <a:picLocks noChangeAspect="1"/>
          </p:cNvPicPr>
          <p:nvPr/>
        </p:nvPicPr>
        <p:blipFill rotWithShape="1"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15636" y="1280854"/>
            <a:ext cx="12192000" cy="4343657"/>
          </a:xfrm>
          <a:custGeom>
            <a:avLst/>
            <a:gdLst>
              <a:gd name="connsiteX0" fmla="*/ 0 w 12192000"/>
              <a:gd name="connsiteY0" fmla="*/ 0 h 3179629"/>
              <a:gd name="connsiteX1" fmla="*/ 12192000 w 12192000"/>
              <a:gd name="connsiteY1" fmla="*/ 0 h 3179629"/>
              <a:gd name="connsiteX2" fmla="*/ 12192000 w 12192000"/>
              <a:gd name="connsiteY2" fmla="*/ 3179629 h 3179629"/>
              <a:gd name="connsiteX3" fmla="*/ 0 w 12192000"/>
              <a:gd name="connsiteY3" fmla="*/ 3179629 h 3179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179629">
                <a:moveTo>
                  <a:pt x="0" y="0"/>
                </a:moveTo>
                <a:lnTo>
                  <a:pt x="12192000" y="0"/>
                </a:lnTo>
                <a:lnTo>
                  <a:pt x="12192000" y="3179629"/>
                </a:lnTo>
                <a:lnTo>
                  <a:pt x="0" y="3179629"/>
                </a:lnTo>
                <a:close/>
              </a:path>
            </a:pathLst>
          </a:custGeom>
        </p:spPr>
      </p:pic>
      <p:sp>
        <p:nvSpPr>
          <p:cNvPr id="11" name="平行四边形 10"/>
          <p:cNvSpPr/>
          <p:nvPr/>
        </p:nvSpPr>
        <p:spPr>
          <a:xfrm>
            <a:off x="2286000" y="1280854"/>
            <a:ext cx="7620000" cy="4343658"/>
          </a:xfrm>
          <a:prstGeom prst="parallelogram">
            <a:avLst>
              <a:gd name="adj" fmla="val 43883"/>
            </a:avLst>
          </a:prstGeom>
          <a:solidFill>
            <a:srgbClr val="C00000">
              <a:alpha val="48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TextBox 18"/>
          <p:cNvSpPr txBox="1"/>
          <p:nvPr/>
        </p:nvSpPr>
        <p:spPr>
          <a:xfrm flipH="1">
            <a:off x="3317034" y="3859392"/>
            <a:ext cx="506476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面向对象编程：类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7" name="直接连接符 16"/>
          <p:cNvCxnSpPr/>
          <p:nvPr/>
        </p:nvCxnSpPr>
        <p:spPr>
          <a:xfrm>
            <a:off x="4705649" y="4782234"/>
            <a:ext cx="2327312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>
            <a:off x="8001000" y="6390916"/>
            <a:ext cx="4191000" cy="0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/>
        </p:nvGrpSpPr>
        <p:grpSpPr>
          <a:xfrm>
            <a:off x="5372100" y="1955800"/>
            <a:ext cx="1743075" cy="1743075"/>
            <a:chOff x="8460" y="2112"/>
            <a:chExt cx="2745" cy="2745"/>
          </a:xfrm>
        </p:grpSpPr>
        <p:grpSp>
          <p:nvGrpSpPr>
            <p:cNvPr id="26" name="组合 25"/>
            <p:cNvGrpSpPr/>
            <p:nvPr/>
          </p:nvGrpSpPr>
          <p:grpSpPr>
            <a:xfrm>
              <a:off x="8460" y="2112"/>
              <a:ext cx="2745" cy="2745"/>
              <a:chOff x="2002721" y="1605930"/>
              <a:chExt cx="1332368" cy="1332368"/>
            </a:xfrm>
          </p:grpSpPr>
          <p:grpSp>
            <p:nvGrpSpPr>
              <p:cNvPr id="28" name="组合 27"/>
              <p:cNvGrpSpPr/>
              <p:nvPr/>
            </p:nvGrpSpPr>
            <p:grpSpPr>
              <a:xfrm>
                <a:off x="2002721" y="1605930"/>
                <a:ext cx="1332368" cy="1332368"/>
                <a:chOff x="1236675" y="2423160"/>
                <a:chExt cx="1950720" cy="1950720"/>
              </a:xfrm>
            </p:grpSpPr>
            <p:sp>
              <p:nvSpPr>
                <p:cNvPr id="30" name="椭圆 29"/>
                <p:cNvSpPr/>
                <p:nvPr/>
              </p:nvSpPr>
              <p:spPr>
                <a:xfrm>
                  <a:off x="1236675" y="2423160"/>
                  <a:ext cx="1950720" cy="195072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dist="101600" dir="2700000" algn="tl" rotWithShape="0">
                    <a:prstClr val="black">
                      <a:alpha val="16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1" name="椭圆 30"/>
                <p:cNvSpPr/>
                <p:nvPr/>
              </p:nvSpPr>
              <p:spPr>
                <a:xfrm>
                  <a:off x="1414428" y="2592937"/>
                  <a:ext cx="1595213" cy="1611166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29" name="椭圆 28"/>
              <p:cNvSpPr/>
              <p:nvPr/>
            </p:nvSpPr>
            <p:spPr>
              <a:xfrm>
                <a:off x="2251694" y="1854903"/>
                <a:ext cx="834422" cy="834422"/>
              </a:xfrm>
              <a:prstGeom prst="ellipse">
                <a:avLst/>
              </a:prstGeom>
              <a:ln>
                <a:noFill/>
              </a:ln>
              <a:effectLst>
                <a:innerShdw dist="101600" dir="13500000">
                  <a:schemeClr val="accent1">
                    <a:lumMod val="50000"/>
                    <a:alpha val="50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2" name="TextBox 28"/>
            <p:cNvSpPr txBox="1"/>
            <p:nvPr/>
          </p:nvSpPr>
          <p:spPr>
            <a:xfrm>
              <a:off x="8643" y="2575"/>
              <a:ext cx="2330" cy="16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eaLnBrk="1" fontAlgn="auto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r>
                <a:rPr lang="en-US" altLang="zh-CN" sz="4800" b="1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 pitchFamily="34" charset="0"/>
                </a:rPr>
                <a:t>08</a:t>
              </a:r>
              <a:endParaRPr lang="en-US" altLang="zh-CN" sz="4800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7903210" y="5994400"/>
            <a:ext cx="340360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February 2020       By Axe Tang</a:t>
            </a:r>
            <a:endParaRPr lang="en-US" altLang="zh-CN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626745" y="337820"/>
            <a:ext cx="4788535" cy="790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9pPr>
          </a:lstStyle>
          <a:p>
            <a:pPr algn="ctr">
              <a:defRPr/>
            </a:pPr>
            <a:r>
              <a:rPr lang="en-US" altLang="zh-CN" sz="36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Crash Course</a:t>
            </a:r>
            <a:endParaRPr lang="en-US" altLang="zh-CN" sz="36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 descr="python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35" y="99060"/>
            <a:ext cx="1507490" cy="11341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/>
    </mc:Choice>
    <mc:Fallback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ldLvl="0" animBg="1"/>
      <p:bldP spid="13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Box 10"/>
          <p:cNvSpPr txBox="1">
            <a:spLocks noChangeArrowheads="1"/>
          </p:cNvSpPr>
          <p:nvPr/>
        </p:nvSpPr>
        <p:spPr bwMode="auto">
          <a:xfrm>
            <a:off x="524510" y="1292225"/>
            <a:ext cx="6769735" cy="301561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60960" tIns="30480" rIns="60960" bIns="3048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 defTabSz="1450975" fontAlgn="auto">
              <a:lnSpc>
                <a:spcPct val="12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面向对象编程是最有效的软件编写方法之一。</a:t>
            </a:r>
            <a:endParaRPr lang="zh-CN" altLang="en-US" sz="20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342900" indent="-342900" algn="l" defTabSz="1450975" fontAlgn="auto">
              <a:lnSpc>
                <a:spcPct val="12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面向对象编程编写现实世界中的事物和情景的类，并基于这些类来创建对象</a:t>
            </a:r>
            <a:endParaRPr lang="zh-CN" altLang="en-US" sz="20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342900" indent="-342900" algn="l" defTabSz="1450975" fontAlgn="auto">
              <a:lnSpc>
                <a:spcPct val="12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编写类时，定义一大类对象都有的通用行为</a:t>
            </a:r>
            <a:endParaRPr lang="zh-CN" altLang="en-US" sz="20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342900" indent="-342900" algn="l" defTabSz="1450975" fontAlgn="auto">
              <a:lnSpc>
                <a:spcPct val="12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基于类创建对象时，每个对象都自动具备这些通用行为和属性，然后可以根据需要赋予每个对象独特的个性</a:t>
            </a:r>
            <a:endParaRPr lang="zh-CN" altLang="en-US" sz="20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342900" indent="-342900" algn="l" defTabSz="1450975" fontAlgn="auto">
              <a:lnSpc>
                <a:spcPct val="12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根据类来创建对象称为实例化</a:t>
            </a:r>
            <a:endParaRPr lang="zh-CN" altLang="en-US" sz="20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342900" indent="-342900" algn="l" defTabSz="1450975" fontAlgn="auto">
              <a:lnSpc>
                <a:spcPct val="120000"/>
              </a:lnSpc>
              <a:buFont typeface="Arial" panose="020B0604020202090204" pitchFamily="34" charset="0"/>
              <a:buChar char="•"/>
              <a:defRPr/>
            </a:pPr>
            <a:endParaRPr lang="zh-CN" altLang="en-US" sz="20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756852" y="392154"/>
            <a:ext cx="3234690" cy="70675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</a:pPr>
            <a:r>
              <a:rPr lang="zh-CN" altLang="en-US" sz="4000" b="1" dirty="0">
                <a:latin typeface="苹方-简" panose="020B0400000000000000" charset="-122"/>
                <a:ea typeface="苹方-简" panose="020B0400000000000000" charset="-122"/>
                <a:cs typeface="+mn-ea"/>
                <a:sym typeface="+mn-lt"/>
              </a:rPr>
              <a:t>面向对象编程</a:t>
            </a:r>
            <a:endParaRPr lang="zh-CN" altLang="en-US" sz="4000" b="1" dirty="0">
              <a:latin typeface="苹方-简" panose="020B0400000000000000" charset="-122"/>
              <a:ea typeface="苹方-简" panose="020B0400000000000000" charset="-122"/>
              <a:cs typeface="+mn-ea"/>
              <a:sym typeface="+mn-lt"/>
            </a:endParaRPr>
          </a:p>
        </p:txBody>
      </p:sp>
      <p:sp>
        <p:nvSpPr>
          <p:cNvPr id="33" name="等腰三角形 32"/>
          <p:cNvSpPr/>
          <p:nvPr/>
        </p:nvSpPr>
        <p:spPr>
          <a:xfrm rot="16200000" flipV="1">
            <a:off x="-91725" y="483879"/>
            <a:ext cx="707885" cy="524437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6" name="图片 5" descr="v2-7c6df05f1e3f456a55c7f4fc7ad3777c_r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99680" y="4088130"/>
            <a:ext cx="4170680" cy="2574290"/>
          </a:xfrm>
          <a:prstGeom prst="rect">
            <a:avLst/>
          </a:prstGeom>
        </p:spPr>
      </p:pic>
      <p:pic>
        <p:nvPicPr>
          <p:cNvPr id="8" name="图片 7" descr="838bb1997_qh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8765" y="540385"/>
            <a:ext cx="3573145" cy="3310890"/>
          </a:xfrm>
          <a:prstGeom prst="rect">
            <a:avLst/>
          </a:prstGeom>
        </p:spPr>
      </p:pic>
      <p:pic>
        <p:nvPicPr>
          <p:cNvPr id="9" name="图片 8" descr="05tf8w2kpp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8870" y="3969385"/>
            <a:ext cx="4615815" cy="281178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99250" y="304800"/>
            <a:ext cx="5467350" cy="648208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317240" y="2861310"/>
            <a:ext cx="2974340" cy="3925570"/>
          </a:xfrm>
          <a:prstGeom prst="rect">
            <a:avLst/>
          </a:prstGeom>
          <a:solidFill>
            <a:schemeClr val="tx1"/>
          </a:solidFill>
        </p:spPr>
        <p:txBody>
          <a:bodyPr wrap="square" rtlCol="0" anchor="t">
            <a:spAutoFit/>
          </a:bodyPr>
          <a:p>
            <a:pPr lvl="0" algn="l" fontAlgn="auto">
              <a:lnSpc>
                <a:spcPct val="120000"/>
              </a:lnSpc>
            </a:pPr>
            <a:r>
              <a:rPr lang="zh-CN" altLang="en-US" sz="1600">
                <a:solidFill>
                  <a:schemeClr val="bg1"/>
                </a:solidFill>
                <a:sym typeface="+mn-ea"/>
              </a:rPr>
              <a:t>$ python class_hero.py</a:t>
            </a:r>
            <a:endParaRPr lang="zh-CN" altLang="en-US" sz="1600">
              <a:solidFill>
                <a:schemeClr val="bg1"/>
              </a:solidFill>
              <a:sym typeface="+mn-ea"/>
            </a:endParaRPr>
          </a:p>
          <a:p>
            <a:pPr lvl="0" algn="l" fontAlgn="auto">
              <a:lnSpc>
                <a:spcPct val="120000"/>
              </a:lnSpc>
            </a:pPr>
            <a:r>
              <a:rPr lang="zh-CN" altLang="en-US" sz="1600">
                <a:solidFill>
                  <a:schemeClr val="bg1"/>
                </a:solidFill>
                <a:sym typeface="+mn-ea"/>
              </a:rPr>
              <a:t>My hero's name is Pangu.</a:t>
            </a:r>
            <a:endParaRPr lang="zh-CN" altLang="en-US" sz="1600">
              <a:solidFill>
                <a:schemeClr val="bg1"/>
              </a:solidFill>
              <a:sym typeface="+mn-ea"/>
            </a:endParaRPr>
          </a:p>
          <a:p>
            <a:pPr lvl="0" algn="l" fontAlgn="auto">
              <a:lnSpc>
                <a:spcPct val="120000"/>
              </a:lnSpc>
            </a:pPr>
            <a:r>
              <a:rPr lang="zh-CN" altLang="en-US" sz="1600">
                <a:solidFill>
                  <a:schemeClr val="bg1"/>
                </a:solidFill>
                <a:sym typeface="+mn-ea"/>
              </a:rPr>
              <a:t>My hero's sex is Male.</a:t>
            </a:r>
            <a:endParaRPr lang="zh-CN" altLang="en-US" sz="1600">
              <a:solidFill>
                <a:schemeClr val="bg1"/>
              </a:solidFill>
              <a:sym typeface="+mn-ea"/>
            </a:endParaRPr>
          </a:p>
          <a:p>
            <a:pPr lvl="0" algn="l" fontAlgn="auto">
              <a:lnSpc>
                <a:spcPct val="120000"/>
              </a:lnSpc>
            </a:pPr>
            <a:r>
              <a:rPr lang="zh-CN" altLang="en-US" sz="1600">
                <a:solidFill>
                  <a:schemeClr val="bg1"/>
                </a:solidFill>
                <a:sym typeface="+mn-ea"/>
              </a:rPr>
              <a:t>Pangu is now attacking!</a:t>
            </a:r>
            <a:endParaRPr lang="zh-CN" altLang="en-US" sz="1600">
              <a:solidFill>
                <a:schemeClr val="bg1"/>
              </a:solidFill>
              <a:sym typeface="+mn-ea"/>
            </a:endParaRPr>
          </a:p>
          <a:p>
            <a:pPr lvl="0" algn="l" fontAlgn="auto">
              <a:lnSpc>
                <a:spcPct val="120000"/>
              </a:lnSpc>
            </a:pPr>
            <a:r>
              <a:rPr lang="zh-CN" altLang="en-US" sz="1600">
                <a:solidFill>
                  <a:schemeClr val="bg1"/>
                </a:solidFill>
                <a:sym typeface="+mn-ea"/>
              </a:rPr>
              <a:t>Pangu is now using skill 1st.</a:t>
            </a:r>
            <a:endParaRPr lang="zh-CN" altLang="en-US" sz="1600">
              <a:solidFill>
                <a:schemeClr val="bg1"/>
              </a:solidFill>
              <a:sym typeface="+mn-ea"/>
            </a:endParaRPr>
          </a:p>
          <a:p>
            <a:pPr lvl="0" algn="l" fontAlgn="auto">
              <a:lnSpc>
                <a:spcPct val="120000"/>
              </a:lnSpc>
            </a:pPr>
            <a:r>
              <a:rPr lang="zh-CN" altLang="en-US" sz="1600">
                <a:solidFill>
                  <a:schemeClr val="bg1"/>
                </a:solidFill>
                <a:sym typeface="+mn-ea"/>
              </a:rPr>
              <a:t>Pangu is now using skill 2nd.</a:t>
            </a:r>
            <a:endParaRPr lang="zh-CN" altLang="en-US" sz="1600">
              <a:solidFill>
                <a:schemeClr val="bg1"/>
              </a:solidFill>
              <a:sym typeface="+mn-ea"/>
            </a:endParaRPr>
          </a:p>
          <a:p>
            <a:pPr lvl="0" algn="l" fontAlgn="auto">
              <a:lnSpc>
                <a:spcPct val="120000"/>
              </a:lnSpc>
            </a:pPr>
            <a:r>
              <a:rPr lang="zh-CN" altLang="en-US" sz="1600">
                <a:solidFill>
                  <a:schemeClr val="bg1"/>
                </a:solidFill>
                <a:sym typeface="+mn-ea"/>
              </a:rPr>
              <a:t>Pangu is now using skill 3rd.</a:t>
            </a:r>
            <a:endParaRPr lang="zh-CN" altLang="en-US" sz="1600">
              <a:solidFill>
                <a:schemeClr val="bg1"/>
              </a:solidFill>
              <a:sym typeface="+mn-ea"/>
            </a:endParaRPr>
          </a:p>
          <a:p>
            <a:pPr lvl="0" algn="l" fontAlgn="auto">
              <a:lnSpc>
                <a:spcPct val="120000"/>
              </a:lnSpc>
            </a:pPr>
            <a:r>
              <a:rPr lang="zh-CN" altLang="en-US" sz="1600">
                <a:solidFill>
                  <a:schemeClr val="bg1"/>
                </a:solidFill>
                <a:sym typeface="+mn-ea"/>
              </a:rPr>
              <a:t>Your hero's name is Anqila.</a:t>
            </a:r>
            <a:endParaRPr lang="zh-CN" altLang="en-US" sz="1600">
              <a:solidFill>
                <a:schemeClr val="bg1"/>
              </a:solidFill>
              <a:sym typeface="+mn-ea"/>
            </a:endParaRPr>
          </a:p>
          <a:p>
            <a:pPr lvl="0" algn="l" fontAlgn="auto">
              <a:lnSpc>
                <a:spcPct val="120000"/>
              </a:lnSpc>
            </a:pPr>
            <a:r>
              <a:rPr lang="zh-CN" altLang="en-US" sz="1600">
                <a:solidFill>
                  <a:schemeClr val="bg1"/>
                </a:solidFill>
                <a:sym typeface="+mn-ea"/>
              </a:rPr>
              <a:t>Your hero's sex is Female.</a:t>
            </a:r>
            <a:endParaRPr lang="zh-CN" altLang="en-US" sz="1600">
              <a:solidFill>
                <a:schemeClr val="bg1"/>
              </a:solidFill>
              <a:sym typeface="+mn-ea"/>
            </a:endParaRPr>
          </a:p>
          <a:p>
            <a:pPr lvl="0" algn="l" fontAlgn="auto">
              <a:lnSpc>
                <a:spcPct val="120000"/>
              </a:lnSpc>
            </a:pPr>
            <a:r>
              <a:rPr lang="zh-CN" altLang="en-US" sz="1600">
                <a:solidFill>
                  <a:schemeClr val="bg1"/>
                </a:solidFill>
                <a:sym typeface="+mn-ea"/>
              </a:rPr>
              <a:t>Anqila is now attacking!</a:t>
            </a:r>
            <a:endParaRPr lang="zh-CN" altLang="en-US" sz="1600">
              <a:solidFill>
                <a:schemeClr val="bg1"/>
              </a:solidFill>
              <a:sym typeface="+mn-ea"/>
            </a:endParaRPr>
          </a:p>
          <a:p>
            <a:pPr lvl="0" algn="l" fontAlgn="auto">
              <a:lnSpc>
                <a:spcPct val="120000"/>
              </a:lnSpc>
            </a:pPr>
            <a:r>
              <a:rPr lang="zh-CN" altLang="en-US" sz="1600">
                <a:solidFill>
                  <a:schemeClr val="bg1"/>
                </a:solidFill>
                <a:sym typeface="+mn-ea"/>
              </a:rPr>
              <a:t>Anqila is now using skill 1st.</a:t>
            </a:r>
            <a:endParaRPr lang="zh-CN" altLang="en-US" sz="1600">
              <a:solidFill>
                <a:schemeClr val="bg1"/>
              </a:solidFill>
              <a:sym typeface="+mn-ea"/>
            </a:endParaRPr>
          </a:p>
          <a:p>
            <a:pPr lvl="0" algn="l" fontAlgn="auto">
              <a:lnSpc>
                <a:spcPct val="120000"/>
              </a:lnSpc>
            </a:pPr>
            <a:r>
              <a:rPr lang="zh-CN" altLang="en-US" sz="1600">
                <a:solidFill>
                  <a:schemeClr val="bg1"/>
                </a:solidFill>
                <a:sym typeface="+mn-ea"/>
              </a:rPr>
              <a:t>Anqila is now using skill 2nd.</a:t>
            </a:r>
            <a:endParaRPr lang="zh-CN" altLang="en-US" sz="1600">
              <a:solidFill>
                <a:schemeClr val="bg1"/>
              </a:solidFill>
              <a:sym typeface="+mn-ea"/>
            </a:endParaRPr>
          </a:p>
          <a:p>
            <a:pPr lvl="0" algn="l" fontAlgn="auto">
              <a:lnSpc>
                <a:spcPct val="120000"/>
              </a:lnSpc>
            </a:pPr>
            <a:r>
              <a:rPr lang="zh-CN" altLang="en-US" sz="1600">
                <a:solidFill>
                  <a:schemeClr val="bg1"/>
                </a:solidFill>
                <a:sym typeface="+mn-ea"/>
              </a:rPr>
              <a:t>Anqila is now using skill 3rd.</a:t>
            </a:r>
            <a:endParaRPr lang="zh-CN" altLang="en-US" sz="1600">
              <a:solidFill>
                <a:schemeClr val="bg1"/>
              </a:solidFill>
              <a:sym typeface="+mn-ea"/>
            </a:endParaRPr>
          </a:p>
        </p:txBody>
      </p:sp>
      <p:sp>
        <p:nvSpPr>
          <p:cNvPr id="27" name="Text Box 10"/>
          <p:cNvSpPr txBox="1">
            <a:spLocks noChangeArrowheads="1"/>
          </p:cNvSpPr>
          <p:nvPr/>
        </p:nvSpPr>
        <p:spPr bwMode="auto">
          <a:xfrm>
            <a:off x="228600" y="1100455"/>
            <a:ext cx="6470650" cy="175831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60960" tIns="30480" rIns="60960" bIns="3048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 defTabSz="1450975" fontAlgn="auto">
              <a:lnSpc>
                <a:spcPct val="120000"/>
              </a:lnSpc>
              <a:buFont typeface="Arial" panose="020B0604020202090204" pitchFamily="34" charset="0"/>
              <a:buChar char="•"/>
              <a:defRPr/>
            </a:pPr>
            <a:r>
              <a:rPr lang="en-US" altLang="zh-CN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c</a:t>
            </a:r>
            <a:r>
              <a:rPr lang="en-US" altLang="zh-CN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lass</a:t>
            </a:r>
            <a:r>
              <a:rPr lang="zh-CN" altLang="en-US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语句定义类</a:t>
            </a:r>
            <a:endParaRPr lang="zh-CN" altLang="en-US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342900" indent="-342900" algn="l" defTabSz="1450975" fontAlgn="auto">
              <a:lnSpc>
                <a:spcPct val="12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类的第一个方法</a:t>
            </a:r>
            <a:r>
              <a:rPr lang="en-US" altLang="zh-CN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__init__</a:t>
            </a:r>
            <a:r>
              <a:rPr lang="zh-CN" altLang="en-US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是类的构造函数</a:t>
            </a:r>
            <a:endParaRPr lang="zh-CN" altLang="en-US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342900" indent="-342900" algn="l" defTabSz="1450975" fontAlgn="auto">
              <a:lnSpc>
                <a:spcPct val="12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可在类中定义类的方法和属性</a:t>
            </a:r>
            <a:endParaRPr lang="zh-CN" altLang="en-US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342900" indent="-342900" algn="l" defTabSz="1450975" fontAlgn="auto">
              <a:lnSpc>
                <a:spcPct val="12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类方法的首个参数必须是</a:t>
            </a:r>
            <a:r>
              <a:rPr lang="en-US" altLang="zh-CN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self</a:t>
            </a:r>
            <a:endParaRPr lang="en-US" altLang="zh-CN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342900" indent="-342900" algn="l" defTabSz="1450975" fontAlgn="auto">
              <a:lnSpc>
                <a:spcPct val="12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类代码必须保持缩进</a:t>
            </a:r>
            <a:endParaRPr lang="zh-CN" altLang="en-US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756852" y="392154"/>
            <a:ext cx="3234690" cy="70675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</a:pPr>
            <a:r>
              <a:rPr lang="zh-CN" altLang="en-US" sz="4000" b="1" dirty="0">
                <a:latin typeface="苹方-简" panose="020B0400000000000000" charset="-122"/>
                <a:ea typeface="苹方-简" panose="020B0400000000000000" charset="-122"/>
                <a:cs typeface="+mn-ea"/>
                <a:sym typeface="+mn-lt"/>
              </a:rPr>
              <a:t>创建和使用类</a:t>
            </a:r>
            <a:endParaRPr lang="zh-CN" altLang="en-US" sz="4000" b="1" dirty="0">
              <a:latin typeface="苹方-简" panose="020B0400000000000000" charset="-122"/>
              <a:ea typeface="苹方-简" panose="020B0400000000000000" charset="-122"/>
              <a:cs typeface="+mn-ea"/>
              <a:sym typeface="+mn-lt"/>
            </a:endParaRPr>
          </a:p>
        </p:txBody>
      </p:sp>
      <p:sp>
        <p:nvSpPr>
          <p:cNvPr id="33" name="等腰三角形 32"/>
          <p:cNvSpPr/>
          <p:nvPr/>
        </p:nvSpPr>
        <p:spPr>
          <a:xfrm rot="16200000" flipV="1">
            <a:off x="-91725" y="483879"/>
            <a:ext cx="707885" cy="524437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771640" y="827405"/>
            <a:ext cx="5294630" cy="227584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燕尾形箭头 14"/>
          <p:cNvSpPr/>
          <p:nvPr/>
        </p:nvSpPr>
        <p:spPr>
          <a:xfrm rot="10800000">
            <a:off x="6291580" y="4801235"/>
            <a:ext cx="370840" cy="331470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Text Box 10"/>
          <p:cNvSpPr txBox="1">
            <a:spLocks noChangeArrowheads="1"/>
          </p:cNvSpPr>
          <p:nvPr/>
        </p:nvSpPr>
        <p:spPr bwMode="auto">
          <a:xfrm>
            <a:off x="228600" y="2802890"/>
            <a:ext cx="2939415" cy="402018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60960" tIns="30480" rIns="60960" bIns="3048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 defTabSz="1450975" fontAlgn="auto">
              <a:lnSpc>
                <a:spcPct val="11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类实例化</a:t>
            </a:r>
            <a:endParaRPr lang="zh-CN" altLang="en-US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800100" lvl="1" indent="-342900" algn="l" defTabSz="1450975" fontAlgn="auto">
              <a:lnSpc>
                <a:spcPct val="110000"/>
              </a:lnSpc>
              <a:buFont typeface="Wingdings" panose="05000000000000000000" charset="0"/>
              <a:buChar char=""/>
              <a:defRPr/>
            </a:pPr>
            <a:r>
              <a:rPr lang="zh-CN" altLang="en-US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类名</a:t>
            </a:r>
            <a:r>
              <a:rPr lang="en-US" altLang="zh-CN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(</a:t>
            </a:r>
            <a:r>
              <a:rPr lang="zh-CN" altLang="en-US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参数</a:t>
            </a:r>
            <a:r>
              <a:rPr lang="en-US" altLang="zh-CN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)</a:t>
            </a:r>
            <a:endParaRPr lang="en-US" altLang="zh-CN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800100" lvl="1" indent="-342900" algn="l" defTabSz="1450975" fontAlgn="auto">
              <a:lnSpc>
                <a:spcPct val="110000"/>
              </a:lnSpc>
              <a:buFont typeface="Wingdings" panose="05000000000000000000" charset="0"/>
              <a:buChar char=""/>
              <a:defRPr/>
            </a:pPr>
            <a:r>
              <a:rPr lang="en-US" altLang="zh-CN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self</a:t>
            </a:r>
            <a:r>
              <a:rPr lang="zh-CN" altLang="en-US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参数为缺省参数，实例化时不需提供</a:t>
            </a:r>
            <a:endParaRPr lang="zh-CN" altLang="en-US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800100" lvl="1" indent="-342900" algn="l" defTabSz="1450975" fontAlgn="auto">
              <a:lnSpc>
                <a:spcPct val="110000"/>
              </a:lnSpc>
              <a:buFont typeface="Wingdings" panose="05000000000000000000" charset="0"/>
              <a:buChar char=""/>
              <a:defRPr/>
            </a:pPr>
            <a:r>
              <a:rPr lang="zh-CN" altLang="en-US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可以使用构造函数中给类的属性赋值</a:t>
            </a:r>
            <a:endParaRPr lang="zh-CN" altLang="en-US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342900" lvl="0" indent="-342900" algn="l" defTabSz="1450975" fontAlgn="auto">
              <a:lnSpc>
                <a:spcPct val="11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访问属性</a:t>
            </a:r>
            <a:endParaRPr lang="zh-CN" altLang="en-US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800100" lvl="1" indent="-342900" algn="l" defTabSz="1450975" fontAlgn="auto">
              <a:lnSpc>
                <a:spcPct val="110000"/>
              </a:lnSpc>
              <a:buFont typeface="Wingdings" panose="05000000000000000000" charset="0"/>
              <a:buChar char=""/>
              <a:defRPr/>
            </a:pPr>
            <a:r>
              <a:rPr lang="zh-CN" altLang="en-US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类名</a:t>
            </a:r>
            <a:r>
              <a:rPr lang="en-US" altLang="zh-CN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.</a:t>
            </a:r>
            <a:r>
              <a:rPr lang="zh-CN" altLang="en-US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属性名</a:t>
            </a:r>
            <a:endParaRPr lang="zh-CN" altLang="en-US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342900" lvl="0" indent="-342900" algn="l" defTabSz="1450975" fontAlgn="auto">
              <a:lnSpc>
                <a:spcPct val="11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类方法调用</a:t>
            </a:r>
            <a:endParaRPr lang="zh-CN" altLang="en-US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800100" lvl="1" indent="-342900" algn="l" defTabSz="1450975" fontAlgn="auto">
              <a:lnSpc>
                <a:spcPct val="110000"/>
              </a:lnSpc>
              <a:buFont typeface="Wingdings" panose="05000000000000000000" charset="0"/>
              <a:buChar char=""/>
              <a:defRPr/>
            </a:pPr>
            <a:r>
              <a:rPr lang="zh-CN" altLang="en-US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类名</a:t>
            </a:r>
            <a:r>
              <a:rPr lang="en-US" altLang="zh-CN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.</a:t>
            </a:r>
            <a:r>
              <a:rPr lang="zh-CN" altLang="en-US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方法名</a:t>
            </a:r>
            <a:r>
              <a:rPr lang="en-US" altLang="zh-CN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(</a:t>
            </a:r>
            <a:r>
              <a:rPr lang="zh-CN" altLang="en-US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参数</a:t>
            </a:r>
            <a:r>
              <a:rPr lang="en-US" altLang="zh-CN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)</a:t>
            </a:r>
            <a:endParaRPr lang="en-US" altLang="zh-CN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800100" lvl="1" indent="-342900" algn="l" defTabSz="1450975" fontAlgn="auto">
              <a:lnSpc>
                <a:spcPct val="110000"/>
              </a:lnSpc>
              <a:buFont typeface="Wingdings" panose="05000000000000000000" charset="0"/>
              <a:buChar char=""/>
              <a:defRPr/>
            </a:pPr>
            <a:r>
              <a:rPr lang="en-US" altLang="zh-CN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self</a:t>
            </a:r>
            <a:r>
              <a:rPr lang="zh-CN" altLang="en-US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参数为缺省参数，类方法调用时不需要提供</a:t>
            </a:r>
            <a:endParaRPr lang="zh-CN" altLang="en-US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6785610" y="3288665"/>
            <a:ext cx="5294630" cy="121793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6785610" y="5132705"/>
            <a:ext cx="5294630" cy="121793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ransition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5763895" y="2434590"/>
            <a:ext cx="3028315" cy="4184650"/>
          </a:xfrm>
          <a:prstGeom prst="rect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txBody>
          <a:bodyPr wrap="square" rtlCol="0" anchor="t">
            <a:spAutoFit/>
          </a:bodyPr>
          <a:p>
            <a:r>
              <a:rPr lang="zh-CN" altLang="en-US" sz="1400">
                <a:solidFill>
                  <a:schemeClr val="bg1"/>
                </a:solidFill>
                <a:sym typeface="+mn-ea"/>
              </a:rPr>
              <a:t>my_hero = Hero("Pangu", "Warrior", "Male")</a:t>
            </a:r>
            <a:endParaRPr lang="zh-CN" altLang="en-US" sz="1400">
              <a:solidFill>
                <a:schemeClr val="bg1"/>
              </a:solidFill>
            </a:endParaRPr>
          </a:p>
          <a:p>
            <a:r>
              <a:rPr lang="zh-CN" altLang="en-US" sz="1400">
                <a:solidFill>
                  <a:schemeClr val="bg1"/>
                </a:solidFill>
                <a:sym typeface="+mn-ea"/>
              </a:rPr>
              <a:t>print(my_hero.get_descriptive_info())</a:t>
            </a:r>
            <a:endParaRPr lang="zh-CN" altLang="en-US" sz="1400">
              <a:solidFill>
                <a:schemeClr val="bg1"/>
              </a:solidFill>
            </a:endParaRPr>
          </a:p>
          <a:p>
            <a:r>
              <a:rPr lang="zh-CN" altLang="en-US" sz="1400">
                <a:solidFill>
                  <a:schemeClr val="bg1"/>
                </a:solidFill>
                <a:sym typeface="+mn-ea"/>
              </a:rPr>
              <a:t>my_hero.read_grade()</a:t>
            </a:r>
            <a:endParaRPr lang="zh-CN" altLang="en-US" sz="1400">
              <a:solidFill>
                <a:schemeClr val="bg1"/>
              </a:solidFill>
            </a:endParaRPr>
          </a:p>
          <a:p>
            <a:endParaRPr lang="zh-CN" altLang="en-US" sz="1400">
              <a:solidFill>
                <a:schemeClr val="bg1"/>
              </a:solidFill>
            </a:endParaRPr>
          </a:p>
          <a:p>
            <a:r>
              <a:rPr lang="zh-CN" altLang="en-US" sz="1400">
                <a:solidFill>
                  <a:schemeClr val="bg1"/>
                </a:solidFill>
                <a:sym typeface="+mn-ea"/>
              </a:rPr>
              <a:t>my_hero.grade = 10</a:t>
            </a:r>
            <a:endParaRPr lang="zh-CN" altLang="en-US" sz="1400">
              <a:solidFill>
                <a:schemeClr val="bg1"/>
              </a:solidFill>
            </a:endParaRPr>
          </a:p>
          <a:p>
            <a:r>
              <a:rPr lang="zh-CN" altLang="en-US" sz="1400">
                <a:solidFill>
                  <a:schemeClr val="bg1"/>
                </a:solidFill>
                <a:sym typeface="+mn-ea"/>
              </a:rPr>
              <a:t>my_hero.read_grade()</a:t>
            </a:r>
            <a:endParaRPr lang="zh-CN" altLang="en-US" sz="1400">
              <a:solidFill>
                <a:schemeClr val="bg1"/>
              </a:solidFill>
            </a:endParaRPr>
          </a:p>
          <a:p>
            <a:r>
              <a:rPr lang="zh-CN" altLang="en-US" sz="1400">
                <a:solidFill>
                  <a:schemeClr val="bg1"/>
                </a:solidFill>
                <a:sym typeface="+mn-ea"/>
              </a:rPr>
              <a:t>my_hero.increament_grade(2)</a:t>
            </a:r>
            <a:endParaRPr lang="zh-CN" altLang="en-US" sz="1400">
              <a:solidFill>
                <a:schemeClr val="bg1"/>
              </a:solidFill>
            </a:endParaRPr>
          </a:p>
          <a:p>
            <a:r>
              <a:rPr lang="zh-CN" altLang="en-US" sz="1400">
                <a:solidFill>
                  <a:schemeClr val="bg1"/>
                </a:solidFill>
                <a:sym typeface="+mn-ea"/>
              </a:rPr>
              <a:t>my_hero.read_grade()</a:t>
            </a:r>
            <a:endParaRPr lang="zh-CN" altLang="en-US" sz="1400">
              <a:solidFill>
                <a:schemeClr val="bg1"/>
              </a:solidFill>
            </a:endParaRPr>
          </a:p>
          <a:p>
            <a:r>
              <a:rPr lang="zh-CN" altLang="en-US" sz="1400">
                <a:solidFill>
                  <a:schemeClr val="bg1"/>
                </a:solidFill>
                <a:sym typeface="+mn-ea"/>
              </a:rPr>
              <a:t>my_hero.increament_grade(-2)</a:t>
            </a:r>
            <a:endParaRPr lang="zh-CN" altLang="en-US" sz="1400">
              <a:solidFill>
                <a:schemeClr val="bg1"/>
              </a:solidFill>
            </a:endParaRPr>
          </a:p>
          <a:p>
            <a:r>
              <a:rPr lang="zh-CN" altLang="en-US" sz="1400">
                <a:solidFill>
                  <a:schemeClr val="bg1"/>
                </a:solidFill>
                <a:sym typeface="+mn-ea"/>
              </a:rPr>
              <a:t>my_hero.read_grade()</a:t>
            </a:r>
            <a:endParaRPr lang="zh-CN" altLang="en-US" sz="1400">
              <a:solidFill>
                <a:schemeClr val="bg1"/>
              </a:solidFill>
            </a:endParaRPr>
          </a:p>
          <a:p>
            <a:r>
              <a:rPr lang="zh-CN" altLang="en-US" sz="1400">
                <a:solidFill>
                  <a:schemeClr val="bg1"/>
                </a:solidFill>
                <a:sym typeface="+mn-ea"/>
              </a:rPr>
              <a:t>my_hero.increament_grade(10)</a:t>
            </a:r>
            <a:endParaRPr lang="zh-CN" altLang="en-US" sz="1400">
              <a:solidFill>
                <a:schemeClr val="bg1"/>
              </a:solidFill>
            </a:endParaRPr>
          </a:p>
          <a:p>
            <a:r>
              <a:rPr lang="zh-CN" altLang="en-US" sz="1400">
                <a:solidFill>
                  <a:schemeClr val="bg1"/>
                </a:solidFill>
                <a:sym typeface="+mn-ea"/>
              </a:rPr>
              <a:t>my_hero.read_grade()</a:t>
            </a:r>
            <a:endParaRPr lang="zh-CN" altLang="en-US" sz="1400">
              <a:solidFill>
                <a:schemeClr val="bg1"/>
              </a:solidFill>
            </a:endParaRPr>
          </a:p>
          <a:p>
            <a:r>
              <a:rPr lang="zh-CN" altLang="en-US" sz="1400">
                <a:solidFill>
                  <a:schemeClr val="bg1"/>
                </a:solidFill>
                <a:sym typeface="+mn-ea"/>
              </a:rPr>
              <a:t>my_hero.update_grade(15)</a:t>
            </a:r>
            <a:endParaRPr lang="zh-CN" altLang="en-US" sz="1400">
              <a:solidFill>
                <a:schemeClr val="bg1"/>
              </a:solidFill>
            </a:endParaRPr>
          </a:p>
          <a:p>
            <a:r>
              <a:rPr lang="zh-CN" altLang="en-US" sz="1400">
                <a:solidFill>
                  <a:schemeClr val="bg1"/>
                </a:solidFill>
                <a:sym typeface="+mn-ea"/>
              </a:rPr>
              <a:t>my_hero.read_grade()</a:t>
            </a:r>
            <a:endParaRPr lang="zh-CN" altLang="en-US" sz="1400">
              <a:solidFill>
                <a:schemeClr val="bg1"/>
              </a:solidFill>
            </a:endParaRPr>
          </a:p>
          <a:p>
            <a:r>
              <a:rPr lang="zh-CN" altLang="en-US" sz="1400">
                <a:solidFill>
                  <a:schemeClr val="bg1"/>
                </a:solidFill>
                <a:sym typeface="+mn-ea"/>
              </a:rPr>
              <a:t>my_hero.update_grade(20)</a:t>
            </a:r>
            <a:endParaRPr lang="zh-CN" altLang="en-US" sz="1400">
              <a:solidFill>
                <a:schemeClr val="bg1"/>
              </a:solidFill>
            </a:endParaRPr>
          </a:p>
          <a:p>
            <a:r>
              <a:rPr lang="zh-CN" altLang="en-US" sz="1400">
                <a:solidFill>
                  <a:schemeClr val="bg1"/>
                </a:solidFill>
                <a:sym typeface="+mn-ea"/>
              </a:rPr>
              <a:t>my_hero.read_grade()</a:t>
            </a:r>
            <a:endParaRPr lang="zh-CN" altLang="en-US" sz="1400">
              <a:solidFill>
                <a:schemeClr val="bg1"/>
              </a:solidFill>
            </a:endParaRPr>
          </a:p>
          <a:p>
            <a:r>
              <a:rPr lang="zh-CN" altLang="en-US" sz="1400">
                <a:solidFill>
                  <a:schemeClr val="bg1"/>
                </a:solidFill>
                <a:sym typeface="+mn-ea"/>
              </a:rPr>
              <a:t>my_hero.update_grade(12)</a:t>
            </a:r>
            <a:endParaRPr lang="zh-CN" altLang="en-US" sz="1400">
              <a:solidFill>
                <a:schemeClr val="bg1"/>
              </a:solidFill>
            </a:endParaRPr>
          </a:p>
          <a:p>
            <a:r>
              <a:rPr lang="zh-CN" altLang="en-US" sz="1400">
                <a:solidFill>
                  <a:schemeClr val="bg1"/>
                </a:solidFill>
                <a:sym typeface="+mn-ea"/>
              </a:rPr>
              <a:t>my_hero.read_grade()</a:t>
            </a:r>
            <a:endParaRPr lang="zh-CN" altLang="en-US" sz="1400">
              <a:solidFill>
                <a:schemeClr val="bg1"/>
              </a:solidFill>
              <a:sym typeface="+mn-ea"/>
            </a:endParaRPr>
          </a:p>
        </p:txBody>
      </p:sp>
      <p:sp>
        <p:nvSpPr>
          <p:cNvPr id="27" name="Text Box 10"/>
          <p:cNvSpPr txBox="1">
            <a:spLocks noChangeArrowheads="1"/>
          </p:cNvSpPr>
          <p:nvPr/>
        </p:nvSpPr>
        <p:spPr bwMode="auto">
          <a:xfrm>
            <a:off x="5763895" y="1161415"/>
            <a:ext cx="6205220" cy="124079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60960" tIns="30480" rIns="60960" bIns="3048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 defTabSz="1450975" fontAlgn="auto">
              <a:lnSpc>
                <a:spcPct val="12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sz="16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创建新的</a:t>
            </a:r>
            <a:r>
              <a:rPr lang="en-US" altLang="zh-CN" sz="16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Hero</a:t>
            </a:r>
            <a:r>
              <a:rPr lang="zh-CN" altLang="en-US" sz="16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类，设置属性和方法</a:t>
            </a:r>
            <a:endParaRPr lang="zh-CN" altLang="en-US" sz="16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342900" indent="-342900" algn="l" defTabSz="1450975" fontAlgn="auto">
              <a:lnSpc>
                <a:spcPct val="12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sz="16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实例化</a:t>
            </a:r>
            <a:r>
              <a:rPr lang="en-US" altLang="zh-CN" sz="16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Hero</a:t>
            </a:r>
            <a:r>
              <a:rPr lang="zh-CN" altLang="en-US" sz="16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类生成</a:t>
            </a:r>
            <a:r>
              <a:rPr lang="en-US" altLang="zh-CN" sz="16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my_hero</a:t>
            </a:r>
            <a:r>
              <a:rPr lang="zh-CN" altLang="en-US" sz="16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对象</a:t>
            </a:r>
            <a:endParaRPr lang="zh-CN" altLang="en-US" sz="16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342900" indent="-342900" algn="l" defTabSz="1450975" fontAlgn="auto">
              <a:lnSpc>
                <a:spcPct val="12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sz="16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直接修改实例化对象属性值</a:t>
            </a:r>
            <a:endParaRPr lang="zh-CN" altLang="en-US" sz="16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342900" indent="-342900" algn="l" defTabSz="1450975" fontAlgn="auto">
              <a:lnSpc>
                <a:spcPct val="12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sz="16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通过类方法修改实例化对象属性值</a:t>
            </a:r>
            <a:endParaRPr lang="zh-CN" altLang="en-US" sz="16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756852" y="392154"/>
            <a:ext cx="3234690" cy="70675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</a:pPr>
            <a:r>
              <a:rPr lang="zh-CN" altLang="en-US" sz="4000" b="1" dirty="0">
                <a:latin typeface="苹方-简" panose="020B0400000000000000" charset="-122"/>
                <a:ea typeface="苹方-简" panose="020B0400000000000000" charset="-122"/>
                <a:cs typeface="+mn-ea"/>
                <a:sym typeface="+mn-lt"/>
              </a:rPr>
              <a:t>使用类和实例</a:t>
            </a:r>
            <a:endParaRPr lang="zh-CN" altLang="en-US" sz="4000" b="1" dirty="0">
              <a:latin typeface="苹方-简" panose="020B0400000000000000" charset="-122"/>
              <a:ea typeface="苹方-简" panose="020B0400000000000000" charset="-122"/>
              <a:cs typeface="+mn-ea"/>
              <a:sym typeface="+mn-lt"/>
            </a:endParaRPr>
          </a:p>
        </p:txBody>
      </p:sp>
      <p:sp>
        <p:nvSpPr>
          <p:cNvPr id="33" name="等腰三角形 32"/>
          <p:cNvSpPr/>
          <p:nvPr/>
        </p:nvSpPr>
        <p:spPr>
          <a:xfrm rot="16200000" flipV="1">
            <a:off x="-91725" y="483879"/>
            <a:ext cx="707885" cy="524437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756920" y="7870825"/>
            <a:ext cx="2413000" cy="304165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325120" y="1161415"/>
            <a:ext cx="5258435" cy="5477510"/>
          </a:xfrm>
          <a:prstGeom prst="rect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txBody>
          <a:bodyPr wrap="square" rtlCol="0" anchor="t">
            <a:spAutoFit/>
          </a:bodyPr>
          <a:p>
            <a:pPr fontAlgn="auto"/>
            <a:r>
              <a:rPr lang="zh-CN" altLang="en-US" sz="1400">
                <a:solidFill>
                  <a:schemeClr val="bg1"/>
                </a:solidFill>
              </a:rPr>
              <a:t>class Hero():</a:t>
            </a:r>
            <a:endParaRPr lang="zh-CN" altLang="en-US" sz="1400">
              <a:solidFill>
                <a:schemeClr val="bg1"/>
              </a:solidFill>
            </a:endParaRPr>
          </a:p>
          <a:p>
            <a:pPr fontAlgn="auto"/>
            <a:r>
              <a:rPr lang="zh-CN" altLang="en-US" sz="1400">
                <a:solidFill>
                  <a:schemeClr val="bg1"/>
                </a:solidFill>
              </a:rPr>
              <a:t>    def __init__(self, name, type, sex):</a:t>
            </a:r>
            <a:endParaRPr lang="zh-CN" altLang="en-US" sz="1400">
              <a:solidFill>
                <a:schemeClr val="bg1"/>
              </a:solidFill>
            </a:endParaRPr>
          </a:p>
          <a:p>
            <a:pPr fontAlgn="auto"/>
            <a:r>
              <a:rPr lang="zh-CN" altLang="en-US" sz="1400">
                <a:solidFill>
                  <a:schemeClr val="bg1"/>
                </a:solidFill>
              </a:rPr>
              <a:t>        self.name = name</a:t>
            </a:r>
            <a:endParaRPr lang="zh-CN" altLang="en-US" sz="1400">
              <a:solidFill>
                <a:schemeClr val="bg1"/>
              </a:solidFill>
            </a:endParaRPr>
          </a:p>
          <a:p>
            <a:pPr fontAlgn="auto"/>
            <a:r>
              <a:rPr lang="zh-CN" altLang="en-US" sz="1400">
                <a:solidFill>
                  <a:schemeClr val="bg1"/>
                </a:solidFill>
              </a:rPr>
              <a:t>        self.sex = sex</a:t>
            </a:r>
            <a:endParaRPr lang="zh-CN" altLang="en-US" sz="1400">
              <a:solidFill>
                <a:schemeClr val="bg1"/>
              </a:solidFill>
            </a:endParaRPr>
          </a:p>
          <a:p>
            <a:pPr fontAlgn="auto"/>
            <a:r>
              <a:rPr lang="zh-CN" altLang="en-US" sz="1400">
                <a:solidFill>
                  <a:schemeClr val="bg1"/>
                </a:solidFill>
              </a:rPr>
              <a:t>        self.type = type</a:t>
            </a:r>
            <a:endParaRPr lang="zh-CN" altLang="en-US" sz="1400">
              <a:solidFill>
                <a:schemeClr val="bg1"/>
              </a:solidFill>
            </a:endParaRPr>
          </a:p>
          <a:p>
            <a:pPr fontAlgn="auto"/>
            <a:r>
              <a:rPr lang="zh-CN" altLang="en-US" sz="1400">
                <a:solidFill>
                  <a:schemeClr val="bg1"/>
                </a:solidFill>
              </a:rPr>
              <a:t>        self.grade = 1</a:t>
            </a:r>
            <a:endParaRPr lang="zh-CN" altLang="en-US" sz="1400">
              <a:solidFill>
                <a:schemeClr val="bg1"/>
              </a:solidFill>
            </a:endParaRPr>
          </a:p>
          <a:p>
            <a:pPr fontAlgn="auto"/>
            <a:endParaRPr lang="zh-CN" altLang="en-US" sz="1400">
              <a:solidFill>
                <a:schemeClr val="bg1"/>
              </a:solidFill>
            </a:endParaRPr>
          </a:p>
          <a:p>
            <a:pPr fontAlgn="auto"/>
            <a:r>
              <a:rPr lang="zh-CN" altLang="en-US" sz="1400">
                <a:solidFill>
                  <a:schemeClr val="bg1"/>
                </a:solidFill>
              </a:rPr>
              <a:t>    def get_descriptive_info(self):</a:t>
            </a:r>
            <a:endParaRPr lang="zh-CN" altLang="en-US" sz="1400">
              <a:solidFill>
                <a:schemeClr val="bg1"/>
              </a:solidFill>
            </a:endParaRPr>
          </a:p>
          <a:p>
            <a:pPr fontAlgn="auto"/>
            <a:r>
              <a:rPr lang="zh-CN" altLang="en-US" sz="1400">
                <a:solidFill>
                  <a:schemeClr val="bg1"/>
                </a:solidFill>
              </a:rPr>
              <a:t>        desc_info = self.name + ' ' + self.type + ' ' + self.sex</a:t>
            </a:r>
            <a:endParaRPr lang="zh-CN" altLang="en-US" sz="1400">
              <a:solidFill>
                <a:schemeClr val="bg1"/>
              </a:solidFill>
            </a:endParaRPr>
          </a:p>
          <a:p>
            <a:pPr fontAlgn="auto"/>
            <a:r>
              <a:rPr lang="zh-CN" altLang="en-US" sz="1400">
                <a:solidFill>
                  <a:schemeClr val="bg1"/>
                </a:solidFill>
              </a:rPr>
              <a:t>        return desc_info</a:t>
            </a:r>
            <a:endParaRPr lang="zh-CN" altLang="en-US" sz="1400">
              <a:solidFill>
                <a:schemeClr val="bg1"/>
              </a:solidFill>
            </a:endParaRPr>
          </a:p>
          <a:p>
            <a:pPr fontAlgn="auto"/>
            <a:endParaRPr lang="zh-CN" altLang="en-US" sz="1400">
              <a:solidFill>
                <a:schemeClr val="bg1"/>
              </a:solidFill>
            </a:endParaRPr>
          </a:p>
          <a:p>
            <a:pPr fontAlgn="auto"/>
            <a:r>
              <a:rPr lang="zh-CN" altLang="en-US" sz="1400">
                <a:solidFill>
                  <a:schemeClr val="bg1"/>
                </a:solidFill>
              </a:rPr>
              <a:t>    def read_grade(self):</a:t>
            </a:r>
            <a:endParaRPr lang="zh-CN" altLang="en-US" sz="1400">
              <a:solidFill>
                <a:schemeClr val="bg1"/>
              </a:solidFill>
            </a:endParaRPr>
          </a:p>
          <a:p>
            <a:pPr fontAlgn="auto"/>
            <a:r>
              <a:rPr lang="zh-CN" altLang="en-US" sz="1400">
                <a:solidFill>
                  <a:schemeClr val="bg1"/>
                </a:solidFill>
              </a:rPr>
              <a:t>        print("Hero "+self.name+"'s "+" grade is " + str(self.grade))</a:t>
            </a:r>
            <a:endParaRPr lang="zh-CN" altLang="en-US" sz="1400">
              <a:solidFill>
                <a:schemeClr val="bg1"/>
              </a:solidFill>
            </a:endParaRPr>
          </a:p>
          <a:p>
            <a:pPr fontAlgn="auto"/>
            <a:endParaRPr lang="zh-CN" altLang="en-US" sz="1400">
              <a:solidFill>
                <a:schemeClr val="bg1"/>
              </a:solidFill>
            </a:endParaRPr>
          </a:p>
          <a:p>
            <a:pPr fontAlgn="auto"/>
            <a:r>
              <a:rPr lang="zh-CN" altLang="en-US" sz="1400">
                <a:solidFill>
                  <a:schemeClr val="bg1"/>
                </a:solidFill>
              </a:rPr>
              <a:t>    def update_grade(self, grade):</a:t>
            </a:r>
            <a:endParaRPr lang="zh-CN" altLang="en-US" sz="1400">
              <a:solidFill>
                <a:schemeClr val="bg1"/>
              </a:solidFill>
            </a:endParaRPr>
          </a:p>
          <a:p>
            <a:pPr fontAlgn="auto"/>
            <a:r>
              <a:rPr lang="zh-CN" altLang="en-US" sz="1400">
                <a:solidFill>
                  <a:schemeClr val="bg1"/>
                </a:solidFill>
              </a:rPr>
              <a:t>        if grade &gt; 15:</a:t>
            </a:r>
            <a:endParaRPr lang="zh-CN" altLang="en-US" sz="1400">
              <a:solidFill>
                <a:schemeClr val="bg1"/>
              </a:solidFill>
            </a:endParaRPr>
          </a:p>
          <a:p>
            <a:pPr fontAlgn="auto"/>
            <a:r>
              <a:rPr lang="zh-CN" altLang="en-US" sz="1400">
                <a:solidFill>
                  <a:schemeClr val="bg1"/>
                </a:solidFill>
              </a:rPr>
              <a:t>            print("Hero's grade must be less than or equal to 15!")</a:t>
            </a:r>
            <a:endParaRPr lang="zh-CN" altLang="en-US" sz="1400">
              <a:solidFill>
                <a:schemeClr val="bg1"/>
              </a:solidFill>
            </a:endParaRPr>
          </a:p>
          <a:p>
            <a:pPr fontAlgn="auto"/>
            <a:r>
              <a:rPr lang="zh-CN" altLang="en-US" sz="1400">
                <a:solidFill>
                  <a:schemeClr val="bg1"/>
                </a:solidFill>
              </a:rPr>
              <a:t>        elif grade &gt;= self.grade:</a:t>
            </a:r>
            <a:endParaRPr lang="zh-CN" altLang="en-US" sz="1400">
              <a:solidFill>
                <a:schemeClr val="bg1"/>
              </a:solidFill>
            </a:endParaRPr>
          </a:p>
          <a:p>
            <a:pPr fontAlgn="auto"/>
            <a:r>
              <a:rPr lang="zh-CN" altLang="en-US" sz="1400">
                <a:solidFill>
                  <a:schemeClr val="bg1"/>
                </a:solidFill>
              </a:rPr>
              <a:t>            self.grade = grade</a:t>
            </a:r>
            <a:endParaRPr lang="zh-CN" altLang="en-US" sz="1400">
              <a:solidFill>
                <a:schemeClr val="bg1"/>
              </a:solidFill>
            </a:endParaRPr>
          </a:p>
          <a:p>
            <a:pPr fontAlgn="auto"/>
            <a:r>
              <a:rPr lang="zh-CN" altLang="en-US" sz="1400">
                <a:solidFill>
                  <a:schemeClr val="bg1"/>
                </a:solidFill>
              </a:rPr>
              <a:t>        else:</a:t>
            </a:r>
            <a:endParaRPr lang="zh-CN" altLang="en-US" sz="1400">
              <a:solidFill>
                <a:schemeClr val="bg1"/>
              </a:solidFill>
            </a:endParaRPr>
          </a:p>
          <a:p>
            <a:pPr fontAlgn="auto"/>
            <a:r>
              <a:rPr lang="zh-CN" altLang="en-US" sz="1400">
                <a:solidFill>
                  <a:schemeClr val="bg1"/>
                </a:solidFill>
              </a:rPr>
              <a:t>            print("You can't roll back hero's grade!")</a:t>
            </a:r>
            <a:endParaRPr lang="zh-CN" altLang="en-US" sz="1400">
              <a:solidFill>
                <a:schemeClr val="bg1"/>
              </a:solidFill>
            </a:endParaRPr>
          </a:p>
          <a:p>
            <a:pPr fontAlgn="auto"/>
            <a:endParaRPr lang="zh-CN" altLang="en-US" sz="1400">
              <a:solidFill>
                <a:schemeClr val="bg1"/>
              </a:solidFill>
            </a:endParaRPr>
          </a:p>
          <a:p>
            <a:pPr fontAlgn="auto"/>
            <a:r>
              <a:rPr lang="zh-CN" altLang="en-US" sz="1400">
                <a:solidFill>
                  <a:schemeClr val="bg1"/>
                </a:solidFill>
              </a:rPr>
              <a:t>    def increament_grade(self, inc_grade):</a:t>
            </a:r>
            <a:endParaRPr lang="zh-CN" altLang="en-US" sz="1400">
              <a:solidFill>
                <a:schemeClr val="bg1"/>
              </a:solidFill>
            </a:endParaRPr>
          </a:p>
          <a:p>
            <a:pPr fontAlgn="auto"/>
            <a:r>
              <a:rPr lang="zh-CN" altLang="en-US" sz="1400">
                <a:solidFill>
                  <a:schemeClr val="bg1"/>
                </a:solidFill>
              </a:rPr>
              <a:t>        self.update_grade(self.grade+inc_grade)</a:t>
            </a:r>
            <a:endParaRPr lang="zh-CN" altLang="en-US" sz="1400">
              <a:solidFill>
                <a:schemeClr val="bg1"/>
              </a:solidFill>
            </a:endParaRPr>
          </a:p>
          <a:p>
            <a:pPr fontAlgn="auto"/>
            <a:endParaRPr lang="zh-CN" altLang="en-US" sz="1400">
              <a:solidFill>
                <a:schemeClr val="bg1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9429750" y="2588895"/>
            <a:ext cx="2540000" cy="3969385"/>
          </a:xfrm>
          <a:prstGeom prst="rect">
            <a:avLst/>
          </a:prstGeom>
          <a:solidFill>
            <a:schemeClr val="tx1"/>
          </a:solidFill>
        </p:spPr>
        <p:txBody>
          <a:bodyPr wrap="square" rtlCol="0" anchor="t">
            <a:spAutoFit/>
          </a:bodyPr>
          <a:p>
            <a:r>
              <a:rPr lang="zh-CN" altLang="en-US" sz="1400">
                <a:solidFill>
                  <a:schemeClr val="bg1"/>
                </a:solidFill>
              </a:rPr>
              <a:t>$ py class_hero_info.py</a:t>
            </a:r>
            <a:endParaRPr lang="zh-CN" altLang="en-US" sz="1400">
              <a:solidFill>
                <a:schemeClr val="bg1"/>
              </a:solidFill>
            </a:endParaRPr>
          </a:p>
          <a:p>
            <a:r>
              <a:rPr lang="zh-CN" altLang="en-US" sz="1400">
                <a:solidFill>
                  <a:schemeClr val="bg1"/>
                </a:solidFill>
              </a:rPr>
              <a:t>Pangu Warrior Male</a:t>
            </a:r>
            <a:endParaRPr lang="zh-CN" altLang="en-US" sz="1400">
              <a:solidFill>
                <a:schemeClr val="bg1"/>
              </a:solidFill>
            </a:endParaRPr>
          </a:p>
          <a:p>
            <a:r>
              <a:rPr lang="zh-CN" altLang="en-US" sz="1400">
                <a:solidFill>
                  <a:schemeClr val="bg1"/>
                </a:solidFill>
              </a:rPr>
              <a:t>Hero Pangu's  grade is 1</a:t>
            </a:r>
            <a:endParaRPr lang="zh-CN" altLang="en-US" sz="1400">
              <a:solidFill>
                <a:schemeClr val="bg1"/>
              </a:solidFill>
            </a:endParaRPr>
          </a:p>
          <a:p>
            <a:r>
              <a:rPr lang="zh-CN" altLang="en-US" sz="1400">
                <a:solidFill>
                  <a:schemeClr val="bg1"/>
                </a:solidFill>
              </a:rPr>
              <a:t>Hero Pangu's  grade is 10</a:t>
            </a:r>
            <a:endParaRPr lang="zh-CN" altLang="en-US" sz="1400">
              <a:solidFill>
                <a:schemeClr val="bg1"/>
              </a:solidFill>
            </a:endParaRPr>
          </a:p>
          <a:p>
            <a:r>
              <a:rPr lang="zh-CN" altLang="en-US" sz="1400">
                <a:solidFill>
                  <a:schemeClr val="bg1"/>
                </a:solidFill>
              </a:rPr>
              <a:t>Hero Pangu's  grade is 12</a:t>
            </a:r>
            <a:endParaRPr lang="zh-CN" altLang="en-US" sz="1400">
              <a:solidFill>
                <a:schemeClr val="bg1"/>
              </a:solidFill>
            </a:endParaRPr>
          </a:p>
          <a:p>
            <a:r>
              <a:rPr lang="zh-CN" altLang="en-US" sz="1400">
                <a:solidFill>
                  <a:schemeClr val="bg1"/>
                </a:solidFill>
              </a:rPr>
              <a:t>You can't roll back hero's grade!</a:t>
            </a:r>
            <a:endParaRPr lang="zh-CN" altLang="en-US" sz="1400">
              <a:solidFill>
                <a:schemeClr val="bg1"/>
              </a:solidFill>
            </a:endParaRPr>
          </a:p>
          <a:p>
            <a:r>
              <a:rPr lang="zh-CN" altLang="en-US" sz="1400">
                <a:solidFill>
                  <a:schemeClr val="bg1"/>
                </a:solidFill>
              </a:rPr>
              <a:t>Hero Pangu's  grade is 12</a:t>
            </a:r>
            <a:endParaRPr lang="zh-CN" altLang="en-US" sz="1400">
              <a:solidFill>
                <a:schemeClr val="bg1"/>
              </a:solidFill>
            </a:endParaRPr>
          </a:p>
          <a:p>
            <a:r>
              <a:rPr lang="zh-CN" altLang="en-US" sz="1400">
                <a:solidFill>
                  <a:schemeClr val="bg1"/>
                </a:solidFill>
              </a:rPr>
              <a:t>Hero's grade must be less than or equal to 15!</a:t>
            </a:r>
            <a:endParaRPr lang="zh-CN" altLang="en-US" sz="1400">
              <a:solidFill>
                <a:schemeClr val="bg1"/>
              </a:solidFill>
            </a:endParaRPr>
          </a:p>
          <a:p>
            <a:r>
              <a:rPr lang="zh-CN" altLang="en-US" sz="1400">
                <a:solidFill>
                  <a:schemeClr val="bg1"/>
                </a:solidFill>
              </a:rPr>
              <a:t>Hero Pangu's  grade is 12</a:t>
            </a:r>
            <a:endParaRPr lang="zh-CN" altLang="en-US" sz="1400">
              <a:solidFill>
                <a:schemeClr val="bg1"/>
              </a:solidFill>
            </a:endParaRPr>
          </a:p>
          <a:p>
            <a:r>
              <a:rPr lang="zh-CN" altLang="en-US" sz="1400">
                <a:solidFill>
                  <a:schemeClr val="bg1"/>
                </a:solidFill>
              </a:rPr>
              <a:t>Hero Pangu's  grade is 15</a:t>
            </a:r>
            <a:endParaRPr lang="zh-CN" altLang="en-US" sz="1400">
              <a:solidFill>
                <a:schemeClr val="bg1"/>
              </a:solidFill>
            </a:endParaRPr>
          </a:p>
          <a:p>
            <a:r>
              <a:rPr lang="zh-CN" altLang="en-US" sz="1400">
                <a:solidFill>
                  <a:schemeClr val="bg1"/>
                </a:solidFill>
              </a:rPr>
              <a:t>Hero's grade must be less than or equal to 15!</a:t>
            </a:r>
            <a:endParaRPr lang="zh-CN" altLang="en-US" sz="1400">
              <a:solidFill>
                <a:schemeClr val="bg1"/>
              </a:solidFill>
            </a:endParaRPr>
          </a:p>
          <a:p>
            <a:r>
              <a:rPr lang="zh-CN" altLang="en-US" sz="1400">
                <a:solidFill>
                  <a:schemeClr val="bg1"/>
                </a:solidFill>
              </a:rPr>
              <a:t>Hero Pangu's  grade is 15</a:t>
            </a:r>
            <a:endParaRPr lang="zh-CN" altLang="en-US" sz="1400">
              <a:solidFill>
                <a:schemeClr val="bg1"/>
              </a:solidFill>
            </a:endParaRPr>
          </a:p>
          <a:p>
            <a:r>
              <a:rPr lang="zh-CN" altLang="en-US" sz="1400">
                <a:solidFill>
                  <a:schemeClr val="bg1"/>
                </a:solidFill>
              </a:rPr>
              <a:t>You can't roll back hero's grade!</a:t>
            </a:r>
            <a:endParaRPr lang="zh-CN" altLang="en-US" sz="1400">
              <a:solidFill>
                <a:schemeClr val="bg1"/>
              </a:solidFill>
            </a:endParaRPr>
          </a:p>
          <a:p>
            <a:r>
              <a:rPr lang="zh-CN" altLang="en-US" sz="1400">
                <a:solidFill>
                  <a:schemeClr val="bg1"/>
                </a:solidFill>
              </a:rPr>
              <a:t>Hero Pangu's  grade is 15</a:t>
            </a:r>
            <a:endParaRPr lang="zh-CN" altLang="en-US" sz="1400">
              <a:solidFill>
                <a:schemeClr val="bg1"/>
              </a:solidFill>
            </a:endParaRPr>
          </a:p>
        </p:txBody>
      </p:sp>
      <p:sp>
        <p:nvSpPr>
          <p:cNvPr id="13" name="燕尾形箭头 12"/>
          <p:cNvSpPr/>
          <p:nvPr/>
        </p:nvSpPr>
        <p:spPr>
          <a:xfrm>
            <a:off x="8922385" y="4408170"/>
            <a:ext cx="376555" cy="331470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ransition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69635" y="780415"/>
            <a:ext cx="5762625" cy="464375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970270" y="5725795"/>
            <a:ext cx="5761990" cy="987425"/>
          </a:xfrm>
          <a:prstGeom prst="rect">
            <a:avLst/>
          </a:prstGeom>
          <a:solidFill>
            <a:schemeClr val="tx1"/>
          </a:solidFill>
        </p:spPr>
        <p:txBody>
          <a:bodyPr wrap="square" rtlCol="0" anchor="t">
            <a:spAutoFit/>
          </a:bodyPr>
          <a:p>
            <a:pPr lvl="0" algn="l" fontAlgn="auto">
              <a:lnSpc>
                <a:spcPct val="108000"/>
              </a:lnSpc>
            </a:pPr>
            <a:r>
              <a:rPr lang="zh-CN" altLang="en-US">
                <a:solidFill>
                  <a:schemeClr val="bg1"/>
                </a:solidFill>
                <a:sym typeface="+mn-ea"/>
              </a:rPr>
              <a:t>$ py class_shooter.py</a:t>
            </a:r>
            <a:endParaRPr lang="zh-CN" altLang="en-US">
              <a:solidFill>
                <a:schemeClr val="bg1"/>
              </a:solidFill>
              <a:sym typeface="+mn-ea"/>
            </a:endParaRPr>
          </a:p>
          <a:p>
            <a:pPr lvl="0" algn="l" fontAlgn="auto">
              <a:lnSpc>
                <a:spcPct val="108000"/>
              </a:lnSpc>
            </a:pPr>
            <a:r>
              <a:rPr lang="zh-CN" altLang="en-US">
                <a:solidFill>
                  <a:schemeClr val="bg1"/>
                </a:solidFill>
                <a:sym typeface="+mn-ea"/>
              </a:rPr>
              <a:t>Luban Shooter Male 500</a:t>
            </a:r>
            <a:endParaRPr lang="zh-CN" altLang="en-US">
              <a:solidFill>
                <a:schemeClr val="bg1"/>
              </a:solidFill>
              <a:sym typeface="+mn-ea"/>
            </a:endParaRPr>
          </a:p>
          <a:p>
            <a:pPr lvl="0" algn="l" fontAlgn="auto">
              <a:lnSpc>
                <a:spcPct val="108000"/>
              </a:lnSpc>
            </a:pPr>
            <a:r>
              <a:rPr lang="zh-CN" altLang="en-US">
                <a:solidFill>
                  <a:schemeClr val="bg1"/>
                </a:solidFill>
                <a:sym typeface="+mn-ea"/>
              </a:rPr>
              <a:t>This hero's life point is 500</a:t>
            </a:r>
            <a:endParaRPr lang="zh-CN" altLang="en-US">
              <a:solidFill>
                <a:schemeClr val="bg1"/>
              </a:solidFill>
              <a:sym typeface="+mn-ea"/>
            </a:endParaRPr>
          </a:p>
        </p:txBody>
      </p:sp>
      <p:sp>
        <p:nvSpPr>
          <p:cNvPr id="27" name="Text Box 10"/>
          <p:cNvSpPr txBox="1">
            <a:spLocks noChangeArrowheads="1"/>
          </p:cNvSpPr>
          <p:nvPr/>
        </p:nvSpPr>
        <p:spPr bwMode="auto">
          <a:xfrm>
            <a:off x="320675" y="1278255"/>
            <a:ext cx="5535930" cy="52317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60960" tIns="30480" rIns="60960" bIns="3048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 defTabSz="1450975" fontAlgn="auto">
              <a:lnSpc>
                <a:spcPct val="12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编写类时并非总要从零开始，如果你要编写的类时另一个现成类的特殊版本，可以使用继承来实现</a:t>
            </a:r>
            <a:endParaRPr lang="zh-CN" altLang="en-US" sz="20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342900" indent="-342900" algn="l" defTabSz="1450975" fontAlgn="auto">
              <a:lnSpc>
                <a:spcPct val="12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一个类继承另一个类时，它将自动获得另一个类的所有属性和方法</a:t>
            </a:r>
            <a:endParaRPr lang="zh-CN" altLang="en-US" sz="20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342900" indent="-342900" algn="l" defTabSz="1450975" fontAlgn="auto">
              <a:lnSpc>
                <a:spcPct val="12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原有的类称为父类，新类称为子类</a:t>
            </a:r>
            <a:endParaRPr lang="zh-CN" altLang="en-US" sz="20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342900" indent="-342900" algn="l" defTabSz="1450975" fontAlgn="auto">
              <a:lnSpc>
                <a:spcPct val="12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子类继承父类所有属性和方法</a:t>
            </a:r>
            <a:endParaRPr lang="zh-CN" altLang="en-US" sz="20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342900" indent="-342900" algn="l" defTabSz="1450975" fontAlgn="auto">
              <a:lnSpc>
                <a:spcPct val="12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子类可以定义自己的属性和方法</a:t>
            </a:r>
            <a:endParaRPr lang="zh-CN" altLang="en-US" sz="20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342900" indent="-342900" algn="l" defTabSz="1450975" fontAlgn="auto">
              <a:lnSpc>
                <a:spcPct val="12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创建子类的实例时，</a:t>
            </a:r>
            <a:r>
              <a:rPr lang="en-US" altLang="zh-CN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Python</a:t>
            </a:r>
            <a:r>
              <a:rPr lang="zh-CN" altLang="en-US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首先要完成的任务是给父类的所有属性赋值，为此子类的构造函数</a:t>
            </a:r>
            <a:r>
              <a:rPr lang="en-US" altLang="zh-CN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__init__( )</a:t>
            </a:r>
            <a:r>
              <a:rPr lang="zh-CN" altLang="en-US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需要使用</a:t>
            </a:r>
            <a:r>
              <a:rPr lang="en-US" altLang="zh-CN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super( )</a:t>
            </a:r>
            <a:r>
              <a:rPr lang="zh-CN" altLang="en-US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方法调用父类的构造函数</a:t>
            </a:r>
            <a:r>
              <a:rPr lang="en-US" altLang="zh-CN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__init__( )</a:t>
            </a:r>
            <a:endParaRPr lang="en-US" altLang="zh-CN" sz="20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342900" indent="-342900" algn="l" defTabSz="1450975" fontAlgn="auto">
              <a:lnSpc>
                <a:spcPct val="12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子类可以重写父类的方法，实现对父类方法的覆盖</a:t>
            </a:r>
            <a:endParaRPr lang="zh-CN" altLang="en-US" sz="20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756852" y="392154"/>
            <a:ext cx="1200150" cy="70675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</a:pPr>
            <a:r>
              <a:rPr lang="zh-CN" altLang="en-US" sz="4000" b="1" dirty="0">
                <a:latin typeface="苹方-简" panose="020B0400000000000000" charset="-122"/>
                <a:ea typeface="苹方-简" panose="020B0400000000000000" charset="-122"/>
                <a:cs typeface="+mn-ea"/>
                <a:sym typeface="+mn-lt"/>
              </a:rPr>
              <a:t>继承</a:t>
            </a:r>
            <a:endParaRPr lang="zh-CN" altLang="en-US" sz="4000" b="1" dirty="0">
              <a:latin typeface="苹方-简" panose="020B0400000000000000" charset="-122"/>
              <a:ea typeface="苹方-简" panose="020B0400000000000000" charset="-122"/>
              <a:cs typeface="+mn-ea"/>
              <a:sym typeface="+mn-lt"/>
            </a:endParaRPr>
          </a:p>
        </p:txBody>
      </p:sp>
      <p:sp>
        <p:nvSpPr>
          <p:cNvPr id="33" name="等腰三角形 32"/>
          <p:cNvSpPr/>
          <p:nvPr/>
        </p:nvSpPr>
        <p:spPr>
          <a:xfrm rot="16200000" flipV="1">
            <a:off x="-91725" y="483879"/>
            <a:ext cx="707885" cy="524437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143625" y="1278255"/>
            <a:ext cx="4312285" cy="90551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燕尾形箭头 7"/>
          <p:cNvSpPr/>
          <p:nvPr/>
        </p:nvSpPr>
        <p:spPr>
          <a:xfrm rot="5400000">
            <a:off x="8662035" y="5431790"/>
            <a:ext cx="376555" cy="331470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6143625" y="2417445"/>
            <a:ext cx="3859530" cy="24130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6143625" y="3322955"/>
            <a:ext cx="3859530" cy="24130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6143625" y="4688840"/>
            <a:ext cx="4946650" cy="301625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ransition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4510" y="1172845"/>
            <a:ext cx="5619750" cy="56007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998970" y="5786120"/>
            <a:ext cx="4786630" cy="987425"/>
          </a:xfrm>
          <a:prstGeom prst="rect">
            <a:avLst/>
          </a:prstGeom>
          <a:solidFill>
            <a:schemeClr val="tx1"/>
          </a:solidFill>
        </p:spPr>
        <p:txBody>
          <a:bodyPr wrap="square" rtlCol="0" anchor="t">
            <a:spAutoFit/>
          </a:bodyPr>
          <a:p>
            <a:pPr lvl="0" algn="l" fontAlgn="auto">
              <a:lnSpc>
                <a:spcPct val="108000"/>
              </a:lnSpc>
            </a:pPr>
            <a:r>
              <a:rPr lang="zh-CN" altLang="en-US">
                <a:solidFill>
                  <a:schemeClr val="bg1"/>
                </a:solidFill>
                <a:sym typeface="+mn-ea"/>
              </a:rPr>
              <a:t>$ python class_master.py</a:t>
            </a:r>
            <a:endParaRPr lang="zh-CN" altLang="en-US">
              <a:solidFill>
                <a:schemeClr val="bg1"/>
              </a:solidFill>
              <a:sym typeface="+mn-ea"/>
            </a:endParaRPr>
          </a:p>
          <a:p>
            <a:pPr lvl="0" algn="l" fontAlgn="auto">
              <a:lnSpc>
                <a:spcPct val="108000"/>
              </a:lnSpc>
            </a:pPr>
            <a:r>
              <a:rPr lang="zh-CN" altLang="en-US">
                <a:solidFill>
                  <a:schemeClr val="bg1"/>
                </a:solidFill>
                <a:sym typeface="+mn-ea"/>
              </a:rPr>
              <a:t>Luban Shooter Male 600</a:t>
            </a:r>
            <a:endParaRPr lang="zh-CN" altLang="en-US">
              <a:solidFill>
                <a:schemeClr val="bg1"/>
              </a:solidFill>
              <a:sym typeface="+mn-ea"/>
            </a:endParaRPr>
          </a:p>
          <a:p>
            <a:pPr lvl="0" algn="l" fontAlgn="auto">
              <a:lnSpc>
                <a:spcPct val="108000"/>
              </a:lnSpc>
            </a:pPr>
            <a:r>
              <a:rPr lang="zh-CN" altLang="en-US">
                <a:solidFill>
                  <a:schemeClr val="bg1"/>
                </a:solidFill>
                <a:sym typeface="+mn-ea"/>
              </a:rPr>
              <a:t>This hero's life point is 600</a:t>
            </a:r>
            <a:endParaRPr lang="zh-CN" altLang="en-US">
              <a:solidFill>
                <a:schemeClr val="bg1"/>
              </a:solidFill>
              <a:sym typeface="+mn-ea"/>
            </a:endParaRPr>
          </a:p>
        </p:txBody>
      </p:sp>
      <p:sp>
        <p:nvSpPr>
          <p:cNvPr id="27" name="Text Box 10"/>
          <p:cNvSpPr txBox="1">
            <a:spLocks noChangeArrowheads="1"/>
          </p:cNvSpPr>
          <p:nvPr/>
        </p:nvSpPr>
        <p:spPr bwMode="auto">
          <a:xfrm>
            <a:off x="6998970" y="1172845"/>
            <a:ext cx="4786630" cy="375412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60960" tIns="30480" rIns="60960" bIns="3048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 defTabSz="1450975" fontAlgn="auto">
              <a:lnSpc>
                <a:spcPct val="12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定义新类</a:t>
            </a:r>
            <a:r>
              <a:rPr lang="en-US" altLang="zh-CN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Life</a:t>
            </a:r>
            <a:endParaRPr lang="en-US" altLang="zh-CN" sz="20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342900" indent="-342900" algn="l" defTabSz="1450975" fontAlgn="auto">
              <a:lnSpc>
                <a:spcPct val="120000"/>
              </a:lnSpc>
              <a:buFont typeface="Arial" panose="020B0604020202090204" pitchFamily="34" charset="0"/>
              <a:buChar char="•"/>
              <a:defRPr/>
            </a:pPr>
            <a:r>
              <a:rPr lang="en-US" altLang="zh-CN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Life</a:t>
            </a:r>
            <a:r>
              <a:rPr lang="zh-CN" altLang="en-US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类内定义属性</a:t>
            </a:r>
            <a:r>
              <a:rPr lang="en-US" altLang="zh-CN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life_point</a:t>
            </a:r>
            <a:r>
              <a:rPr lang="zh-CN" altLang="en-US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和方法</a:t>
            </a:r>
            <a:r>
              <a:rPr lang="en-US" altLang="zh-CN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describe_life_point</a:t>
            </a:r>
            <a:endParaRPr lang="en-US" altLang="zh-CN" sz="20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342900" indent="-342900" algn="l" defTabSz="1450975" fontAlgn="auto">
              <a:lnSpc>
                <a:spcPct val="12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将</a:t>
            </a:r>
            <a:r>
              <a:rPr lang="en-US" altLang="zh-CN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Life</a:t>
            </a:r>
            <a:r>
              <a:rPr lang="zh-CN" altLang="en-US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的实例化对象</a:t>
            </a:r>
            <a:r>
              <a:rPr lang="en-US" altLang="zh-CN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life</a:t>
            </a:r>
            <a:r>
              <a:rPr lang="zh-CN" altLang="en-US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作为类</a:t>
            </a:r>
            <a:r>
              <a:rPr lang="en-US" altLang="zh-CN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Shooter</a:t>
            </a:r>
            <a:r>
              <a:rPr lang="zh-CN" altLang="en-US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的属性成员</a:t>
            </a:r>
            <a:endParaRPr lang="zh-CN" altLang="en-US" sz="20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342900" indent="-342900" algn="l" defTabSz="1450975" fontAlgn="auto">
              <a:lnSpc>
                <a:spcPct val="12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在</a:t>
            </a:r>
            <a:r>
              <a:rPr lang="en-US" altLang="zh-CN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Shooter</a:t>
            </a:r>
            <a:r>
              <a:rPr lang="zh-CN" altLang="en-US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的方法</a:t>
            </a:r>
            <a:r>
              <a:rPr lang="en-US" altLang="zh-CN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get_descriptive_info</a:t>
            </a:r>
            <a:r>
              <a:rPr lang="zh-CN" altLang="en-US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中使用实例</a:t>
            </a:r>
            <a:r>
              <a:rPr lang="en-US" altLang="zh-CN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life</a:t>
            </a:r>
            <a:r>
              <a:rPr lang="zh-CN" altLang="en-US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访问属性值</a:t>
            </a:r>
            <a:r>
              <a:rPr lang="en-US" altLang="zh-CN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life_point</a:t>
            </a:r>
            <a:endParaRPr lang="en-US" altLang="zh-CN" sz="20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342900" indent="-342900" algn="l" defTabSz="1450975" fontAlgn="auto">
              <a:lnSpc>
                <a:spcPct val="12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实例化</a:t>
            </a:r>
            <a:r>
              <a:rPr lang="en-US" altLang="zh-CN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Shooter</a:t>
            </a:r>
            <a:r>
              <a:rPr lang="zh-CN" altLang="en-US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类获得</a:t>
            </a:r>
            <a:r>
              <a:rPr lang="en-US" altLang="zh-CN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my_shooter</a:t>
            </a:r>
            <a:r>
              <a:rPr lang="zh-CN" altLang="en-US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对象</a:t>
            </a:r>
            <a:endParaRPr lang="zh-CN" altLang="en-US" sz="20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342900" indent="-342900" algn="l" defTabSz="1450975" fontAlgn="auto">
              <a:lnSpc>
                <a:spcPct val="120000"/>
              </a:lnSpc>
              <a:buFont typeface="Arial" panose="020B0604020202090204" pitchFamily="34" charset="0"/>
              <a:buChar char="•"/>
              <a:defRPr/>
            </a:pPr>
            <a:r>
              <a:rPr lang="en-US" altLang="zh-CN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my_shooter</a:t>
            </a:r>
            <a:r>
              <a:rPr lang="zh-CN" altLang="en-US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对象调用属性成员</a:t>
            </a:r>
            <a:r>
              <a:rPr lang="en-US" altLang="zh-CN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life</a:t>
            </a:r>
            <a:r>
              <a:rPr lang="zh-CN" altLang="en-US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的方法</a:t>
            </a:r>
            <a:r>
              <a:rPr lang="en-US" altLang="zh-CN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describe_life_point</a:t>
            </a:r>
            <a:r>
              <a:rPr lang="zh-CN" altLang="en-US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获取</a:t>
            </a:r>
            <a:r>
              <a:rPr lang="en-US" altLang="zh-CN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life_point</a:t>
            </a:r>
            <a:r>
              <a:rPr lang="zh-CN" altLang="en-US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值</a:t>
            </a:r>
            <a:endParaRPr lang="zh-CN" altLang="en-US" sz="20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756852" y="392154"/>
            <a:ext cx="4251960" cy="70675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</a:pPr>
            <a:r>
              <a:rPr lang="zh-CN" altLang="en-US" sz="4000" b="1" dirty="0">
                <a:latin typeface="苹方-简" panose="020B0400000000000000" charset="-122"/>
                <a:ea typeface="苹方-简" panose="020B0400000000000000" charset="-122"/>
                <a:cs typeface="+mn-ea"/>
                <a:sym typeface="+mn-lt"/>
              </a:rPr>
              <a:t>将实例用作类属性</a:t>
            </a:r>
            <a:endParaRPr lang="zh-CN" altLang="en-US" sz="4000" b="1" dirty="0">
              <a:latin typeface="苹方-简" panose="020B0400000000000000" charset="-122"/>
              <a:ea typeface="苹方-简" panose="020B0400000000000000" charset="-122"/>
              <a:cs typeface="+mn-ea"/>
              <a:sym typeface="+mn-lt"/>
            </a:endParaRPr>
          </a:p>
        </p:txBody>
      </p:sp>
      <p:sp>
        <p:nvSpPr>
          <p:cNvPr id="33" name="等腰三角形 32"/>
          <p:cNvSpPr/>
          <p:nvPr/>
        </p:nvSpPr>
        <p:spPr>
          <a:xfrm rot="16200000" flipV="1">
            <a:off x="-91725" y="483879"/>
            <a:ext cx="707885" cy="524437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734060" y="1710690"/>
            <a:ext cx="3859530" cy="24130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734060" y="4238625"/>
            <a:ext cx="4187190" cy="257175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734060" y="5380355"/>
            <a:ext cx="4274820" cy="255905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756920" y="6049645"/>
            <a:ext cx="5286375" cy="255905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燕尾形箭头 12"/>
          <p:cNvSpPr/>
          <p:nvPr/>
        </p:nvSpPr>
        <p:spPr>
          <a:xfrm>
            <a:off x="6416040" y="6114415"/>
            <a:ext cx="376555" cy="331470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矩形 58"/>
          <p:cNvSpPr/>
          <p:nvPr/>
        </p:nvSpPr>
        <p:spPr>
          <a:xfrm>
            <a:off x="756852" y="392154"/>
            <a:ext cx="4861560" cy="70675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ct val="0"/>
              </a:spcBef>
            </a:pPr>
            <a:r>
              <a:rPr lang="zh-CN" altLang="en-US" sz="4000" b="1" dirty="0">
                <a:latin typeface="苹方-简" panose="020B0400000000000000" charset="-122"/>
                <a:ea typeface="苹方-简" panose="020B0400000000000000" charset="-122"/>
                <a:cs typeface="+mn-ea"/>
                <a:sym typeface="+mn-lt"/>
              </a:rPr>
              <a:t>搭建</a:t>
            </a:r>
            <a:r>
              <a:rPr lang="en-US" altLang="zh-CN" sz="4000" b="1" dirty="0">
                <a:latin typeface="苹方-简" panose="020B0400000000000000" charset="-122"/>
                <a:ea typeface="苹方-简" panose="020B0400000000000000" charset="-122"/>
                <a:cs typeface="+mn-ea"/>
                <a:sym typeface="+mn-lt"/>
              </a:rPr>
              <a:t>Python</a:t>
            </a:r>
            <a:r>
              <a:rPr lang="zh-CN" altLang="en-US" sz="4000" b="1" dirty="0">
                <a:latin typeface="苹方-简" panose="020B0400000000000000" charset="-122"/>
                <a:ea typeface="苹方-简" panose="020B0400000000000000" charset="-122"/>
                <a:cs typeface="+mn-ea"/>
                <a:sym typeface="+mn-lt"/>
              </a:rPr>
              <a:t>编程环境</a:t>
            </a:r>
            <a:endParaRPr lang="zh-CN" altLang="en-US" sz="4000" b="1" dirty="0">
              <a:latin typeface="苹方-简" panose="020B0400000000000000" charset="-122"/>
              <a:ea typeface="苹方-简" panose="020B0400000000000000" charset="-122"/>
              <a:cs typeface="+mn-ea"/>
              <a:sym typeface="+mn-lt"/>
            </a:endParaRPr>
          </a:p>
        </p:txBody>
      </p:sp>
      <p:sp>
        <p:nvSpPr>
          <p:cNvPr id="60" name="等腰三角形 59"/>
          <p:cNvSpPr/>
          <p:nvPr/>
        </p:nvSpPr>
        <p:spPr>
          <a:xfrm rot="16200000" flipV="1">
            <a:off x="-91725" y="483879"/>
            <a:ext cx="707885" cy="524437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652895" y="4777105"/>
            <a:ext cx="537654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zh-CN" altLang="en-US" sz="2400">
                <a:latin typeface="宋体-简" panose="02010800040101010101" charset="-122"/>
                <a:ea typeface="宋体-简" panose="02010800040101010101" charset="-122"/>
                <a:cs typeface="宋体-简" panose="02010800040101010101" charset="-122"/>
              </a:rPr>
              <a:t>在</a:t>
            </a:r>
            <a:r>
              <a:rPr lang="en-US" altLang="zh-CN" sz="2400">
                <a:latin typeface="宋体-简" panose="02010800040101010101" charset="-122"/>
                <a:ea typeface="宋体-简" panose="02010800040101010101" charset="-122"/>
                <a:cs typeface="宋体-简" panose="02010800040101010101" charset="-122"/>
              </a:rPr>
              <a:t>OS X</a:t>
            </a:r>
            <a:r>
              <a:rPr lang="zh-CN" altLang="en-US" sz="2400">
                <a:latin typeface="宋体-简" panose="02010800040101010101" charset="-122"/>
                <a:ea typeface="宋体-简" panose="02010800040101010101" charset="-122"/>
                <a:cs typeface="宋体-简" panose="02010800040101010101" charset="-122"/>
              </a:rPr>
              <a:t>系统的终端里运行</a:t>
            </a:r>
            <a:r>
              <a:rPr lang="en-US" altLang="zh-CN" sz="2400">
                <a:latin typeface="宋体-简" panose="02010800040101010101" charset="-122"/>
                <a:ea typeface="宋体-简" panose="02010800040101010101" charset="-122"/>
                <a:cs typeface="宋体-简" panose="02010800040101010101" charset="-122"/>
              </a:rPr>
              <a:t>Python</a:t>
            </a:r>
            <a:r>
              <a:rPr lang="zh-CN" altLang="en-US" sz="2400">
                <a:latin typeface="宋体-简" panose="02010800040101010101" charset="-122"/>
                <a:ea typeface="宋体-简" panose="02010800040101010101" charset="-122"/>
                <a:cs typeface="宋体-简" panose="02010800040101010101" charset="-122"/>
              </a:rPr>
              <a:t>环境执行第一段程序，退出</a:t>
            </a:r>
            <a:r>
              <a:rPr lang="en-US" altLang="zh-CN" sz="2400">
                <a:latin typeface="宋体-简" panose="02010800040101010101" charset="-122"/>
                <a:ea typeface="宋体-简" panose="02010800040101010101" charset="-122"/>
                <a:cs typeface="宋体-简" panose="02010800040101010101" charset="-122"/>
              </a:rPr>
              <a:t>Python</a:t>
            </a:r>
            <a:endParaRPr lang="en-US" altLang="zh-CN" sz="2400">
              <a:latin typeface="宋体-简" panose="02010800040101010101" charset="-122"/>
              <a:ea typeface="宋体-简" panose="02010800040101010101" charset="-122"/>
              <a:cs typeface="宋体-简" panose="02010800040101010101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0830" y="1687195"/>
            <a:ext cx="6361430" cy="467931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2260" y="1928495"/>
            <a:ext cx="5377180" cy="264287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24510" y="1246505"/>
            <a:ext cx="1150556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zh-CN" altLang="en-US" sz="2400">
                <a:latin typeface="宋体-简" panose="02010800040101010101" charset="-122"/>
                <a:ea typeface="宋体-简" panose="02010800040101010101" charset="-122"/>
                <a:cs typeface="宋体-简" panose="02010800040101010101" charset="-122"/>
              </a:rPr>
              <a:t>在</a:t>
            </a:r>
            <a:r>
              <a:rPr lang="en-US" altLang="zh-CN" sz="2400">
                <a:latin typeface="宋体-简" panose="02010800040101010101" charset="-122"/>
                <a:ea typeface="宋体-简" panose="02010800040101010101" charset="-122"/>
                <a:cs typeface="宋体-简" panose="02010800040101010101" charset="-122"/>
              </a:rPr>
              <a:t>Python</a:t>
            </a:r>
            <a:r>
              <a:rPr lang="zh-CN" altLang="en-US" sz="2400">
                <a:latin typeface="宋体-简" panose="02010800040101010101" charset="-122"/>
                <a:ea typeface="宋体-简" panose="02010800040101010101" charset="-122"/>
                <a:cs typeface="宋体-简" panose="02010800040101010101" charset="-122"/>
              </a:rPr>
              <a:t>官网下载</a:t>
            </a:r>
            <a:r>
              <a:rPr lang="en-US" altLang="zh-CN" sz="2400">
                <a:latin typeface="宋体-简" panose="02010800040101010101" charset="-122"/>
                <a:ea typeface="宋体-简" panose="02010800040101010101" charset="-122"/>
                <a:cs typeface="宋体-简" panose="02010800040101010101" charset="-122"/>
              </a:rPr>
              <a:t>Python</a:t>
            </a:r>
            <a:r>
              <a:rPr lang="zh-CN" altLang="en-US" sz="2400">
                <a:latin typeface="宋体-简" panose="02010800040101010101" charset="-122"/>
                <a:ea typeface="宋体-简" panose="02010800040101010101" charset="-122"/>
                <a:cs typeface="宋体-简" panose="02010800040101010101" charset="-122"/>
              </a:rPr>
              <a:t>安装包，运行安装包，完成</a:t>
            </a:r>
            <a:r>
              <a:rPr lang="en-US" altLang="zh-CN" sz="2400">
                <a:latin typeface="宋体-简" panose="02010800040101010101" charset="-122"/>
                <a:ea typeface="宋体-简" panose="02010800040101010101" charset="-122"/>
                <a:cs typeface="宋体-简" panose="02010800040101010101" charset="-122"/>
              </a:rPr>
              <a:t>Python</a:t>
            </a:r>
            <a:r>
              <a:rPr lang="zh-CN" altLang="en-US" sz="2400">
                <a:latin typeface="宋体-简" panose="02010800040101010101" charset="-122"/>
                <a:ea typeface="宋体-简" panose="02010800040101010101" charset="-122"/>
                <a:cs typeface="宋体-简" panose="02010800040101010101" charset="-122"/>
              </a:rPr>
              <a:t>安装</a:t>
            </a:r>
            <a:endParaRPr lang="zh-CN" altLang="en-US" sz="2400">
              <a:latin typeface="宋体-简" panose="02010800040101010101" charset="-122"/>
              <a:ea typeface="宋体-简" panose="02010800040101010101" charset="-122"/>
              <a:cs typeface="宋体-简" panose="02010800040101010101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24510" y="5975985"/>
            <a:ext cx="1150556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zh-CN" altLang="en-US" sz="2400">
                <a:latin typeface="宋体-简" panose="02010800040101010101" charset="-122"/>
                <a:ea typeface="宋体-简" panose="02010800040101010101" charset="-122"/>
                <a:cs typeface="宋体-简" panose="02010800040101010101" charset="-122"/>
              </a:rPr>
              <a:t>本教程使用</a:t>
            </a:r>
            <a:r>
              <a:rPr lang="en-US" altLang="zh-CN" sz="2400">
                <a:latin typeface="宋体-简" panose="02010800040101010101" charset="-122"/>
                <a:ea typeface="宋体-简" panose="02010800040101010101" charset="-122"/>
                <a:cs typeface="宋体-简" panose="02010800040101010101" charset="-122"/>
              </a:rPr>
              <a:t>Python 3.7.2</a:t>
            </a:r>
            <a:r>
              <a:rPr lang="zh-CN" altLang="en-US" sz="2400">
                <a:latin typeface="宋体-简" panose="02010800040101010101" charset="-122"/>
                <a:ea typeface="宋体-简" panose="02010800040101010101" charset="-122"/>
                <a:cs typeface="宋体-简" panose="02010800040101010101" charset="-122"/>
              </a:rPr>
              <a:t>版本，并在</a:t>
            </a:r>
            <a:r>
              <a:rPr lang="en-US" altLang="zh-CN" sz="2400">
                <a:latin typeface="宋体-简" panose="02010800040101010101" charset="-122"/>
                <a:ea typeface="宋体-简" panose="02010800040101010101" charset="-122"/>
                <a:cs typeface="宋体-简" panose="02010800040101010101" charset="-122"/>
              </a:rPr>
              <a:t>MacBook</a:t>
            </a:r>
            <a:r>
              <a:rPr lang="zh-CN" altLang="en-US" sz="2400">
                <a:latin typeface="宋体-简" panose="02010800040101010101" charset="-122"/>
                <a:ea typeface="宋体-简" panose="02010800040101010101" charset="-122"/>
                <a:cs typeface="宋体-简" panose="02010800040101010101" charset="-122"/>
              </a:rPr>
              <a:t>的</a:t>
            </a:r>
            <a:r>
              <a:rPr lang="en-US" altLang="zh-CN" sz="2400">
                <a:latin typeface="宋体-简" panose="02010800040101010101" charset="-122"/>
                <a:ea typeface="宋体-简" panose="02010800040101010101" charset="-122"/>
                <a:cs typeface="宋体-简" panose="02010800040101010101" charset="-122"/>
              </a:rPr>
              <a:t>OS X 10.15.13</a:t>
            </a:r>
            <a:r>
              <a:rPr lang="zh-CN" altLang="en-US" sz="2400">
                <a:latin typeface="宋体-简" panose="02010800040101010101" charset="-122"/>
                <a:ea typeface="宋体-简" panose="02010800040101010101" charset="-122"/>
                <a:cs typeface="宋体-简" panose="02010800040101010101" charset="-122"/>
              </a:rPr>
              <a:t>里安装，所有代码见附件</a:t>
            </a:r>
            <a:endParaRPr lang="zh-CN" altLang="en-US" sz="2400">
              <a:latin typeface="宋体-简" panose="02010800040101010101" charset="-122"/>
              <a:ea typeface="宋体-简" panose="02010800040101010101" charset="-122"/>
              <a:cs typeface="宋体-简" panose="02010800040101010101" charset="-122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10267950" y="3148965"/>
            <a:ext cx="542290" cy="254000"/>
          </a:xfrm>
          <a:prstGeom prst="ellipse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6703695" y="3302000"/>
            <a:ext cx="918845" cy="254000"/>
          </a:xfrm>
          <a:prstGeom prst="ellipse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6967220" y="3777615"/>
            <a:ext cx="1445260" cy="254000"/>
          </a:xfrm>
          <a:prstGeom prst="ellipse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6718300" y="4090035"/>
            <a:ext cx="722630" cy="254000"/>
          </a:xfrm>
          <a:prstGeom prst="ellipse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ransition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25035" y="111125"/>
            <a:ext cx="7124700" cy="1685925"/>
          </a:xfrm>
          <a:prstGeom prst="rect">
            <a:avLst/>
          </a:prstGeom>
        </p:spPr>
      </p:pic>
      <p:sp>
        <p:nvSpPr>
          <p:cNvPr id="27" name="Text Box 10"/>
          <p:cNvSpPr txBox="1">
            <a:spLocks noChangeArrowheads="1"/>
          </p:cNvSpPr>
          <p:nvPr/>
        </p:nvSpPr>
        <p:spPr bwMode="auto">
          <a:xfrm>
            <a:off x="243840" y="1323340"/>
            <a:ext cx="4225290" cy="71501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60960" tIns="30480" rIns="60960" bIns="3048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0" indent="-342900" algn="l" defTabSz="1450975" fontAlgn="auto">
              <a:lnSpc>
                <a:spcPct val="12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sz="24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类似函数导入，类的导入使用</a:t>
            </a:r>
            <a:r>
              <a:rPr lang="en-US" altLang="zh-CN" sz="24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import</a:t>
            </a:r>
            <a:r>
              <a:rPr lang="zh-CN" altLang="en-US" sz="24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语句完成，包括从模块中导入类、导入整个模块</a:t>
            </a:r>
            <a:endParaRPr lang="zh-CN" altLang="en-US" sz="24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800100" lvl="1" indent="-342900" algn="l" defTabSz="1450975" fontAlgn="auto">
              <a:lnSpc>
                <a:spcPct val="120000"/>
              </a:lnSpc>
              <a:buFont typeface="Wingdings" panose="05000000000000000000" charset="0"/>
              <a:buChar char=""/>
              <a:defRPr/>
            </a:pPr>
            <a:r>
              <a:rPr lang="en-US" altLang="zh-CN" sz="24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import module_name</a:t>
            </a:r>
            <a:endParaRPr lang="en-US" altLang="zh-CN" sz="24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800100" lvl="1" indent="-342900" algn="l" defTabSz="1450975" fontAlgn="auto">
              <a:lnSpc>
                <a:spcPct val="120000"/>
              </a:lnSpc>
              <a:buFont typeface="Wingdings" panose="05000000000000000000" charset="0"/>
              <a:buChar char=""/>
              <a:defRPr/>
            </a:pPr>
            <a:r>
              <a:rPr lang="en-US" altLang="zh-CN" sz="24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from module_name import class_name</a:t>
            </a:r>
            <a:endParaRPr lang="en-US" altLang="zh-CN" sz="24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342900" lvl="0" indent="-342900" algn="l" defTabSz="1450975" fontAlgn="auto">
              <a:lnSpc>
                <a:spcPct val="12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sz="24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可以同时导入多个类</a:t>
            </a:r>
            <a:endParaRPr lang="zh-CN" altLang="en-US" sz="24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lvl="2" indent="-342900" algn="l" defTabSz="1450975" fontAlgn="auto">
              <a:lnSpc>
                <a:spcPct val="120000"/>
              </a:lnSpc>
              <a:buFont typeface="Wingdings" panose="05000000000000000000" charset="0"/>
              <a:buChar char=""/>
              <a:defRPr/>
            </a:pPr>
            <a:r>
              <a:rPr lang="en-US" altLang="zh-CN" sz="24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from module_name import class1_name, class2_name</a:t>
            </a:r>
            <a:endParaRPr lang="en-US" altLang="zh-CN" sz="24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lvl="1" indent="-342900" algn="l" defTabSz="1450975" fontAlgn="auto">
              <a:lnSpc>
                <a:spcPct val="120000"/>
              </a:lnSpc>
              <a:buFont typeface="Arial" panose="020B0604020202090204" pitchFamily="34" charset="0"/>
              <a:buChar char="•"/>
              <a:defRPr/>
            </a:pPr>
            <a:r>
              <a:rPr lang="en-US" altLang="zh-CN" sz="24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as</a:t>
            </a:r>
            <a:r>
              <a:rPr lang="zh-CN" altLang="en-US" sz="24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可以给导入函数指定别名</a:t>
            </a:r>
            <a:endParaRPr lang="en-US" altLang="zh-CN" sz="24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0" lvl="1" indent="-342900" algn="l" defTabSz="1450975" fontAlgn="auto">
              <a:lnSpc>
                <a:spcPct val="120000"/>
              </a:lnSpc>
              <a:buFont typeface="Arial" panose="020B0604020202090204" pitchFamily="34" charset="0"/>
              <a:buChar char="•"/>
              <a:defRPr/>
            </a:pPr>
            <a:endParaRPr lang="en-US" altLang="zh-CN" sz="24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800100" lvl="1" indent="-342900" algn="l" defTabSz="1450975" fontAlgn="auto">
              <a:lnSpc>
                <a:spcPct val="120000"/>
              </a:lnSpc>
              <a:buFont typeface="Arial" panose="020B0604020202090204" pitchFamily="34" charset="0"/>
              <a:buChar char="•"/>
              <a:defRPr/>
            </a:pPr>
            <a:endParaRPr lang="zh-CN" altLang="en-US" sz="24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800100" lvl="1" indent="-342900" algn="l" defTabSz="1450975" fontAlgn="auto">
              <a:lnSpc>
                <a:spcPct val="120000"/>
              </a:lnSpc>
              <a:buFont typeface="Arial" panose="020B0604020202090204" pitchFamily="34" charset="0"/>
              <a:buChar char="•"/>
              <a:defRPr/>
            </a:pPr>
            <a:endParaRPr lang="zh-CN" altLang="en-US" sz="24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800100" lvl="1" indent="-342900" algn="l" defTabSz="1450975" fontAlgn="auto">
              <a:lnSpc>
                <a:spcPct val="120000"/>
              </a:lnSpc>
              <a:buFont typeface="Arial" panose="020B0604020202090204" pitchFamily="34" charset="0"/>
              <a:buChar char="•"/>
              <a:defRPr/>
            </a:pPr>
            <a:endParaRPr lang="zh-CN" altLang="en-US" sz="24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756852" y="392154"/>
            <a:ext cx="1708785" cy="70675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</a:pPr>
            <a:r>
              <a:rPr lang="zh-CN" altLang="en-US" sz="4000" b="1" dirty="0">
                <a:latin typeface="苹方-简" panose="020B0400000000000000" charset="-122"/>
                <a:ea typeface="苹方-简" panose="020B0400000000000000" charset="-122"/>
                <a:cs typeface="+mn-ea"/>
                <a:sym typeface="+mn-lt"/>
              </a:rPr>
              <a:t>导入类</a:t>
            </a:r>
            <a:endParaRPr lang="zh-CN" altLang="en-US" sz="4000" b="1" dirty="0">
              <a:latin typeface="苹方-简" panose="020B0400000000000000" charset="-122"/>
              <a:ea typeface="苹方-简" panose="020B0400000000000000" charset="-122"/>
              <a:cs typeface="+mn-ea"/>
              <a:sym typeface="+mn-lt"/>
            </a:endParaRPr>
          </a:p>
        </p:txBody>
      </p:sp>
      <p:sp>
        <p:nvSpPr>
          <p:cNvPr id="33" name="等腰三角形 32"/>
          <p:cNvSpPr/>
          <p:nvPr/>
        </p:nvSpPr>
        <p:spPr>
          <a:xfrm rot="16200000" flipV="1">
            <a:off x="-91725" y="483879"/>
            <a:ext cx="707885" cy="524437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977130" y="622300"/>
            <a:ext cx="4164965" cy="24384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718" y="1922145"/>
            <a:ext cx="7125335" cy="173418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4708525" y="5718810"/>
            <a:ext cx="7157085" cy="987425"/>
          </a:xfrm>
          <a:prstGeom prst="rect">
            <a:avLst/>
          </a:prstGeom>
          <a:solidFill>
            <a:schemeClr val="tx1"/>
          </a:solidFill>
        </p:spPr>
        <p:txBody>
          <a:bodyPr wrap="square" rtlCol="0" anchor="t">
            <a:spAutoFit/>
          </a:bodyPr>
          <a:p>
            <a:pPr lvl="0" algn="l" fontAlgn="auto">
              <a:lnSpc>
                <a:spcPct val="108000"/>
              </a:lnSpc>
            </a:pPr>
            <a:r>
              <a:rPr lang="zh-CN" altLang="en-US">
                <a:solidFill>
                  <a:schemeClr val="bg1"/>
                </a:solidFill>
                <a:sym typeface="+mn-ea"/>
              </a:rPr>
              <a:t>$ python class_master.py</a:t>
            </a:r>
            <a:endParaRPr lang="zh-CN" altLang="en-US">
              <a:solidFill>
                <a:schemeClr val="bg1"/>
              </a:solidFill>
              <a:sym typeface="+mn-ea"/>
            </a:endParaRPr>
          </a:p>
          <a:p>
            <a:pPr lvl="0" algn="l" fontAlgn="auto">
              <a:lnSpc>
                <a:spcPct val="108000"/>
              </a:lnSpc>
            </a:pPr>
            <a:r>
              <a:rPr lang="zh-CN" altLang="en-US">
                <a:solidFill>
                  <a:schemeClr val="bg1"/>
                </a:solidFill>
                <a:sym typeface="+mn-ea"/>
              </a:rPr>
              <a:t>Luban Shooter Male 600</a:t>
            </a:r>
            <a:endParaRPr lang="zh-CN" altLang="en-US">
              <a:solidFill>
                <a:schemeClr val="bg1"/>
              </a:solidFill>
              <a:sym typeface="+mn-ea"/>
            </a:endParaRPr>
          </a:p>
          <a:p>
            <a:pPr lvl="0" algn="l" fontAlgn="auto">
              <a:lnSpc>
                <a:spcPct val="108000"/>
              </a:lnSpc>
            </a:pPr>
            <a:r>
              <a:rPr lang="zh-CN" altLang="en-US">
                <a:solidFill>
                  <a:schemeClr val="bg1"/>
                </a:solidFill>
                <a:sym typeface="+mn-ea"/>
              </a:rPr>
              <a:t>This hero's life point is 600</a:t>
            </a:r>
            <a:endParaRPr lang="zh-CN" altLang="en-US">
              <a:solidFill>
                <a:schemeClr val="bg1"/>
              </a:solidFill>
              <a:sym typeface="+mn-ea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977130" y="2461895"/>
            <a:ext cx="4164965" cy="24384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燕尾形箭头 12"/>
          <p:cNvSpPr/>
          <p:nvPr/>
        </p:nvSpPr>
        <p:spPr>
          <a:xfrm rot="5400000">
            <a:off x="8098155" y="5435600"/>
            <a:ext cx="376555" cy="331470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8525" y="3781425"/>
            <a:ext cx="7157720" cy="1631950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4977130" y="4280535"/>
            <a:ext cx="4526915" cy="24384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ransition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76775" y="1465580"/>
            <a:ext cx="7138035" cy="280352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641850" y="4732020"/>
            <a:ext cx="7206615" cy="1584960"/>
          </a:xfrm>
          <a:prstGeom prst="rect">
            <a:avLst/>
          </a:prstGeom>
          <a:solidFill>
            <a:schemeClr val="tx1"/>
          </a:solidFill>
        </p:spPr>
        <p:txBody>
          <a:bodyPr wrap="square" rtlCol="0" anchor="t">
            <a:spAutoFit/>
          </a:bodyPr>
          <a:p>
            <a:pPr lvl="0" algn="l" fontAlgn="auto">
              <a:lnSpc>
                <a:spcPct val="108000"/>
              </a:lnSpc>
            </a:pPr>
            <a:r>
              <a:rPr lang="zh-CN" altLang="en-US">
                <a:solidFill>
                  <a:schemeClr val="bg1"/>
                </a:solidFill>
                <a:sym typeface="+mn-ea"/>
              </a:rPr>
              <a:t>$ python class_standard.py</a:t>
            </a:r>
            <a:endParaRPr lang="zh-CN" altLang="en-US">
              <a:solidFill>
                <a:schemeClr val="bg1"/>
              </a:solidFill>
              <a:sym typeface="+mn-ea"/>
            </a:endParaRPr>
          </a:p>
          <a:p>
            <a:pPr lvl="0" algn="l" fontAlgn="auto">
              <a:lnSpc>
                <a:spcPct val="108000"/>
              </a:lnSpc>
            </a:pPr>
            <a:r>
              <a:rPr lang="zh-CN" altLang="en-US">
                <a:solidFill>
                  <a:schemeClr val="bg1"/>
                </a:solidFill>
                <a:sym typeface="+mn-ea"/>
              </a:rPr>
              <a:t>Lucas's favorite hero is Lanlingwang.</a:t>
            </a:r>
            <a:endParaRPr lang="zh-CN" altLang="en-US">
              <a:solidFill>
                <a:schemeClr val="bg1"/>
              </a:solidFill>
              <a:sym typeface="+mn-ea"/>
            </a:endParaRPr>
          </a:p>
          <a:p>
            <a:pPr lvl="0" algn="l" fontAlgn="auto">
              <a:lnSpc>
                <a:spcPct val="108000"/>
              </a:lnSpc>
            </a:pPr>
            <a:r>
              <a:rPr lang="zh-CN" altLang="en-US">
                <a:solidFill>
                  <a:schemeClr val="bg1"/>
                </a:solidFill>
                <a:sym typeface="+mn-ea"/>
              </a:rPr>
              <a:t>Kate's favorite hero is Anqila.</a:t>
            </a:r>
            <a:endParaRPr lang="zh-CN" altLang="en-US">
              <a:solidFill>
                <a:schemeClr val="bg1"/>
              </a:solidFill>
              <a:sym typeface="+mn-ea"/>
            </a:endParaRPr>
          </a:p>
          <a:p>
            <a:pPr lvl="0" algn="l" fontAlgn="auto">
              <a:lnSpc>
                <a:spcPct val="108000"/>
              </a:lnSpc>
            </a:pPr>
            <a:r>
              <a:rPr lang="zh-CN" altLang="en-US">
                <a:solidFill>
                  <a:schemeClr val="bg1"/>
                </a:solidFill>
                <a:sym typeface="+mn-ea"/>
              </a:rPr>
              <a:t>Jack's favorite hero is Pangu.</a:t>
            </a:r>
            <a:endParaRPr lang="zh-CN" altLang="en-US">
              <a:solidFill>
                <a:schemeClr val="bg1"/>
              </a:solidFill>
              <a:sym typeface="+mn-ea"/>
            </a:endParaRPr>
          </a:p>
          <a:p>
            <a:pPr lvl="0" algn="l" fontAlgn="auto">
              <a:lnSpc>
                <a:spcPct val="108000"/>
              </a:lnSpc>
            </a:pPr>
            <a:r>
              <a:rPr lang="zh-CN" altLang="en-US">
                <a:solidFill>
                  <a:schemeClr val="bg1"/>
                </a:solidFill>
                <a:sym typeface="+mn-ea"/>
              </a:rPr>
              <a:t>Susan's favorite hero is Zhenji.</a:t>
            </a:r>
            <a:endParaRPr lang="zh-CN" altLang="en-US">
              <a:solidFill>
                <a:schemeClr val="bg1"/>
              </a:solidFill>
              <a:sym typeface="+mn-ea"/>
            </a:endParaRPr>
          </a:p>
        </p:txBody>
      </p:sp>
      <p:sp>
        <p:nvSpPr>
          <p:cNvPr id="27" name="Text Box 10"/>
          <p:cNvSpPr txBox="1">
            <a:spLocks noChangeArrowheads="1"/>
          </p:cNvSpPr>
          <p:nvPr/>
        </p:nvSpPr>
        <p:spPr bwMode="auto">
          <a:xfrm>
            <a:off x="494665" y="1385570"/>
            <a:ext cx="3860165" cy="493141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60960" tIns="30480" rIns="60960" bIns="3048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 defTabSz="1450975" fontAlgn="auto">
              <a:lnSpc>
                <a:spcPct val="120000"/>
              </a:lnSpc>
              <a:buFont typeface="Arial" panose="020B0604020202090204" pitchFamily="34" charset="0"/>
              <a:buChar char="•"/>
              <a:defRPr/>
            </a:pPr>
            <a:r>
              <a:rPr lang="en-US" altLang="zh-CN" sz="22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Python</a:t>
            </a:r>
            <a:r>
              <a:rPr lang="zh-CN" altLang="en-US" sz="22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标准库是一组模块，安装的</a:t>
            </a:r>
            <a:r>
              <a:rPr lang="en-US" altLang="zh-CN" sz="22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Python</a:t>
            </a:r>
            <a:r>
              <a:rPr lang="zh-CN" altLang="en-US" sz="22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都缺省包含它</a:t>
            </a:r>
            <a:endParaRPr lang="zh-CN" altLang="en-US" sz="22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342900" indent="-342900" algn="l" defTabSz="1450975" fontAlgn="auto">
              <a:lnSpc>
                <a:spcPct val="12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sz="22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使用</a:t>
            </a:r>
            <a:r>
              <a:rPr lang="en-US" altLang="zh-CN" sz="22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Python</a:t>
            </a:r>
            <a:r>
              <a:rPr lang="zh-CN" altLang="en-US" sz="22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编程过程中可以导入并使用标准库中的任何函数和类，为此只需在程序开头包含一条简单的</a:t>
            </a:r>
            <a:r>
              <a:rPr lang="en-US" altLang="zh-CN" sz="22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import</a:t>
            </a:r>
            <a:r>
              <a:rPr lang="zh-CN" altLang="en-US" sz="22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语句</a:t>
            </a:r>
            <a:endParaRPr lang="zh-CN" altLang="en-US" sz="22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342900" indent="-342900" algn="l" defTabSz="1450975" fontAlgn="auto">
              <a:lnSpc>
                <a:spcPct val="12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sz="22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示例：</a:t>
            </a:r>
            <a:r>
              <a:rPr lang="en-US" altLang="zh-CN" sz="22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OrderedDict</a:t>
            </a:r>
            <a:endParaRPr lang="zh-CN" altLang="en-US" sz="22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342900" indent="-342900" algn="l" defTabSz="1450975" fontAlgn="auto">
              <a:lnSpc>
                <a:spcPct val="12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sz="22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学习</a:t>
            </a:r>
            <a:r>
              <a:rPr lang="en-US" altLang="zh-CN" sz="22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Python</a:t>
            </a:r>
            <a:r>
              <a:rPr lang="zh-CN" altLang="en-US" sz="22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标准库资源，推荐访问如下链接</a:t>
            </a:r>
            <a:endParaRPr lang="zh-CN" altLang="en-US" sz="22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800100" lvl="1" indent="-342900" algn="l" defTabSz="1450975" fontAlgn="auto">
              <a:lnSpc>
                <a:spcPct val="120000"/>
              </a:lnSpc>
              <a:buFont typeface="Wingdings" panose="05000000000000000000" charset="0"/>
              <a:buChar char=""/>
              <a:defRPr/>
            </a:pPr>
            <a:r>
              <a:rPr lang="en-US" altLang="zh-CN" sz="2200" dirty="0">
                <a:solidFill>
                  <a:srgbClr val="0070C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  <a:hlinkClick r:id="rId2" action="ppaction://hlinkfile"/>
              </a:rPr>
              <a:t>Python Docs</a:t>
            </a:r>
            <a:endParaRPr lang="en-US" altLang="zh-CN" sz="2200" dirty="0">
              <a:solidFill>
                <a:srgbClr val="0070C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  <a:hlinkClick r:id="rId2" action="ppaction://hlinkfile"/>
            </a:endParaRPr>
          </a:p>
          <a:p>
            <a:pPr marL="800100" lvl="1" indent="-342900" algn="l" defTabSz="1450975" fontAlgn="auto">
              <a:lnSpc>
                <a:spcPct val="120000"/>
              </a:lnSpc>
              <a:buFont typeface="Wingdings" panose="05000000000000000000" charset="0"/>
              <a:buChar char=""/>
              <a:defRPr/>
            </a:pPr>
            <a:r>
              <a:rPr lang="en-US" altLang="zh-CN" sz="2200" dirty="0">
                <a:solidFill>
                  <a:srgbClr val="0070C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  <a:hlinkClick r:id="rId2" action="ppaction://hlinkfile"/>
              </a:rPr>
              <a:t>PyMotW</a:t>
            </a:r>
            <a:endParaRPr lang="en-US" altLang="zh-CN" sz="2200" dirty="0">
              <a:solidFill>
                <a:srgbClr val="0070C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  <a:hlinkClick r:id="rId2" action="ppaction://hlinkfile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756852" y="393424"/>
            <a:ext cx="3335655" cy="70675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zh-CN" sz="4000" b="1" dirty="0">
                <a:latin typeface="苹方-简" panose="020B0400000000000000" charset="-122"/>
                <a:ea typeface="苹方-简" panose="020B0400000000000000" charset="-122"/>
                <a:cs typeface="+mn-ea"/>
                <a:sym typeface="+mn-lt"/>
              </a:rPr>
              <a:t>Python</a:t>
            </a:r>
            <a:r>
              <a:rPr lang="zh-CN" altLang="en-US" sz="4000" b="1" dirty="0">
                <a:latin typeface="苹方-简" panose="020B0400000000000000" charset="-122"/>
                <a:ea typeface="苹方-简" panose="020B0400000000000000" charset="-122"/>
                <a:cs typeface="+mn-ea"/>
                <a:sym typeface="+mn-lt"/>
              </a:rPr>
              <a:t>标准库</a:t>
            </a:r>
            <a:endParaRPr lang="en-US" altLang="zh-CN" sz="4000" b="1" dirty="0">
              <a:latin typeface="苹方-简" panose="020B0400000000000000" charset="-122"/>
              <a:ea typeface="苹方-简" panose="020B0400000000000000" charset="-122"/>
              <a:cs typeface="+mn-ea"/>
              <a:sym typeface="+mn-lt"/>
            </a:endParaRPr>
          </a:p>
        </p:txBody>
      </p:sp>
      <p:sp>
        <p:nvSpPr>
          <p:cNvPr id="33" name="等腰三角形 32"/>
          <p:cNvSpPr/>
          <p:nvPr/>
        </p:nvSpPr>
        <p:spPr>
          <a:xfrm rot="16200000" flipV="1">
            <a:off x="-91725" y="483879"/>
            <a:ext cx="707885" cy="524437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855210" y="1990725"/>
            <a:ext cx="4342765" cy="49530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燕尾形箭头 12"/>
          <p:cNvSpPr/>
          <p:nvPr/>
        </p:nvSpPr>
        <p:spPr>
          <a:xfrm rot="5400000">
            <a:off x="8056880" y="4341495"/>
            <a:ext cx="376555" cy="331470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ransition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Box 10"/>
          <p:cNvSpPr txBox="1">
            <a:spLocks noChangeArrowheads="1"/>
          </p:cNvSpPr>
          <p:nvPr/>
        </p:nvSpPr>
        <p:spPr bwMode="auto">
          <a:xfrm>
            <a:off x="756920" y="1322070"/>
            <a:ext cx="10563860" cy="537781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60960" tIns="30480" rIns="60960" bIns="3048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 defTabSz="1450975" fontAlgn="auto">
              <a:lnSpc>
                <a:spcPct val="12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sz="24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类命名应采用驼峰命名法，即将类名中的每个单词的首字母都大写，而不适用下划线</a:t>
            </a:r>
            <a:endParaRPr lang="zh-CN" altLang="en-US" sz="24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342900" indent="-342900" algn="l" defTabSz="1450975" fontAlgn="auto">
              <a:lnSpc>
                <a:spcPct val="12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sz="24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实例名和模块名都采用小写格式，并在单词之间加上下划线</a:t>
            </a:r>
            <a:endParaRPr lang="zh-CN" altLang="en-US" sz="24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342900" indent="-342900" algn="l" defTabSz="1450975" fontAlgn="auto">
              <a:lnSpc>
                <a:spcPct val="12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sz="24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对于每个类，都应紧跟在类定义后面包含一个文档字符串，简要描述类的功能，并遵循编写函数的文档字符串时的格式约定。</a:t>
            </a:r>
            <a:endParaRPr lang="zh-CN" altLang="en-US" sz="24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342900" indent="-342900" algn="l" defTabSz="1450975" fontAlgn="auto">
              <a:lnSpc>
                <a:spcPct val="12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sz="24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每个模块也都应该包含一个文档字符串，对其中的类可用于做什么进行描述</a:t>
            </a:r>
            <a:endParaRPr lang="zh-CN" altLang="en-US" sz="24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342900" indent="-342900" algn="l" defTabSz="1450975" fontAlgn="auto">
              <a:lnSpc>
                <a:spcPct val="12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sz="24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可使用空行来组织代码，但不要滥用。在类中，可使用一个空行来分隔方法，而在模块中，使用两个空行来分隔类</a:t>
            </a:r>
            <a:endParaRPr lang="zh-CN" altLang="en-US" sz="24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342900" indent="-342900" algn="l" defTabSz="1450975" fontAlgn="auto">
              <a:lnSpc>
                <a:spcPct val="12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sz="24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需要同时导入标准库中的模块和自己编写的模块时，先编写导入标准库模块的</a:t>
            </a:r>
            <a:r>
              <a:rPr lang="en-US" altLang="zh-CN" sz="24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import</a:t>
            </a:r>
            <a:r>
              <a:rPr lang="zh-CN" altLang="en-US" sz="24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语句，然后添加一个空行，再编写导入你自己编写的模块的</a:t>
            </a:r>
            <a:r>
              <a:rPr lang="en-US" altLang="zh-CN" sz="24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import</a:t>
            </a:r>
            <a:r>
              <a:rPr lang="zh-CN" altLang="en-US" sz="24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语句。这种做法让人更容易明白程序使用的各个模块都来自何方</a:t>
            </a:r>
            <a:endParaRPr lang="zh-CN" altLang="en-US" sz="24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342900" indent="-342900" algn="l" defTabSz="1450975" fontAlgn="auto">
              <a:lnSpc>
                <a:spcPct val="120000"/>
              </a:lnSpc>
              <a:buFont typeface="Arial" panose="020B0604020202090204" pitchFamily="34" charset="0"/>
              <a:buChar char="•"/>
              <a:defRPr/>
            </a:pPr>
            <a:endParaRPr lang="zh-CN" altLang="en-US" sz="24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756852" y="393424"/>
            <a:ext cx="2726055" cy="70675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</a:pPr>
            <a:r>
              <a:rPr lang="zh-CN" altLang="en-US" sz="4000" b="1" dirty="0">
                <a:latin typeface="苹方-简" panose="020B0400000000000000" charset="-122"/>
                <a:ea typeface="苹方-简" panose="020B0400000000000000" charset="-122"/>
                <a:cs typeface="+mn-ea"/>
                <a:sym typeface="+mn-lt"/>
              </a:rPr>
              <a:t>类编码风格</a:t>
            </a:r>
            <a:endParaRPr lang="zh-CN" altLang="en-US" sz="4000" b="1" dirty="0">
              <a:latin typeface="苹方-简" panose="020B0400000000000000" charset="-122"/>
              <a:ea typeface="苹方-简" panose="020B0400000000000000" charset="-122"/>
              <a:cs typeface="+mn-ea"/>
              <a:sym typeface="+mn-lt"/>
            </a:endParaRPr>
          </a:p>
        </p:txBody>
      </p:sp>
      <p:sp>
        <p:nvSpPr>
          <p:cNvPr id="33" name="等腰三角形 32"/>
          <p:cNvSpPr/>
          <p:nvPr/>
        </p:nvSpPr>
        <p:spPr>
          <a:xfrm rot="16200000" flipV="1">
            <a:off x="-91725" y="483879"/>
            <a:ext cx="707885" cy="524437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</p:cSld>
  <p:clrMapOvr>
    <a:masterClrMapping/>
  </p:clrMapOvr>
  <p:transition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 descr="图片包含 餐桌, 室内, 就坐, 笔记本电脑&#10;&#10;已生成极高可信度的说明"/>
          <p:cNvPicPr>
            <a:picLocks noChangeAspect="1"/>
          </p:cNvPicPr>
          <p:nvPr/>
        </p:nvPicPr>
        <p:blipFill rotWithShape="1"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15636" y="1280854"/>
            <a:ext cx="12192000" cy="4343657"/>
          </a:xfrm>
          <a:custGeom>
            <a:avLst/>
            <a:gdLst>
              <a:gd name="connsiteX0" fmla="*/ 0 w 12192000"/>
              <a:gd name="connsiteY0" fmla="*/ 0 h 3179629"/>
              <a:gd name="connsiteX1" fmla="*/ 12192000 w 12192000"/>
              <a:gd name="connsiteY1" fmla="*/ 0 h 3179629"/>
              <a:gd name="connsiteX2" fmla="*/ 12192000 w 12192000"/>
              <a:gd name="connsiteY2" fmla="*/ 3179629 h 3179629"/>
              <a:gd name="connsiteX3" fmla="*/ 0 w 12192000"/>
              <a:gd name="connsiteY3" fmla="*/ 3179629 h 3179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179629">
                <a:moveTo>
                  <a:pt x="0" y="0"/>
                </a:moveTo>
                <a:lnTo>
                  <a:pt x="12192000" y="0"/>
                </a:lnTo>
                <a:lnTo>
                  <a:pt x="12192000" y="3179629"/>
                </a:lnTo>
                <a:lnTo>
                  <a:pt x="0" y="3179629"/>
                </a:lnTo>
                <a:close/>
              </a:path>
            </a:pathLst>
          </a:custGeom>
        </p:spPr>
      </p:pic>
      <p:sp>
        <p:nvSpPr>
          <p:cNvPr id="11" name="平行四边形 10"/>
          <p:cNvSpPr/>
          <p:nvPr/>
        </p:nvSpPr>
        <p:spPr>
          <a:xfrm>
            <a:off x="2286000" y="1280854"/>
            <a:ext cx="7620000" cy="4343658"/>
          </a:xfrm>
          <a:prstGeom prst="parallelogram">
            <a:avLst>
              <a:gd name="adj" fmla="val 43883"/>
            </a:avLst>
          </a:prstGeom>
          <a:solidFill>
            <a:srgbClr val="C00000">
              <a:alpha val="48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TextBox 18"/>
          <p:cNvSpPr txBox="1"/>
          <p:nvPr/>
        </p:nvSpPr>
        <p:spPr>
          <a:xfrm flipH="1">
            <a:off x="4626721" y="3859392"/>
            <a:ext cx="3234055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文件和异常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7" name="直接连接符 16"/>
          <p:cNvCxnSpPr/>
          <p:nvPr/>
        </p:nvCxnSpPr>
        <p:spPr>
          <a:xfrm>
            <a:off x="5099984" y="4782234"/>
            <a:ext cx="2327312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>
            <a:off x="8001000" y="6390916"/>
            <a:ext cx="4191000" cy="0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/>
        </p:nvGrpSpPr>
        <p:grpSpPr>
          <a:xfrm>
            <a:off x="5372100" y="1955800"/>
            <a:ext cx="1743075" cy="1743075"/>
            <a:chOff x="8460" y="2112"/>
            <a:chExt cx="2745" cy="2745"/>
          </a:xfrm>
        </p:grpSpPr>
        <p:grpSp>
          <p:nvGrpSpPr>
            <p:cNvPr id="26" name="组合 25"/>
            <p:cNvGrpSpPr/>
            <p:nvPr/>
          </p:nvGrpSpPr>
          <p:grpSpPr>
            <a:xfrm>
              <a:off x="8460" y="2112"/>
              <a:ext cx="2745" cy="2745"/>
              <a:chOff x="2002721" y="1605930"/>
              <a:chExt cx="1332368" cy="1332368"/>
            </a:xfrm>
          </p:grpSpPr>
          <p:grpSp>
            <p:nvGrpSpPr>
              <p:cNvPr id="28" name="组合 27"/>
              <p:cNvGrpSpPr/>
              <p:nvPr/>
            </p:nvGrpSpPr>
            <p:grpSpPr>
              <a:xfrm>
                <a:off x="2002721" y="1605930"/>
                <a:ext cx="1332368" cy="1332368"/>
                <a:chOff x="1236675" y="2423160"/>
                <a:chExt cx="1950720" cy="1950720"/>
              </a:xfrm>
            </p:grpSpPr>
            <p:sp>
              <p:nvSpPr>
                <p:cNvPr id="30" name="椭圆 29"/>
                <p:cNvSpPr/>
                <p:nvPr/>
              </p:nvSpPr>
              <p:spPr>
                <a:xfrm>
                  <a:off x="1236675" y="2423160"/>
                  <a:ext cx="1950720" cy="195072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dist="101600" dir="2700000" algn="tl" rotWithShape="0">
                    <a:prstClr val="black">
                      <a:alpha val="16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1" name="椭圆 30"/>
                <p:cNvSpPr/>
                <p:nvPr/>
              </p:nvSpPr>
              <p:spPr>
                <a:xfrm>
                  <a:off x="1414428" y="2592937"/>
                  <a:ext cx="1595213" cy="1611166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29" name="椭圆 28"/>
              <p:cNvSpPr/>
              <p:nvPr/>
            </p:nvSpPr>
            <p:spPr>
              <a:xfrm>
                <a:off x="2251694" y="1854903"/>
                <a:ext cx="834422" cy="834422"/>
              </a:xfrm>
              <a:prstGeom prst="ellipse">
                <a:avLst/>
              </a:prstGeom>
              <a:ln>
                <a:noFill/>
              </a:ln>
              <a:effectLst>
                <a:innerShdw dist="101600" dir="13500000">
                  <a:schemeClr val="accent1">
                    <a:lumMod val="50000"/>
                    <a:alpha val="50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2" name="TextBox 28"/>
            <p:cNvSpPr txBox="1"/>
            <p:nvPr/>
          </p:nvSpPr>
          <p:spPr>
            <a:xfrm>
              <a:off x="8643" y="2575"/>
              <a:ext cx="2330" cy="16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eaLnBrk="1" fontAlgn="auto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r>
                <a:rPr lang="en-US" altLang="zh-CN" sz="4800" b="1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 pitchFamily="34" charset="0"/>
                </a:rPr>
                <a:t>09</a:t>
              </a:r>
              <a:endParaRPr lang="en-US" altLang="zh-CN" sz="4800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7903210" y="5994400"/>
            <a:ext cx="340360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February 2020       By Axe Tang</a:t>
            </a:r>
            <a:endParaRPr lang="en-US" altLang="zh-CN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626745" y="337820"/>
            <a:ext cx="4788535" cy="790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9pPr>
          </a:lstStyle>
          <a:p>
            <a:pPr algn="ctr">
              <a:defRPr/>
            </a:pPr>
            <a:r>
              <a:rPr lang="en-US" altLang="zh-CN" sz="36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Crash Course</a:t>
            </a:r>
            <a:endParaRPr lang="en-US" altLang="zh-CN" sz="36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 descr="python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35" y="99060"/>
            <a:ext cx="1507490" cy="11341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/>
    </mc:Choice>
    <mc:Fallback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ldLvl="0" animBg="1"/>
      <p:bldP spid="13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4510" y="3446780"/>
            <a:ext cx="6624955" cy="301498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696835" y="3446780"/>
            <a:ext cx="4302760" cy="2968625"/>
          </a:xfrm>
          <a:prstGeom prst="rect">
            <a:avLst/>
          </a:prstGeom>
          <a:solidFill>
            <a:schemeClr val="tx1"/>
          </a:solidFill>
        </p:spPr>
        <p:txBody>
          <a:bodyPr wrap="square" rtlCol="0" anchor="t">
            <a:spAutoFit/>
          </a:bodyPr>
          <a:p>
            <a:pPr lvl="0" algn="l" fontAlgn="auto">
              <a:lnSpc>
                <a:spcPct val="130000"/>
              </a:lnSpc>
            </a:pPr>
            <a:r>
              <a:rPr lang="zh-CN" altLang="en-US">
                <a:solidFill>
                  <a:schemeClr val="bg1"/>
                </a:solidFill>
                <a:sym typeface="+mn-ea"/>
              </a:rPr>
              <a:t>$ python file_readwrite.py</a:t>
            </a:r>
            <a:endParaRPr lang="zh-CN" altLang="en-US">
              <a:solidFill>
                <a:schemeClr val="bg1"/>
              </a:solidFill>
              <a:sym typeface="+mn-ea"/>
            </a:endParaRPr>
          </a:p>
          <a:p>
            <a:pPr lvl="0" algn="l" fontAlgn="auto">
              <a:lnSpc>
                <a:spcPct val="130000"/>
              </a:lnSpc>
            </a:pPr>
            <a:r>
              <a:rPr lang="zh-CN" altLang="en-US">
                <a:solidFill>
                  <a:schemeClr val="bg1"/>
                </a:solidFill>
                <a:sym typeface="+mn-ea"/>
              </a:rPr>
              <a:t>I'am Lucas Tang.</a:t>
            </a:r>
            <a:endParaRPr lang="zh-CN" altLang="en-US">
              <a:solidFill>
                <a:schemeClr val="bg1"/>
              </a:solidFill>
              <a:sym typeface="+mn-ea"/>
            </a:endParaRPr>
          </a:p>
          <a:p>
            <a:pPr lvl="0" algn="l" fontAlgn="auto">
              <a:lnSpc>
                <a:spcPct val="130000"/>
              </a:lnSpc>
            </a:pPr>
            <a:r>
              <a:rPr lang="zh-CN" altLang="en-US">
                <a:solidFill>
                  <a:schemeClr val="bg1"/>
                </a:solidFill>
                <a:sym typeface="+mn-ea"/>
              </a:rPr>
              <a:t>I'am 10 years old.</a:t>
            </a:r>
            <a:endParaRPr lang="zh-CN" altLang="en-US">
              <a:solidFill>
                <a:schemeClr val="bg1"/>
              </a:solidFill>
              <a:sym typeface="+mn-ea"/>
            </a:endParaRPr>
          </a:p>
          <a:p>
            <a:pPr lvl="0" algn="l" fontAlgn="auto">
              <a:lnSpc>
                <a:spcPct val="130000"/>
              </a:lnSpc>
            </a:pPr>
            <a:r>
              <a:rPr lang="zh-CN" altLang="en-US">
                <a:solidFill>
                  <a:schemeClr val="bg1"/>
                </a:solidFill>
                <a:sym typeface="+mn-ea"/>
              </a:rPr>
              <a:t>1000</a:t>
            </a:r>
            <a:endParaRPr lang="zh-CN" altLang="en-US">
              <a:solidFill>
                <a:schemeClr val="bg1"/>
              </a:solidFill>
              <a:sym typeface="+mn-ea"/>
            </a:endParaRPr>
          </a:p>
          <a:p>
            <a:pPr lvl="0" algn="l" fontAlgn="auto">
              <a:lnSpc>
                <a:spcPct val="130000"/>
              </a:lnSpc>
            </a:pPr>
            <a:r>
              <a:rPr lang="zh-CN" altLang="en-US">
                <a:solidFill>
                  <a:schemeClr val="bg1"/>
                </a:solidFill>
                <a:sym typeface="+mn-ea"/>
              </a:rPr>
              <a:t>I'am Lucas Tang.</a:t>
            </a:r>
            <a:endParaRPr lang="zh-CN" altLang="en-US">
              <a:solidFill>
                <a:schemeClr val="bg1"/>
              </a:solidFill>
              <a:sym typeface="+mn-ea"/>
            </a:endParaRPr>
          </a:p>
          <a:p>
            <a:pPr lvl="0" algn="l" fontAlgn="auto">
              <a:lnSpc>
                <a:spcPct val="130000"/>
              </a:lnSpc>
            </a:pPr>
            <a:r>
              <a:rPr lang="zh-CN" altLang="en-US">
                <a:solidFill>
                  <a:schemeClr val="bg1"/>
                </a:solidFill>
                <a:sym typeface="+mn-ea"/>
              </a:rPr>
              <a:t>I'am playing game now!</a:t>
            </a:r>
            <a:endParaRPr lang="zh-CN" altLang="en-US">
              <a:solidFill>
                <a:schemeClr val="bg1"/>
              </a:solidFill>
              <a:sym typeface="+mn-ea"/>
            </a:endParaRPr>
          </a:p>
          <a:p>
            <a:pPr lvl="0" algn="l" fontAlgn="auto">
              <a:lnSpc>
                <a:spcPct val="130000"/>
              </a:lnSpc>
            </a:pPr>
            <a:r>
              <a:rPr lang="zh-CN" altLang="en-US">
                <a:solidFill>
                  <a:schemeClr val="bg1"/>
                </a:solidFill>
                <a:sym typeface="+mn-ea"/>
              </a:rPr>
              <a:t>I'am Lucas Tang.</a:t>
            </a:r>
            <a:endParaRPr lang="zh-CN" altLang="en-US">
              <a:solidFill>
                <a:schemeClr val="bg1"/>
              </a:solidFill>
              <a:sym typeface="+mn-ea"/>
            </a:endParaRPr>
          </a:p>
          <a:p>
            <a:pPr lvl="0" algn="l" fontAlgn="auto">
              <a:lnSpc>
                <a:spcPct val="130000"/>
              </a:lnSpc>
            </a:pPr>
            <a:r>
              <a:rPr lang="zh-CN" altLang="en-US">
                <a:solidFill>
                  <a:schemeClr val="bg1"/>
                </a:solidFill>
                <a:sym typeface="+mn-ea"/>
              </a:rPr>
              <a:t>I'am playing game now!</a:t>
            </a:r>
            <a:endParaRPr lang="zh-CN" altLang="en-US">
              <a:solidFill>
                <a:schemeClr val="bg1"/>
              </a:solidFill>
              <a:sym typeface="+mn-ea"/>
            </a:endParaRPr>
          </a:p>
        </p:txBody>
      </p:sp>
      <p:sp>
        <p:nvSpPr>
          <p:cNvPr id="27" name="Text Box 10"/>
          <p:cNvSpPr txBox="1">
            <a:spLocks noChangeArrowheads="1"/>
          </p:cNvSpPr>
          <p:nvPr/>
        </p:nvSpPr>
        <p:spPr bwMode="auto">
          <a:xfrm>
            <a:off x="479425" y="1146810"/>
            <a:ext cx="10563860" cy="22758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60960" tIns="30480" rIns="60960" bIns="3048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 defTabSz="1450975" fontAlgn="auto">
              <a:lnSpc>
                <a:spcPct val="12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sz="24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要使用文件的内容，首先要将文件的内容信息读取到内存中</a:t>
            </a:r>
            <a:endParaRPr lang="zh-CN" altLang="en-US" sz="24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342900" indent="-342900" algn="l" defTabSz="1450975" fontAlgn="auto">
              <a:lnSpc>
                <a:spcPct val="120000"/>
              </a:lnSpc>
              <a:buFont typeface="Arial" panose="020B0604020202090204" pitchFamily="34" charset="0"/>
              <a:buChar char="•"/>
              <a:defRPr/>
            </a:pPr>
            <a:r>
              <a:rPr lang="en-US" altLang="zh-CN" sz="24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“with open( file_name) as file_object:”</a:t>
            </a:r>
            <a:r>
              <a:rPr lang="zh-CN" altLang="en-US" sz="24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语句块实现文件操作</a:t>
            </a:r>
            <a:endParaRPr lang="zh-CN" altLang="en-US" sz="24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342900" indent="-342900" algn="l" defTabSz="1450975" fontAlgn="auto">
              <a:lnSpc>
                <a:spcPct val="12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sz="24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文件名参数不指定路径情况下，代表当前目录</a:t>
            </a:r>
            <a:endParaRPr lang="zh-CN" altLang="en-US" sz="24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342900" indent="-342900" algn="l" defTabSz="1450975" fontAlgn="auto">
              <a:lnSpc>
                <a:spcPct val="12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sz="24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路径可以采用相对路径和绝对路径两种方式</a:t>
            </a:r>
            <a:endParaRPr lang="zh-CN" altLang="en-US" sz="24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342900" indent="-342900" algn="l" defTabSz="1450975" fontAlgn="auto">
              <a:lnSpc>
                <a:spcPct val="12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sz="24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当在指定路径下找不到文件时，</a:t>
            </a:r>
            <a:r>
              <a:rPr lang="en-US" altLang="zh-CN" sz="24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Python</a:t>
            </a:r>
            <a:r>
              <a:rPr lang="zh-CN" altLang="en-US" sz="24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解释器程序会报错</a:t>
            </a:r>
            <a:r>
              <a:rPr lang="en-US" altLang="zh-CN" sz="24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 </a:t>
            </a:r>
            <a:endParaRPr lang="en-US" altLang="zh-CN" sz="24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756852" y="392154"/>
            <a:ext cx="4251960" cy="70675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</a:pPr>
            <a:r>
              <a:rPr lang="zh-CN" altLang="en-US" sz="4000" b="1" dirty="0">
                <a:latin typeface="苹方-简" panose="020B0400000000000000" charset="-122"/>
                <a:ea typeface="苹方-简" panose="020B0400000000000000" charset="-122"/>
                <a:cs typeface="+mn-ea"/>
                <a:sym typeface="+mn-lt"/>
              </a:rPr>
              <a:t>从文件中读取数据</a:t>
            </a:r>
            <a:endParaRPr lang="zh-CN" altLang="en-US" sz="4000" b="1" dirty="0">
              <a:latin typeface="苹方-简" panose="020B0400000000000000" charset="-122"/>
              <a:ea typeface="苹方-简" panose="020B0400000000000000" charset="-122"/>
              <a:cs typeface="+mn-ea"/>
              <a:sym typeface="+mn-lt"/>
            </a:endParaRPr>
          </a:p>
        </p:txBody>
      </p:sp>
      <p:sp>
        <p:nvSpPr>
          <p:cNvPr id="33" name="等腰三角形 32"/>
          <p:cNvSpPr/>
          <p:nvPr/>
        </p:nvSpPr>
        <p:spPr>
          <a:xfrm rot="16200000" flipV="1">
            <a:off x="-91725" y="483879"/>
            <a:ext cx="707885" cy="524437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燕尾形箭头 6"/>
          <p:cNvSpPr/>
          <p:nvPr/>
        </p:nvSpPr>
        <p:spPr>
          <a:xfrm>
            <a:off x="7247255" y="4765040"/>
            <a:ext cx="376555" cy="331470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756920" y="3949065"/>
            <a:ext cx="6392545" cy="46609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756920" y="4648200"/>
            <a:ext cx="6392545" cy="44831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756920" y="5349240"/>
            <a:ext cx="6392545" cy="901065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ransition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15100" y="465455"/>
            <a:ext cx="4944745" cy="32512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515100" y="4125595"/>
            <a:ext cx="4944745" cy="2651125"/>
          </a:xfrm>
          <a:prstGeom prst="rect">
            <a:avLst/>
          </a:prstGeom>
          <a:solidFill>
            <a:schemeClr val="tx1"/>
          </a:solidFill>
        </p:spPr>
        <p:txBody>
          <a:bodyPr wrap="square" rtlCol="0" anchor="t">
            <a:spAutoFit/>
          </a:bodyPr>
          <a:p>
            <a:pPr lvl="0" algn="l" fontAlgn="auto">
              <a:lnSpc>
                <a:spcPct val="130000"/>
              </a:lnSpc>
            </a:pPr>
            <a:r>
              <a:rPr lang="zh-CN" altLang="en-US" sz="1600">
                <a:solidFill>
                  <a:schemeClr val="bg1"/>
                </a:solidFill>
                <a:sym typeface="+mn-ea"/>
              </a:rPr>
              <a:t>$ python file_read_line.py</a:t>
            </a:r>
            <a:endParaRPr lang="zh-CN" altLang="en-US" sz="1600">
              <a:solidFill>
                <a:schemeClr val="bg1"/>
              </a:solidFill>
              <a:sym typeface="+mn-ea"/>
            </a:endParaRPr>
          </a:p>
          <a:p>
            <a:pPr lvl="0" algn="l" fontAlgn="auto">
              <a:lnSpc>
                <a:spcPct val="130000"/>
              </a:lnSpc>
            </a:pPr>
            <a:r>
              <a:rPr lang="zh-CN" altLang="en-US" sz="1600">
                <a:solidFill>
                  <a:schemeClr val="bg1"/>
                </a:solidFill>
                <a:sym typeface="+mn-ea"/>
              </a:rPr>
              <a:t>I'am Lucas Tang.</a:t>
            </a:r>
            <a:endParaRPr lang="zh-CN" altLang="en-US" sz="1600">
              <a:solidFill>
                <a:schemeClr val="bg1"/>
              </a:solidFill>
              <a:sym typeface="+mn-ea"/>
            </a:endParaRPr>
          </a:p>
          <a:p>
            <a:pPr lvl="0" algn="l" fontAlgn="auto">
              <a:lnSpc>
                <a:spcPct val="130000"/>
              </a:lnSpc>
            </a:pPr>
            <a:r>
              <a:rPr lang="zh-CN" altLang="en-US" sz="1600">
                <a:solidFill>
                  <a:schemeClr val="bg1"/>
                </a:solidFill>
                <a:sym typeface="+mn-ea"/>
              </a:rPr>
              <a:t>I'am 10 years old.</a:t>
            </a:r>
            <a:endParaRPr lang="zh-CN" altLang="en-US" sz="1600">
              <a:solidFill>
                <a:schemeClr val="bg1"/>
              </a:solidFill>
              <a:sym typeface="+mn-ea"/>
            </a:endParaRPr>
          </a:p>
          <a:p>
            <a:pPr lvl="0" algn="l" fontAlgn="auto">
              <a:lnSpc>
                <a:spcPct val="130000"/>
              </a:lnSpc>
            </a:pPr>
            <a:r>
              <a:rPr lang="zh-CN" altLang="en-US" sz="1600">
                <a:solidFill>
                  <a:schemeClr val="bg1"/>
                </a:solidFill>
                <a:sym typeface="+mn-ea"/>
              </a:rPr>
              <a:t>1000</a:t>
            </a:r>
            <a:endParaRPr lang="zh-CN" altLang="en-US" sz="1600">
              <a:solidFill>
                <a:schemeClr val="bg1"/>
              </a:solidFill>
              <a:sym typeface="+mn-ea"/>
            </a:endParaRPr>
          </a:p>
          <a:p>
            <a:pPr lvl="0" algn="l" fontAlgn="auto">
              <a:lnSpc>
                <a:spcPct val="130000"/>
              </a:lnSpc>
            </a:pPr>
            <a:r>
              <a:rPr lang="zh-CN" altLang="en-US" sz="1600">
                <a:solidFill>
                  <a:schemeClr val="bg1"/>
                </a:solidFill>
                <a:sym typeface="+mn-ea"/>
              </a:rPr>
              <a:t>---------</a:t>
            </a:r>
            <a:endParaRPr lang="zh-CN" altLang="en-US" sz="1600">
              <a:solidFill>
                <a:schemeClr val="bg1"/>
              </a:solidFill>
              <a:sym typeface="+mn-ea"/>
            </a:endParaRPr>
          </a:p>
          <a:p>
            <a:pPr lvl="0" algn="l" fontAlgn="auto">
              <a:lnSpc>
                <a:spcPct val="130000"/>
              </a:lnSpc>
            </a:pPr>
            <a:r>
              <a:rPr lang="zh-CN" altLang="en-US" sz="1600">
                <a:solidFill>
                  <a:schemeClr val="bg1"/>
                </a:solidFill>
                <a:sym typeface="+mn-ea"/>
              </a:rPr>
              <a:t>I'am Lucas Tang.</a:t>
            </a:r>
            <a:endParaRPr lang="zh-CN" altLang="en-US" sz="1600">
              <a:solidFill>
                <a:schemeClr val="bg1"/>
              </a:solidFill>
              <a:sym typeface="+mn-ea"/>
            </a:endParaRPr>
          </a:p>
          <a:p>
            <a:pPr lvl="0" algn="l" fontAlgn="auto">
              <a:lnSpc>
                <a:spcPct val="130000"/>
              </a:lnSpc>
            </a:pPr>
            <a:r>
              <a:rPr lang="zh-CN" altLang="en-US" sz="1600">
                <a:solidFill>
                  <a:schemeClr val="bg1"/>
                </a:solidFill>
                <a:sym typeface="+mn-ea"/>
              </a:rPr>
              <a:t>I'am 10 years old.</a:t>
            </a:r>
            <a:endParaRPr lang="zh-CN" altLang="en-US" sz="1600">
              <a:solidFill>
                <a:schemeClr val="bg1"/>
              </a:solidFill>
              <a:sym typeface="+mn-ea"/>
            </a:endParaRPr>
          </a:p>
          <a:p>
            <a:pPr lvl="0" algn="l" fontAlgn="auto">
              <a:lnSpc>
                <a:spcPct val="130000"/>
              </a:lnSpc>
            </a:pPr>
            <a:r>
              <a:rPr lang="zh-CN" altLang="en-US" sz="1600">
                <a:solidFill>
                  <a:schemeClr val="bg1"/>
                </a:solidFill>
                <a:sym typeface="+mn-ea"/>
              </a:rPr>
              <a:t>1000</a:t>
            </a:r>
            <a:endParaRPr lang="zh-CN" altLang="en-US" sz="1600">
              <a:solidFill>
                <a:schemeClr val="bg1"/>
              </a:solidFill>
              <a:sym typeface="+mn-ea"/>
            </a:endParaRPr>
          </a:p>
        </p:txBody>
      </p:sp>
      <p:sp>
        <p:nvSpPr>
          <p:cNvPr id="27" name="Text Box 10"/>
          <p:cNvSpPr txBox="1">
            <a:spLocks noChangeArrowheads="1"/>
          </p:cNvSpPr>
          <p:nvPr/>
        </p:nvSpPr>
        <p:spPr bwMode="auto">
          <a:xfrm>
            <a:off x="479425" y="1146810"/>
            <a:ext cx="5775325" cy="449135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60960" tIns="30480" rIns="60960" bIns="3048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 defTabSz="1450975" fontAlgn="auto">
              <a:lnSpc>
                <a:spcPct val="12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sz="24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要以每次一行的方式读取文件，可对文件对象进行</a:t>
            </a:r>
            <a:r>
              <a:rPr lang="en-US" altLang="zh-CN" sz="24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for</a:t>
            </a:r>
            <a:r>
              <a:rPr lang="zh-CN" altLang="en-US" sz="24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循环来完成</a:t>
            </a:r>
            <a:endParaRPr lang="zh-CN" altLang="en-US" sz="24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342900" indent="-342900" algn="l" defTabSz="1450975" fontAlgn="auto">
              <a:lnSpc>
                <a:spcPct val="12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sz="24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使用文件对象的</a:t>
            </a:r>
            <a:r>
              <a:rPr lang="en-US" altLang="zh-CN" sz="24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readlines()</a:t>
            </a:r>
            <a:r>
              <a:rPr lang="zh-CN" altLang="en-US" sz="24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方法，可以返回一个列表，每一个列表元素就是文件的每一行内容</a:t>
            </a:r>
            <a:endParaRPr lang="zh-CN" altLang="en-US" sz="24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342900" indent="-342900" algn="l" defTabSz="1450975" fontAlgn="auto">
              <a:lnSpc>
                <a:spcPct val="120000"/>
              </a:lnSpc>
              <a:buFont typeface="Arial" panose="020B0604020202090204" pitchFamily="34" charset="0"/>
              <a:buChar char="•"/>
              <a:defRPr/>
            </a:pPr>
            <a:r>
              <a:rPr lang="en-US" altLang="zh-CN" sz="24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print</a:t>
            </a:r>
            <a:r>
              <a:rPr lang="zh-CN" altLang="en-US" sz="24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函数中使用</a:t>
            </a:r>
            <a:r>
              <a:rPr lang="en-US" altLang="zh-CN" sz="24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rstrip( )</a:t>
            </a:r>
            <a:r>
              <a:rPr lang="zh-CN" altLang="en-US" sz="24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方法的原因：文件每行的末端都有一个看不见的换行符</a:t>
            </a:r>
            <a:r>
              <a:rPr lang="en-US" altLang="zh-CN" sz="24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“\n”</a:t>
            </a:r>
            <a:r>
              <a:rPr lang="zh-CN" altLang="en-US" sz="24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，而</a:t>
            </a:r>
            <a:r>
              <a:rPr lang="en-US" altLang="zh-CN" sz="24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print</a:t>
            </a:r>
            <a:r>
              <a:rPr lang="zh-CN" altLang="en-US" sz="24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语句也会在打印完成后加上一个换行符，因此如果不使用</a:t>
            </a:r>
            <a:r>
              <a:rPr lang="en-US" altLang="zh-CN" sz="24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rstrip</a:t>
            </a:r>
            <a:r>
              <a:rPr lang="zh-CN" altLang="en-US" sz="24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函数，每行打印后会多出现一个空行</a:t>
            </a:r>
            <a:endParaRPr lang="zh-CN" altLang="en-US" sz="24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756852" y="392154"/>
            <a:ext cx="3234690" cy="70675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</a:pPr>
            <a:r>
              <a:rPr lang="zh-CN" altLang="en-US" sz="4000" b="1" dirty="0">
                <a:latin typeface="苹方-简" panose="020B0400000000000000" charset="-122"/>
                <a:ea typeface="苹方-简" panose="020B0400000000000000" charset="-122"/>
                <a:cs typeface="+mn-ea"/>
                <a:sym typeface="+mn-lt"/>
              </a:rPr>
              <a:t>逐行读取数据</a:t>
            </a:r>
            <a:endParaRPr lang="zh-CN" altLang="en-US" sz="4000" b="1" dirty="0">
              <a:latin typeface="苹方-简" panose="020B0400000000000000" charset="-122"/>
              <a:ea typeface="苹方-简" panose="020B0400000000000000" charset="-122"/>
              <a:cs typeface="+mn-ea"/>
              <a:sym typeface="+mn-lt"/>
            </a:endParaRPr>
          </a:p>
        </p:txBody>
      </p:sp>
      <p:sp>
        <p:nvSpPr>
          <p:cNvPr id="33" name="等腰三角形 32"/>
          <p:cNvSpPr/>
          <p:nvPr/>
        </p:nvSpPr>
        <p:spPr>
          <a:xfrm rot="16200000" flipV="1">
            <a:off x="-91725" y="483879"/>
            <a:ext cx="707885" cy="524437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635750" y="1583690"/>
            <a:ext cx="4408170" cy="54991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燕尾形箭头 12"/>
          <p:cNvSpPr/>
          <p:nvPr/>
        </p:nvSpPr>
        <p:spPr>
          <a:xfrm rot="5400000">
            <a:off x="8799195" y="3753485"/>
            <a:ext cx="376555" cy="331470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6635750" y="2600960"/>
            <a:ext cx="4650105" cy="54991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ransition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4510" y="4144010"/>
            <a:ext cx="6499225" cy="264985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686040" y="4826000"/>
            <a:ext cx="3924935" cy="1286510"/>
          </a:xfrm>
          <a:prstGeom prst="rect">
            <a:avLst/>
          </a:prstGeom>
          <a:solidFill>
            <a:schemeClr val="tx1"/>
          </a:solidFill>
        </p:spPr>
        <p:txBody>
          <a:bodyPr wrap="square" rtlCol="0" anchor="t">
            <a:spAutoFit/>
          </a:bodyPr>
          <a:p>
            <a:pPr lvl="0" algn="l" fontAlgn="auto">
              <a:lnSpc>
                <a:spcPct val="108000"/>
              </a:lnSpc>
            </a:pPr>
            <a:r>
              <a:rPr lang="zh-CN" altLang="en-US">
                <a:solidFill>
                  <a:schemeClr val="bg1"/>
                </a:solidFill>
                <a:sym typeface="+mn-ea"/>
              </a:rPr>
              <a:t>I love programming!</a:t>
            </a:r>
            <a:endParaRPr lang="zh-CN" altLang="en-US">
              <a:solidFill>
                <a:schemeClr val="bg1"/>
              </a:solidFill>
              <a:sym typeface="+mn-ea"/>
            </a:endParaRPr>
          </a:p>
          <a:p>
            <a:pPr lvl="0" algn="l" fontAlgn="auto">
              <a:lnSpc>
                <a:spcPct val="108000"/>
              </a:lnSpc>
            </a:pPr>
            <a:r>
              <a:rPr lang="zh-CN" altLang="en-US">
                <a:solidFill>
                  <a:schemeClr val="bg1"/>
                </a:solidFill>
                <a:sym typeface="+mn-ea"/>
              </a:rPr>
              <a:t>I love creating new games!</a:t>
            </a:r>
            <a:endParaRPr lang="zh-CN" altLang="en-US">
              <a:solidFill>
                <a:schemeClr val="bg1"/>
              </a:solidFill>
              <a:sym typeface="+mn-ea"/>
            </a:endParaRPr>
          </a:p>
          <a:p>
            <a:pPr lvl="0" algn="l" fontAlgn="auto">
              <a:lnSpc>
                <a:spcPct val="108000"/>
              </a:lnSpc>
            </a:pPr>
            <a:r>
              <a:rPr lang="zh-CN" altLang="en-US">
                <a:solidFill>
                  <a:schemeClr val="bg1"/>
                </a:solidFill>
                <a:sym typeface="+mn-ea"/>
              </a:rPr>
              <a:t>I like Python!</a:t>
            </a:r>
            <a:endParaRPr lang="zh-CN" altLang="en-US">
              <a:solidFill>
                <a:schemeClr val="bg1"/>
              </a:solidFill>
              <a:sym typeface="+mn-ea"/>
            </a:endParaRPr>
          </a:p>
          <a:p>
            <a:pPr lvl="0" algn="l" fontAlgn="auto">
              <a:lnSpc>
                <a:spcPct val="108000"/>
              </a:lnSpc>
            </a:pPr>
            <a:r>
              <a:rPr lang="zh-CN" altLang="en-US">
                <a:solidFill>
                  <a:schemeClr val="bg1"/>
                </a:solidFill>
                <a:sym typeface="+mn-ea"/>
              </a:rPr>
              <a:t>I want to learn Python ASAP!</a:t>
            </a:r>
            <a:endParaRPr lang="zh-CN" altLang="en-US">
              <a:solidFill>
                <a:schemeClr val="bg1"/>
              </a:solidFill>
              <a:sym typeface="+mn-ea"/>
            </a:endParaRPr>
          </a:p>
        </p:txBody>
      </p:sp>
      <p:sp>
        <p:nvSpPr>
          <p:cNvPr id="27" name="Text Box 10"/>
          <p:cNvSpPr txBox="1">
            <a:spLocks noChangeArrowheads="1"/>
          </p:cNvSpPr>
          <p:nvPr/>
        </p:nvSpPr>
        <p:spPr bwMode="auto">
          <a:xfrm>
            <a:off x="524510" y="1042035"/>
            <a:ext cx="11085830" cy="304990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60960" tIns="30480" rIns="60960" bIns="3048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 defTabSz="1450975" fontAlgn="auto">
              <a:lnSpc>
                <a:spcPct val="12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保存数据的最简单方法就是将其写入到文件中通过将输出写入文件，即便关闭包含程序输出的窗口乃至关机重启，这些输出仍然在文件中保存</a:t>
            </a:r>
            <a:endParaRPr lang="zh-CN" altLang="en-US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342900" indent="-342900" algn="l" defTabSz="1450975" fontAlgn="auto">
              <a:lnSpc>
                <a:spcPct val="12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要将文本写入文件，在调用</a:t>
            </a:r>
            <a:r>
              <a:rPr lang="en-US" altLang="zh-CN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open()</a:t>
            </a:r>
            <a:r>
              <a:rPr lang="zh-CN" altLang="en-US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时需要提供另一个实参</a:t>
            </a:r>
            <a:r>
              <a:rPr lang="en-US" altLang="zh-CN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'w'</a:t>
            </a:r>
            <a:r>
              <a:rPr lang="zh-CN" altLang="en-US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，告诉</a:t>
            </a:r>
            <a:r>
              <a:rPr lang="en-US" altLang="zh-CN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Python</a:t>
            </a:r>
            <a:r>
              <a:rPr lang="zh-CN" altLang="en-US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要打开写入的文件</a:t>
            </a:r>
            <a:endParaRPr lang="zh-CN" altLang="en-US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342900" indent="-342900" algn="l" defTabSz="1450975" fontAlgn="auto">
              <a:lnSpc>
                <a:spcPct val="12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打开文件时，可指定读取模式</a:t>
            </a:r>
            <a:r>
              <a:rPr lang="en-US" altLang="zh-CN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'r'</a:t>
            </a:r>
            <a:r>
              <a:rPr lang="zh-CN" altLang="en-US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、写入模式</a:t>
            </a:r>
            <a:r>
              <a:rPr lang="en-US" altLang="zh-CN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'w'</a:t>
            </a:r>
            <a:r>
              <a:rPr lang="zh-CN" altLang="en-US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、附加模式</a:t>
            </a:r>
            <a:r>
              <a:rPr lang="en-US" altLang="zh-CN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'a'</a:t>
            </a:r>
            <a:r>
              <a:rPr lang="zh-CN" altLang="en-US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，或者能够读取和写入文件的模式</a:t>
            </a:r>
            <a:r>
              <a:rPr lang="en-US" altLang="zh-CN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'r+'</a:t>
            </a:r>
            <a:r>
              <a:rPr lang="zh-CN" altLang="en-US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，如果省略了实参，</a:t>
            </a:r>
            <a:r>
              <a:rPr lang="en-US" altLang="zh-CN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Python</a:t>
            </a:r>
            <a:r>
              <a:rPr lang="zh-CN" altLang="en-US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将以默认的只读模式打开文件</a:t>
            </a:r>
            <a:endParaRPr lang="zh-CN" altLang="en-US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342900" indent="-342900" algn="l" defTabSz="1450975" fontAlgn="auto">
              <a:lnSpc>
                <a:spcPct val="12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如果要写入的文件不存在，函数</a:t>
            </a:r>
            <a:r>
              <a:rPr lang="en-US" altLang="zh-CN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open</a:t>
            </a:r>
            <a:r>
              <a:rPr lang="zh-CN" altLang="en-US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会自动创建它</a:t>
            </a:r>
            <a:endParaRPr lang="zh-CN" altLang="en-US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342900" indent="-342900" algn="l" defTabSz="1450975" fontAlgn="auto">
              <a:lnSpc>
                <a:spcPct val="12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以写入模式</a:t>
            </a:r>
            <a:r>
              <a:rPr lang="en-US" altLang="zh-CN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'w'</a:t>
            </a:r>
            <a:r>
              <a:rPr lang="zh-CN" altLang="en-US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打开文件时要非常小心，如果指定的文件已经存在，</a:t>
            </a:r>
            <a:r>
              <a:rPr lang="en-US" altLang="zh-CN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Python</a:t>
            </a:r>
            <a:r>
              <a:rPr lang="zh-CN" altLang="en-US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将在返回文件对象前清空该文件</a:t>
            </a:r>
            <a:endParaRPr lang="zh-CN" altLang="en-US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342900" indent="-342900" algn="l" defTabSz="1450975" fontAlgn="auto">
              <a:lnSpc>
                <a:spcPct val="12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如果要给文件添加内容，而不是覆盖原有内容，可以使用附加模式</a:t>
            </a:r>
            <a:r>
              <a:rPr lang="en-US" altLang="zh-CN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'a'</a:t>
            </a:r>
            <a:r>
              <a:rPr lang="zh-CN" altLang="en-US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打开文件，否则会清空文件后写入</a:t>
            </a:r>
            <a:endParaRPr lang="zh-CN" altLang="en-US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342900" indent="-342900" algn="l" defTabSz="1450975" fontAlgn="auto">
              <a:lnSpc>
                <a:spcPct val="12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像显示到终端输出一样，可以使用空格、制表符、换行符来设置输出到文件的格式</a:t>
            </a:r>
            <a:endParaRPr lang="zh-CN" altLang="en-US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756852" y="392154"/>
            <a:ext cx="2217420" cy="70675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</a:pPr>
            <a:r>
              <a:rPr lang="zh-CN" altLang="en-US" sz="4000" b="1" dirty="0">
                <a:latin typeface="苹方-简" panose="020B0400000000000000" charset="-122"/>
                <a:ea typeface="苹方-简" panose="020B0400000000000000" charset="-122"/>
                <a:cs typeface="+mn-ea"/>
                <a:sym typeface="+mn-lt"/>
              </a:rPr>
              <a:t>写入文件</a:t>
            </a:r>
            <a:endParaRPr lang="zh-CN" altLang="en-US" sz="4000" b="1" dirty="0">
              <a:latin typeface="苹方-简" panose="020B0400000000000000" charset="-122"/>
              <a:ea typeface="苹方-简" panose="020B0400000000000000" charset="-122"/>
              <a:cs typeface="+mn-ea"/>
              <a:sym typeface="+mn-lt"/>
            </a:endParaRPr>
          </a:p>
        </p:txBody>
      </p:sp>
      <p:sp>
        <p:nvSpPr>
          <p:cNvPr id="33" name="等腰三角形 32"/>
          <p:cNvSpPr/>
          <p:nvPr/>
        </p:nvSpPr>
        <p:spPr>
          <a:xfrm rot="16200000" flipV="1">
            <a:off x="-91725" y="483879"/>
            <a:ext cx="707885" cy="524437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燕尾形箭头 6"/>
          <p:cNvSpPr/>
          <p:nvPr/>
        </p:nvSpPr>
        <p:spPr>
          <a:xfrm>
            <a:off x="7187565" y="5303520"/>
            <a:ext cx="376555" cy="331470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756920" y="4954905"/>
            <a:ext cx="6113145" cy="78867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756920" y="5955665"/>
            <a:ext cx="6113145" cy="78867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ransition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Box 10"/>
          <p:cNvSpPr txBox="1">
            <a:spLocks noChangeArrowheads="1"/>
          </p:cNvSpPr>
          <p:nvPr/>
        </p:nvSpPr>
        <p:spPr bwMode="auto">
          <a:xfrm>
            <a:off x="756920" y="1322070"/>
            <a:ext cx="10457815" cy="49085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60960" tIns="30480" rIns="60960" bIns="3048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 defTabSz="1450975" fontAlgn="auto">
              <a:lnSpc>
                <a:spcPct val="150000"/>
              </a:lnSpc>
              <a:buFont typeface="Arial" panose="020B0604020202090204" pitchFamily="34" charset="0"/>
              <a:buChar char="•"/>
              <a:defRPr/>
            </a:pPr>
            <a:r>
              <a:rPr lang="en-US" altLang="zh-CN" sz="24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Python</a:t>
            </a:r>
            <a:r>
              <a:rPr lang="zh-CN" altLang="en-US" sz="24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使用被称为异常的特殊对象来管理程序执行期间发生的错误。每当发生让</a:t>
            </a:r>
            <a:r>
              <a:rPr lang="en-US" altLang="zh-CN" sz="24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Python</a:t>
            </a:r>
            <a:r>
              <a:rPr lang="zh-CN" altLang="en-US" sz="24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不知所措的错误时，它都会创建一个异常对象。如果编写了处理该异常的代码，程序将继续运行。否则，程序将终止，并显示一个</a:t>
            </a:r>
            <a:r>
              <a:rPr lang="en-US" altLang="zh-CN" sz="24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traceback</a:t>
            </a:r>
            <a:r>
              <a:rPr lang="zh-CN" altLang="en-US" sz="24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，其中包含有关异常的报告</a:t>
            </a:r>
            <a:endParaRPr lang="zh-CN" altLang="en-US" sz="24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342900" indent="-342900" algn="l" defTabSz="1450975" fontAlgn="auto">
              <a:lnSpc>
                <a:spcPct val="15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sz="24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异常使用</a:t>
            </a:r>
            <a:r>
              <a:rPr lang="en-US" altLang="zh-CN" sz="24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try-except</a:t>
            </a:r>
            <a:r>
              <a:rPr lang="zh-CN" altLang="en-US" sz="24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代码块处理，</a:t>
            </a:r>
            <a:r>
              <a:rPr lang="en-US" altLang="zh-CN" sz="24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try-except</a:t>
            </a:r>
            <a:r>
              <a:rPr lang="zh-CN" altLang="en-US" sz="24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代码块让</a:t>
            </a:r>
            <a:r>
              <a:rPr lang="en-US" altLang="zh-CN" sz="24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Python</a:t>
            </a:r>
            <a:r>
              <a:rPr lang="zh-CN" altLang="en-US" sz="24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执行指定的操作，同时告诉</a:t>
            </a:r>
            <a:r>
              <a:rPr lang="en-US" altLang="zh-CN" sz="24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Python</a:t>
            </a:r>
            <a:r>
              <a:rPr lang="zh-CN" altLang="en-US" sz="24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发生异常时怎么办。使用</a:t>
            </a:r>
            <a:r>
              <a:rPr lang="en-US" altLang="zh-CN" sz="24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try-except</a:t>
            </a:r>
            <a:r>
              <a:rPr lang="zh-CN" altLang="en-US" sz="24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代码块时，即使出现异常，程序也将继续运行，还可以编写友好的错误信息</a:t>
            </a:r>
            <a:endParaRPr lang="zh-CN" altLang="en-US" sz="24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342900" indent="-342900" algn="l" defTabSz="1450975" fontAlgn="auto">
              <a:lnSpc>
                <a:spcPct val="150000"/>
              </a:lnSpc>
              <a:buFont typeface="Arial" panose="020B0604020202090204" pitchFamily="34" charset="0"/>
              <a:buChar char="•"/>
              <a:defRPr/>
            </a:pPr>
            <a:r>
              <a:rPr lang="en-US" altLang="zh-CN" sz="24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Python</a:t>
            </a:r>
            <a:r>
              <a:rPr lang="zh-CN" altLang="en-US" sz="24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内置异常列表和说明链接：</a:t>
            </a:r>
            <a:r>
              <a:rPr lang="zh-CN" altLang="en-US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  <a:hlinkClick r:id="rId1" action="ppaction://hlinkfile"/>
              </a:rPr>
              <a:t>https://docs.python.org/zh-cn/3.8/library/exceptions.html#bltin-exceptions</a:t>
            </a:r>
            <a:endParaRPr lang="zh-CN" altLang="en-US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756852" y="392154"/>
            <a:ext cx="1200150" cy="70675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</a:pPr>
            <a:r>
              <a:rPr lang="zh-CN" altLang="en-US" sz="4000" b="1" dirty="0">
                <a:latin typeface="苹方-简" panose="020B0400000000000000" charset="-122"/>
                <a:ea typeface="苹方-简" panose="020B0400000000000000" charset="-122"/>
                <a:cs typeface="+mn-ea"/>
                <a:sym typeface="+mn-lt"/>
              </a:rPr>
              <a:t>异常</a:t>
            </a:r>
            <a:endParaRPr lang="zh-CN" altLang="en-US" sz="4000" b="1" dirty="0">
              <a:latin typeface="苹方-简" panose="020B0400000000000000" charset="-122"/>
              <a:ea typeface="苹方-简" panose="020B0400000000000000" charset="-122"/>
              <a:cs typeface="+mn-ea"/>
              <a:sym typeface="+mn-lt"/>
            </a:endParaRPr>
          </a:p>
        </p:txBody>
      </p:sp>
      <p:sp>
        <p:nvSpPr>
          <p:cNvPr id="33" name="等腰三角形 32"/>
          <p:cNvSpPr/>
          <p:nvPr/>
        </p:nvSpPr>
        <p:spPr>
          <a:xfrm rot="16200000" flipV="1">
            <a:off x="-91725" y="483879"/>
            <a:ext cx="707885" cy="524437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</p:cSld>
  <p:clrMapOvr>
    <a:masterClrMapping/>
  </p:clrMapOvr>
  <p:transition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Box 10"/>
          <p:cNvSpPr txBox="1">
            <a:spLocks noChangeArrowheads="1"/>
          </p:cNvSpPr>
          <p:nvPr/>
        </p:nvSpPr>
        <p:spPr bwMode="auto">
          <a:xfrm>
            <a:off x="756920" y="1221105"/>
            <a:ext cx="5082540" cy="28308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60960" tIns="30480" rIns="60960" bIns="3048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 defTabSz="1450975" fontAlgn="auto">
              <a:lnSpc>
                <a:spcPct val="15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被零除是常见算术计算过程中的异常情况</a:t>
            </a:r>
            <a:endParaRPr lang="zh-CN" altLang="en-US" sz="20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342900" indent="-342900" algn="l" defTabSz="1450975" fontAlgn="auto">
              <a:lnSpc>
                <a:spcPct val="15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如果不使用异常处理，在</a:t>
            </a:r>
            <a:r>
              <a:rPr lang="en-US" altLang="zh-CN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5/0</a:t>
            </a:r>
            <a:r>
              <a:rPr lang="zh-CN" altLang="en-US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这样情况下，</a:t>
            </a:r>
            <a:r>
              <a:rPr lang="en-US" altLang="zh-CN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Python</a:t>
            </a:r>
            <a:r>
              <a:rPr lang="zh-CN" altLang="en-US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解释器会报错，并停止程序运行</a:t>
            </a:r>
            <a:endParaRPr lang="zh-CN" altLang="en-US" sz="20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342900" indent="-342900" algn="l" defTabSz="1450975" fontAlgn="auto">
              <a:lnSpc>
                <a:spcPct val="15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使用</a:t>
            </a:r>
            <a:r>
              <a:rPr lang="en-US" altLang="zh-CN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try-except</a:t>
            </a:r>
            <a:r>
              <a:rPr lang="zh-CN" altLang="en-US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异常处理机制，在出现</a:t>
            </a:r>
            <a:r>
              <a:rPr lang="en-US" altLang="zh-CN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ZeroDivisionError</a:t>
            </a:r>
            <a:r>
              <a:rPr lang="zh-CN" altLang="en-US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情况下，打印错误信息，然后程序继续执行</a:t>
            </a:r>
            <a:endParaRPr lang="zh-CN" altLang="en-US" sz="20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756852" y="392154"/>
            <a:ext cx="5303520" cy="70675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</a:pPr>
            <a:r>
              <a:rPr lang="zh-CN" altLang="en-US" sz="4000" b="1" dirty="0">
                <a:latin typeface="苹方-简" panose="020B0400000000000000" charset="-122"/>
                <a:ea typeface="苹方-简" panose="020B0400000000000000" charset="-122"/>
                <a:cs typeface="+mn-ea"/>
                <a:sym typeface="+mn-lt"/>
              </a:rPr>
              <a:t>处理</a:t>
            </a:r>
            <a:r>
              <a:rPr lang="en-US" altLang="zh-CN" sz="4000" b="1" dirty="0">
                <a:latin typeface="苹方-简" panose="020B0400000000000000" charset="-122"/>
                <a:ea typeface="苹方-简" panose="020B0400000000000000" charset="-122"/>
                <a:cs typeface="+mn-ea"/>
                <a:sym typeface="+mn-lt"/>
              </a:rPr>
              <a:t>ZeroDivisionError</a:t>
            </a:r>
            <a:endParaRPr lang="zh-CN" altLang="en-US" sz="4000" b="1" dirty="0">
              <a:latin typeface="苹方-简" panose="020B0400000000000000" charset="-122"/>
              <a:ea typeface="苹方-简" panose="020B0400000000000000" charset="-122"/>
              <a:cs typeface="+mn-ea"/>
              <a:sym typeface="+mn-lt"/>
            </a:endParaRPr>
          </a:p>
        </p:txBody>
      </p:sp>
      <p:sp>
        <p:nvSpPr>
          <p:cNvPr id="33" name="等腰三角形 32"/>
          <p:cNvSpPr/>
          <p:nvPr/>
        </p:nvSpPr>
        <p:spPr>
          <a:xfrm rot="16200000" flipV="1">
            <a:off x="-91725" y="483879"/>
            <a:ext cx="707885" cy="524437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020435" y="1221105"/>
            <a:ext cx="5771515" cy="5405755"/>
          </a:xfrm>
          <a:prstGeom prst="rect">
            <a:avLst/>
          </a:prstGeom>
          <a:solidFill>
            <a:schemeClr val="tx1"/>
          </a:solidFill>
        </p:spPr>
        <p:txBody>
          <a:bodyPr wrap="square" rtlCol="0" anchor="t">
            <a:spAutoFit/>
          </a:bodyPr>
          <a:p>
            <a:pPr fontAlgn="auto">
              <a:lnSpc>
                <a:spcPct val="120000"/>
              </a:lnSpc>
            </a:pPr>
            <a:r>
              <a:rPr lang="zh-CN" altLang="en-US">
                <a:solidFill>
                  <a:schemeClr val="bg1"/>
                </a:solidFill>
              </a:rPr>
              <a:t>$ python</a:t>
            </a:r>
            <a:endParaRPr lang="zh-CN" altLang="en-US">
              <a:solidFill>
                <a:schemeClr val="bg1"/>
              </a:solidFill>
            </a:endParaRPr>
          </a:p>
          <a:p>
            <a:pPr fontAlgn="auto">
              <a:lnSpc>
                <a:spcPct val="120000"/>
              </a:lnSpc>
            </a:pPr>
            <a:r>
              <a:rPr lang="zh-CN" altLang="en-US">
                <a:solidFill>
                  <a:schemeClr val="bg1"/>
                </a:solidFill>
              </a:rPr>
              <a:t>Python 3.7.2 (default, Feb 12 2019, 08:15:36)</a:t>
            </a:r>
            <a:endParaRPr lang="zh-CN" altLang="en-US">
              <a:solidFill>
                <a:schemeClr val="bg1"/>
              </a:solidFill>
            </a:endParaRPr>
          </a:p>
          <a:p>
            <a:pPr fontAlgn="auto">
              <a:lnSpc>
                <a:spcPct val="120000"/>
              </a:lnSpc>
            </a:pPr>
            <a:r>
              <a:rPr lang="zh-CN" altLang="en-US">
                <a:solidFill>
                  <a:schemeClr val="bg1"/>
                </a:solidFill>
              </a:rPr>
              <a:t>[Clang 10.0.0 (clang-1000.11.45.5)] on darwin</a:t>
            </a:r>
            <a:endParaRPr lang="zh-CN" altLang="en-US">
              <a:solidFill>
                <a:schemeClr val="bg1"/>
              </a:solidFill>
            </a:endParaRPr>
          </a:p>
          <a:p>
            <a:pPr fontAlgn="auto">
              <a:lnSpc>
                <a:spcPct val="120000"/>
              </a:lnSpc>
            </a:pPr>
            <a:r>
              <a:rPr lang="zh-CN" altLang="en-US">
                <a:solidFill>
                  <a:schemeClr val="bg1"/>
                </a:solidFill>
              </a:rPr>
              <a:t>Type "help", "copyright", "credits" or "license" for more information.</a:t>
            </a:r>
            <a:endParaRPr lang="zh-CN" altLang="en-US">
              <a:solidFill>
                <a:schemeClr val="bg1"/>
              </a:solidFill>
            </a:endParaRPr>
          </a:p>
          <a:p>
            <a:pPr fontAlgn="auto">
              <a:lnSpc>
                <a:spcPct val="120000"/>
              </a:lnSpc>
            </a:pPr>
            <a:r>
              <a:rPr lang="zh-CN" altLang="en-US">
                <a:solidFill>
                  <a:schemeClr val="bg1"/>
                </a:solidFill>
              </a:rPr>
              <a:t>&gt;&gt;&gt; print(5/0)</a:t>
            </a:r>
            <a:endParaRPr lang="zh-CN" altLang="en-US">
              <a:solidFill>
                <a:schemeClr val="bg1"/>
              </a:solidFill>
            </a:endParaRPr>
          </a:p>
          <a:p>
            <a:pPr fontAlgn="auto">
              <a:lnSpc>
                <a:spcPct val="120000"/>
              </a:lnSpc>
            </a:pPr>
            <a:r>
              <a:rPr lang="zh-CN" altLang="en-US">
                <a:solidFill>
                  <a:schemeClr val="bg1"/>
                </a:solidFill>
              </a:rPr>
              <a:t>Traceback (most recent call last):</a:t>
            </a:r>
            <a:endParaRPr lang="zh-CN" altLang="en-US">
              <a:solidFill>
                <a:schemeClr val="bg1"/>
              </a:solidFill>
            </a:endParaRPr>
          </a:p>
          <a:p>
            <a:pPr fontAlgn="auto">
              <a:lnSpc>
                <a:spcPct val="120000"/>
              </a:lnSpc>
            </a:pPr>
            <a:r>
              <a:rPr lang="zh-CN" altLang="en-US">
                <a:solidFill>
                  <a:schemeClr val="bg1"/>
                </a:solidFill>
              </a:rPr>
              <a:t>  File "&lt;stdin&gt;", line 1, in &lt;module&gt;</a:t>
            </a:r>
            <a:endParaRPr lang="zh-CN" altLang="en-US">
              <a:solidFill>
                <a:schemeClr val="bg1"/>
              </a:solidFill>
            </a:endParaRPr>
          </a:p>
          <a:p>
            <a:pPr fontAlgn="auto">
              <a:lnSpc>
                <a:spcPct val="120000"/>
              </a:lnSpc>
            </a:pPr>
            <a:r>
              <a:rPr lang="zh-CN" altLang="en-US">
                <a:solidFill>
                  <a:schemeClr val="bg1"/>
                </a:solidFill>
              </a:rPr>
              <a:t>ZeroDivisionError: division by zero</a:t>
            </a:r>
            <a:endParaRPr lang="zh-CN" altLang="en-US">
              <a:solidFill>
                <a:schemeClr val="bg1"/>
              </a:solidFill>
            </a:endParaRPr>
          </a:p>
          <a:p>
            <a:pPr fontAlgn="auto">
              <a:lnSpc>
                <a:spcPct val="120000"/>
              </a:lnSpc>
            </a:pPr>
            <a:r>
              <a:rPr lang="zh-CN" altLang="en-US">
                <a:solidFill>
                  <a:schemeClr val="bg1"/>
                </a:solidFill>
              </a:rPr>
              <a:t>&gt;&gt;&gt; try:</a:t>
            </a:r>
            <a:endParaRPr lang="zh-CN" altLang="en-US">
              <a:solidFill>
                <a:schemeClr val="bg1"/>
              </a:solidFill>
            </a:endParaRPr>
          </a:p>
          <a:p>
            <a:pPr fontAlgn="auto">
              <a:lnSpc>
                <a:spcPct val="120000"/>
              </a:lnSpc>
            </a:pPr>
            <a:r>
              <a:rPr lang="zh-CN" altLang="en-US">
                <a:solidFill>
                  <a:schemeClr val="bg1"/>
                </a:solidFill>
              </a:rPr>
              <a:t>...     print(5/0)</a:t>
            </a:r>
            <a:endParaRPr lang="zh-CN" altLang="en-US">
              <a:solidFill>
                <a:schemeClr val="bg1"/>
              </a:solidFill>
            </a:endParaRPr>
          </a:p>
          <a:p>
            <a:pPr fontAlgn="auto">
              <a:lnSpc>
                <a:spcPct val="120000"/>
              </a:lnSpc>
            </a:pPr>
            <a:r>
              <a:rPr lang="zh-CN" altLang="en-US">
                <a:solidFill>
                  <a:schemeClr val="bg1"/>
                </a:solidFill>
              </a:rPr>
              <a:t>... except ZeroDivisionError:</a:t>
            </a:r>
            <a:endParaRPr lang="zh-CN" altLang="en-US">
              <a:solidFill>
                <a:schemeClr val="bg1"/>
              </a:solidFill>
            </a:endParaRPr>
          </a:p>
          <a:p>
            <a:pPr fontAlgn="auto">
              <a:lnSpc>
                <a:spcPct val="120000"/>
              </a:lnSpc>
            </a:pPr>
            <a:r>
              <a:rPr lang="zh-CN" altLang="en-US">
                <a:solidFill>
                  <a:schemeClr val="bg1"/>
                </a:solidFill>
              </a:rPr>
              <a:t>...     print("You can't divided by zero!")</a:t>
            </a:r>
            <a:endParaRPr lang="zh-CN" altLang="en-US">
              <a:solidFill>
                <a:schemeClr val="bg1"/>
              </a:solidFill>
            </a:endParaRPr>
          </a:p>
          <a:p>
            <a:pPr fontAlgn="auto">
              <a:lnSpc>
                <a:spcPct val="120000"/>
              </a:lnSpc>
            </a:pPr>
            <a:r>
              <a:rPr lang="zh-CN" altLang="en-US">
                <a:solidFill>
                  <a:schemeClr val="bg1"/>
                </a:solidFill>
              </a:rPr>
              <a:t>...</a:t>
            </a:r>
            <a:endParaRPr lang="zh-CN" altLang="en-US">
              <a:solidFill>
                <a:schemeClr val="bg1"/>
              </a:solidFill>
            </a:endParaRPr>
          </a:p>
          <a:p>
            <a:pPr fontAlgn="auto">
              <a:lnSpc>
                <a:spcPct val="120000"/>
              </a:lnSpc>
            </a:pPr>
            <a:r>
              <a:rPr lang="zh-CN" altLang="en-US">
                <a:solidFill>
                  <a:schemeClr val="bg1"/>
                </a:solidFill>
              </a:rPr>
              <a:t>You can't divided by zero!</a:t>
            </a:r>
            <a:endParaRPr lang="zh-CN" altLang="en-US">
              <a:solidFill>
                <a:schemeClr val="bg1"/>
              </a:solidFill>
            </a:endParaRPr>
          </a:p>
          <a:p>
            <a:pPr fontAlgn="auto">
              <a:lnSpc>
                <a:spcPct val="120000"/>
              </a:lnSpc>
            </a:pPr>
            <a:r>
              <a:rPr lang="zh-CN" altLang="en-US">
                <a:solidFill>
                  <a:schemeClr val="bg1"/>
                </a:solidFill>
              </a:rPr>
              <a:t>&gt;&gt;&gt;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6060440" y="2959100"/>
            <a:ext cx="5374005" cy="128651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6060440" y="4245610"/>
            <a:ext cx="5374005" cy="2022475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799465" y="4172585"/>
            <a:ext cx="6638925" cy="264795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098915" y="26035"/>
            <a:ext cx="2967990" cy="141414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7220" y="1381760"/>
            <a:ext cx="6369685" cy="5105400"/>
          </a:xfrm>
          <a:prstGeom prst="rect">
            <a:avLst/>
          </a:prstGeom>
        </p:spPr>
      </p:pic>
      <p:sp>
        <p:nvSpPr>
          <p:cNvPr id="27" name="Text Box 10"/>
          <p:cNvSpPr txBox="1">
            <a:spLocks noChangeArrowheads="1"/>
          </p:cNvSpPr>
          <p:nvPr/>
        </p:nvSpPr>
        <p:spPr bwMode="auto">
          <a:xfrm>
            <a:off x="756920" y="1221105"/>
            <a:ext cx="4690745" cy="54622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60960" tIns="30480" rIns="60960" bIns="3048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 defTabSz="1450975" fontAlgn="auto">
              <a:lnSpc>
                <a:spcPct val="150000"/>
              </a:lnSpc>
              <a:buFont typeface="Arial" panose="020B0604020202090204" pitchFamily="34" charset="0"/>
              <a:buChar char="•"/>
              <a:defRPr/>
            </a:pPr>
            <a:r>
              <a:rPr lang="en-US" altLang="zh-CN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try-except-else</a:t>
            </a:r>
            <a:r>
              <a:rPr lang="zh-CN" altLang="en-US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代码块工作原理</a:t>
            </a:r>
            <a:endParaRPr lang="zh-CN" altLang="en-US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800100" lvl="1" indent="-342900" algn="l" defTabSz="1450975" fontAlgn="auto">
              <a:lnSpc>
                <a:spcPct val="150000"/>
              </a:lnSpc>
              <a:buFont typeface="Wingdings" panose="05000000000000000000" charset="0"/>
              <a:buChar char=""/>
              <a:defRPr/>
            </a:pPr>
            <a:r>
              <a:rPr lang="en-US" altLang="zh-CN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Python</a:t>
            </a:r>
            <a:r>
              <a:rPr lang="zh-CN" altLang="en-US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尝试执行</a:t>
            </a:r>
            <a:r>
              <a:rPr lang="en-US" altLang="zh-CN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try</a:t>
            </a:r>
            <a:r>
              <a:rPr lang="zh-CN" altLang="en-US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代码块中的代码，只有引发异常的代码才需要放到</a:t>
            </a:r>
            <a:r>
              <a:rPr lang="en-US" altLang="zh-CN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try</a:t>
            </a:r>
            <a:r>
              <a:rPr lang="zh-CN" altLang="en-US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语句中</a:t>
            </a:r>
            <a:endParaRPr lang="zh-CN" altLang="en-US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800100" lvl="1" indent="-342900" algn="l" defTabSz="1450975" fontAlgn="auto">
              <a:lnSpc>
                <a:spcPct val="150000"/>
              </a:lnSpc>
              <a:buFont typeface="Wingdings" panose="05000000000000000000" charset="0"/>
              <a:buChar char=""/>
              <a:defRPr/>
            </a:pPr>
            <a:r>
              <a:rPr lang="zh-CN" altLang="en-US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尽在</a:t>
            </a:r>
            <a:r>
              <a:rPr lang="en-US" altLang="zh-CN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try</a:t>
            </a:r>
            <a:r>
              <a:rPr lang="zh-CN" altLang="en-US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代码块成功执行的时候才需要执行的代码放到</a:t>
            </a:r>
            <a:r>
              <a:rPr lang="en-US" altLang="zh-CN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else</a:t>
            </a:r>
            <a:r>
              <a:rPr lang="zh-CN" altLang="en-US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代码块中</a:t>
            </a:r>
            <a:endParaRPr lang="zh-CN" altLang="en-US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800100" lvl="1" indent="-342900" algn="l" defTabSz="1450975" fontAlgn="auto">
              <a:lnSpc>
                <a:spcPct val="150000"/>
              </a:lnSpc>
              <a:buFont typeface="Wingdings" panose="05000000000000000000" charset="0"/>
              <a:buChar char=""/>
              <a:defRPr/>
            </a:pPr>
            <a:r>
              <a:rPr lang="en-US" altLang="zh-CN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except</a:t>
            </a:r>
            <a:r>
              <a:rPr lang="zh-CN" altLang="en-US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代码块告诉</a:t>
            </a:r>
            <a:r>
              <a:rPr lang="en-US" altLang="zh-CN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Python</a:t>
            </a:r>
            <a:r>
              <a:rPr lang="zh-CN" altLang="en-US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，如果它尝试运行</a:t>
            </a:r>
            <a:r>
              <a:rPr lang="en-US" altLang="zh-CN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try</a:t>
            </a:r>
            <a:r>
              <a:rPr lang="zh-CN" altLang="en-US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代码块中的代码时引发了指定的异常，该怎么办</a:t>
            </a:r>
            <a:endParaRPr lang="zh-CN" altLang="en-US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342900" lvl="0" indent="-342900" algn="l" defTabSz="1450975" fontAlgn="auto">
              <a:lnSpc>
                <a:spcPct val="15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通过预测可能发生错误的代码，可编写健壮的程序，即便面对无效数据或者缺少资源，也能继续运行，抵御无意的用户错误或恶意的攻击</a:t>
            </a:r>
            <a:endParaRPr lang="zh-CN" altLang="en-US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756852" y="392154"/>
            <a:ext cx="5469255" cy="70675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zh-CN" sz="4000" b="1" dirty="0">
                <a:latin typeface="苹方-简" panose="020B0400000000000000" charset="-122"/>
                <a:ea typeface="苹方-简" panose="020B0400000000000000" charset="-122"/>
                <a:cs typeface="+mn-ea"/>
                <a:sym typeface="+mn-lt"/>
              </a:rPr>
              <a:t>try-except-else</a:t>
            </a:r>
            <a:r>
              <a:rPr lang="zh-CN" altLang="en-US" sz="4000" b="1" dirty="0">
                <a:latin typeface="苹方-简" panose="020B0400000000000000" charset="-122"/>
                <a:ea typeface="苹方-简" panose="020B0400000000000000" charset="-122"/>
                <a:cs typeface="+mn-ea"/>
                <a:sym typeface="+mn-lt"/>
              </a:rPr>
              <a:t>代码块</a:t>
            </a:r>
            <a:endParaRPr lang="zh-CN" altLang="en-US" sz="4000" b="1" dirty="0">
              <a:latin typeface="苹方-简" panose="020B0400000000000000" charset="-122"/>
              <a:ea typeface="苹方-简" panose="020B0400000000000000" charset="-122"/>
              <a:cs typeface="+mn-ea"/>
              <a:sym typeface="+mn-lt"/>
            </a:endParaRPr>
          </a:p>
        </p:txBody>
      </p:sp>
      <p:sp>
        <p:nvSpPr>
          <p:cNvPr id="33" name="等腰三角形 32"/>
          <p:cNvSpPr/>
          <p:nvPr/>
        </p:nvSpPr>
        <p:spPr>
          <a:xfrm rot="16200000" flipV="1">
            <a:off x="-91725" y="483879"/>
            <a:ext cx="707885" cy="524437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5864225" y="4983480"/>
            <a:ext cx="6083935" cy="150368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05170" y="1570355"/>
            <a:ext cx="6588125" cy="4138295"/>
          </a:xfrm>
          <a:prstGeom prst="rect">
            <a:avLst/>
          </a:prstGeom>
        </p:spPr>
      </p:pic>
      <p:sp>
        <p:nvSpPr>
          <p:cNvPr id="27" name="Text Box 10"/>
          <p:cNvSpPr txBox="1">
            <a:spLocks noChangeArrowheads="1"/>
          </p:cNvSpPr>
          <p:nvPr/>
        </p:nvSpPr>
        <p:spPr bwMode="auto">
          <a:xfrm>
            <a:off x="635" y="1035050"/>
            <a:ext cx="6424295" cy="61468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60960" tIns="30480" rIns="60960" bIns="3048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450975">
              <a:lnSpc>
                <a:spcPct val="150000"/>
              </a:lnSpc>
              <a:defRPr/>
            </a:pPr>
            <a:r>
              <a:rPr lang="zh-CN" altLang="en-US" sz="24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方法</a:t>
            </a:r>
            <a:r>
              <a:rPr lang="en-US" altLang="zh-CN" sz="24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1</a:t>
            </a:r>
            <a:r>
              <a:rPr lang="zh-CN" altLang="en-US" sz="24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：</a:t>
            </a:r>
            <a:r>
              <a:rPr lang="en-US" altLang="zh-CN" sz="24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Python</a:t>
            </a:r>
            <a:r>
              <a:rPr lang="zh-CN" altLang="en-US" sz="24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解释器中运行命令行</a:t>
            </a:r>
            <a:endParaRPr lang="zh-CN" altLang="en-US" sz="24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756852" y="392154"/>
            <a:ext cx="5370195" cy="70675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ct val="0"/>
              </a:spcBef>
            </a:pPr>
            <a:r>
              <a:rPr lang="zh-CN" altLang="en-US" sz="4000" b="1" dirty="0">
                <a:latin typeface="苹方-简" panose="020B0400000000000000" charset="-122"/>
                <a:ea typeface="苹方-简" panose="020B0400000000000000" charset="-122"/>
                <a:cs typeface="+mn-ea"/>
                <a:sym typeface="+mn-lt"/>
              </a:rPr>
              <a:t>运行第一个</a:t>
            </a:r>
            <a:r>
              <a:rPr lang="en-US" altLang="zh-CN" sz="4000" b="1" dirty="0">
                <a:latin typeface="苹方-简" panose="020B0400000000000000" charset="-122"/>
                <a:ea typeface="苹方-简" panose="020B0400000000000000" charset="-122"/>
                <a:cs typeface="+mn-ea"/>
                <a:sym typeface="+mn-lt"/>
              </a:rPr>
              <a:t>Python</a:t>
            </a:r>
            <a:r>
              <a:rPr lang="zh-CN" altLang="en-US" sz="4000" b="1" dirty="0">
                <a:latin typeface="苹方-简" panose="020B0400000000000000" charset="-122"/>
                <a:ea typeface="苹方-简" panose="020B0400000000000000" charset="-122"/>
                <a:cs typeface="+mn-ea"/>
                <a:sym typeface="+mn-lt"/>
              </a:rPr>
              <a:t>程序</a:t>
            </a:r>
            <a:endParaRPr lang="zh-CN" altLang="en-US" sz="4000" b="1" dirty="0">
              <a:latin typeface="苹方-简" panose="020B0400000000000000" charset="-122"/>
              <a:ea typeface="苹方-简" panose="020B0400000000000000" charset="-122"/>
              <a:cs typeface="+mn-ea"/>
              <a:sym typeface="+mn-lt"/>
            </a:endParaRPr>
          </a:p>
        </p:txBody>
      </p:sp>
      <p:sp>
        <p:nvSpPr>
          <p:cNvPr id="33" name="等腰三角形 32"/>
          <p:cNvSpPr/>
          <p:nvPr/>
        </p:nvSpPr>
        <p:spPr>
          <a:xfrm rot="16200000" flipV="1">
            <a:off x="-91725" y="483879"/>
            <a:ext cx="707885" cy="524437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" name="Text Box 10"/>
          <p:cNvSpPr txBox="1">
            <a:spLocks noChangeArrowheads="1"/>
          </p:cNvSpPr>
          <p:nvPr/>
        </p:nvSpPr>
        <p:spPr bwMode="auto">
          <a:xfrm>
            <a:off x="5834380" y="1035050"/>
            <a:ext cx="6588125" cy="61468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60960" tIns="30480" rIns="60960" bIns="3048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450975">
              <a:lnSpc>
                <a:spcPct val="150000"/>
              </a:lnSpc>
              <a:defRPr/>
            </a:pPr>
            <a:r>
              <a:rPr lang="zh-CN" altLang="en-US" sz="24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方法</a:t>
            </a:r>
            <a:r>
              <a:rPr lang="en-US" altLang="zh-CN" sz="24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2</a:t>
            </a:r>
            <a:r>
              <a:rPr lang="zh-CN" altLang="en-US" sz="24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：终端中运行</a:t>
            </a:r>
            <a:r>
              <a:rPr lang="en-US" altLang="zh-CN" sz="24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Python</a:t>
            </a:r>
            <a:r>
              <a:rPr lang="zh-CN" altLang="en-US" sz="24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程序文件</a:t>
            </a:r>
            <a:endParaRPr lang="zh-CN" altLang="en-US" sz="24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9225" y="1570355"/>
            <a:ext cx="6544945" cy="413893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167640" y="3919220"/>
            <a:ext cx="2547620" cy="80010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6097905" y="4528185"/>
            <a:ext cx="4538345" cy="37846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6122670" y="3837305"/>
            <a:ext cx="4538345" cy="573405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2415" y="5446395"/>
            <a:ext cx="9234805" cy="1266825"/>
          </a:xfrm>
          <a:prstGeom prst="rect">
            <a:avLst/>
          </a:prstGeom>
        </p:spPr>
      </p:pic>
      <p:sp>
        <p:nvSpPr>
          <p:cNvPr id="12" name="Text Box 10"/>
          <p:cNvSpPr txBox="1">
            <a:spLocks noChangeArrowheads="1"/>
          </p:cNvSpPr>
          <p:nvPr/>
        </p:nvSpPr>
        <p:spPr bwMode="auto">
          <a:xfrm>
            <a:off x="167640" y="5547995"/>
            <a:ext cx="2547620" cy="9842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60960" tIns="30480" rIns="60960" bIns="3048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1450975">
              <a:lnSpc>
                <a:spcPct val="150000"/>
              </a:lnSpc>
              <a:defRPr/>
            </a:pPr>
            <a:r>
              <a:rPr lang="zh-CN" altLang="en-US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在</a:t>
            </a:r>
            <a:r>
              <a:rPr lang="en-US" altLang="zh-CN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VS Code</a:t>
            </a:r>
            <a:r>
              <a:rPr lang="zh-CN" altLang="en-US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中打开程序文件查看内容</a:t>
            </a:r>
            <a:endParaRPr lang="zh-CN" altLang="en-US" sz="20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</p:txBody>
      </p:sp>
    </p:spTree>
  </p:cSld>
  <p:clrMapOvr>
    <a:masterClrMapping/>
  </p:clrMapOvr>
  <p:transition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Box 10"/>
          <p:cNvSpPr txBox="1">
            <a:spLocks noChangeArrowheads="1"/>
          </p:cNvSpPr>
          <p:nvPr/>
        </p:nvSpPr>
        <p:spPr bwMode="auto">
          <a:xfrm>
            <a:off x="756920" y="1221105"/>
            <a:ext cx="11118850" cy="236918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60960" tIns="30480" rIns="60960" bIns="3048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 defTabSz="1450975" fontAlgn="auto">
              <a:lnSpc>
                <a:spcPct val="15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使用文件时，一种常见的问题是找不到要打开的文件：要查找的文件可能在其他地方、文件名可能不正确或者这个文件根本不存在</a:t>
            </a:r>
            <a:endParaRPr lang="zh-CN" altLang="en-US" sz="20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342900" indent="-342900" algn="l" defTabSz="1450975" fontAlgn="auto">
              <a:lnSpc>
                <a:spcPct val="15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对于这种情形，可使用</a:t>
            </a:r>
            <a:r>
              <a:rPr lang="en-US" altLang="zh-CN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try-except</a:t>
            </a:r>
            <a:r>
              <a:rPr lang="zh-CN" altLang="en-US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代码块以直观的方式进行处理</a:t>
            </a:r>
            <a:endParaRPr lang="zh-CN" altLang="en-US" sz="20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342900" indent="-342900" algn="l" defTabSz="1450975" fontAlgn="auto">
              <a:lnSpc>
                <a:spcPct val="15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异常触发时，</a:t>
            </a:r>
            <a:r>
              <a:rPr lang="en-US" altLang="zh-CN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Python</a:t>
            </a:r>
            <a:r>
              <a:rPr lang="zh-CN" altLang="en-US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找到与该异常匹配的代码块，并运行其中的代码。最终的结果是显示一条友好的错误信息，而不是</a:t>
            </a:r>
            <a:r>
              <a:rPr lang="en-US" altLang="zh-CN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traceback</a:t>
            </a:r>
            <a:endParaRPr lang="en-US" altLang="zh-CN" sz="20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756852" y="392154"/>
            <a:ext cx="5514340" cy="70675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</a:pPr>
            <a:r>
              <a:rPr lang="zh-CN" altLang="en-US" sz="4000" b="1" dirty="0">
                <a:latin typeface="苹方-简" panose="020B0400000000000000" charset="-122"/>
                <a:ea typeface="苹方-简" panose="020B0400000000000000" charset="-122"/>
                <a:cs typeface="+mn-ea"/>
                <a:sym typeface="+mn-lt"/>
              </a:rPr>
              <a:t>处理</a:t>
            </a:r>
            <a:r>
              <a:rPr lang="en-US" altLang="zh-CN" sz="4000" b="1" dirty="0">
                <a:latin typeface="苹方-简" panose="020B0400000000000000" charset="-122"/>
                <a:ea typeface="苹方-简" panose="020B0400000000000000" charset="-122"/>
                <a:cs typeface="+mn-ea"/>
                <a:sym typeface="+mn-lt"/>
              </a:rPr>
              <a:t>FileNotFoundError</a:t>
            </a:r>
            <a:endParaRPr lang="zh-CN" altLang="en-US" sz="4000" b="1" dirty="0">
              <a:latin typeface="苹方-简" panose="020B0400000000000000" charset="-122"/>
              <a:ea typeface="苹方-简" panose="020B0400000000000000" charset="-122"/>
              <a:cs typeface="+mn-ea"/>
              <a:sym typeface="+mn-lt"/>
            </a:endParaRPr>
          </a:p>
        </p:txBody>
      </p:sp>
      <p:sp>
        <p:nvSpPr>
          <p:cNvPr id="33" name="等腰三角形 32"/>
          <p:cNvSpPr/>
          <p:nvPr/>
        </p:nvSpPr>
        <p:spPr>
          <a:xfrm rot="16200000" flipV="1">
            <a:off x="-91725" y="483879"/>
            <a:ext cx="707885" cy="524437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412990" y="4953635"/>
            <a:ext cx="4463415" cy="706755"/>
          </a:xfrm>
          <a:prstGeom prst="rect">
            <a:avLst/>
          </a:prstGeom>
          <a:solidFill>
            <a:schemeClr val="tx1"/>
          </a:solidFill>
        </p:spPr>
        <p:txBody>
          <a:bodyPr wrap="square" rtlCol="0" anchor="t">
            <a:spAutoFit/>
          </a:bodyPr>
          <a:p>
            <a:r>
              <a:rPr lang="zh-CN" altLang="en-US" sz="2000">
                <a:solidFill>
                  <a:schemeClr val="bg1"/>
                </a:solidFill>
              </a:rPr>
              <a:t>$ py file_not_found.py </a:t>
            </a:r>
            <a:endParaRPr lang="zh-CN" altLang="en-US" sz="2000">
              <a:solidFill>
                <a:schemeClr val="bg1"/>
              </a:solidFill>
            </a:endParaRPr>
          </a:p>
          <a:p>
            <a:r>
              <a:rPr lang="zh-CN" altLang="en-US" sz="2000">
                <a:solidFill>
                  <a:schemeClr val="bg1"/>
                </a:solidFill>
              </a:rPr>
              <a:t>Sorry, the file alice.txt doesn't exist.</a:t>
            </a:r>
            <a:endParaRPr lang="zh-CN" altLang="en-US" sz="2000">
              <a:solidFill>
                <a:schemeClr val="bg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0590" y="4126230"/>
            <a:ext cx="5929630" cy="2362200"/>
          </a:xfrm>
          <a:prstGeom prst="rect">
            <a:avLst/>
          </a:prstGeom>
        </p:spPr>
      </p:pic>
      <p:sp>
        <p:nvSpPr>
          <p:cNvPr id="7" name="燕尾形箭头 6"/>
          <p:cNvSpPr/>
          <p:nvPr/>
        </p:nvSpPr>
        <p:spPr>
          <a:xfrm>
            <a:off x="6927850" y="5141595"/>
            <a:ext cx="376555" cy="331470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144905" y="5097780"/>
            <a:ext cx="5694680" cy="139065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ransition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Box 10"/>
          <p:cNvSpPr txBox="1">
            <a:spLocks noChangeArrowheads="1"/>
          </p:cNvSpPr>
          <p:nvPr/>
        </p:nvSpPr>
        <p:spPr bwMode="auto">
          <a:xfrm>
            <a:off x="407035" y="1406525"/>
            <a:ext cx="3976370" cy="513905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60960" tIns="30480" rIns="60960" bIns="3048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 defTabSz="1450975" fontAlgn="auto">
              <a:lnSpc>
                <a:spcPct val="15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并非每次捕获到异常都要告诉用户，有时候希望程序发生异常时一声不吭，就像什么也没有发生过一样继续运行</a:t>
            </a:r>
            <a:endParaRPr lang="zh-CN" altLang="en-US" sz="20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342900" indent="-342900" algn="l" defTabSz="1450975" fontAlgn="auto">
              <a:lnSpc>
                <a:spcPct val="15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在</a:t>
            </a:r>
            <a:r>
              <a:rPr lang="en-US" altLang="zh-CN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try-except</a:t>
            </a:r>
            <a:r>
              <a:rPr lang="zh-CN" altLang="en-US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的</a:t>
            </a:r>
            <a:r>
              <a:rPr lang="en-US" altLang="zh-CN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except</a:t>
            </a:r>
            <a:r>
              <a:rPr lang="zh-CN" altLang="en-US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代码块中，使用</a:t>
            </a:r>
            <a:r>
              <a:rPr lang="en-US" altLang="zh-CN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pass</a:t>
            </a:r>
            <a:r>
              <a:rPr lang="zh-CN" altLang="en-US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语句告诉</a:t>
            </a:r>
            <a:r>
              <a:rPr lang="en-US" altLang="zh-CN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Python</a:t>
            </a:r>
            <a:r>
              <a:rPr lang="zh-CN" altLang="en-US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什么都不做</a:t>
            </a:r>
            <a:endParaRPr lang="zh-CN" altLang="en-US" sz="20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342900" indent="-342900" algn="l" defTabSz="1450975" fontAlgn="auto">
              <a:lnSpc>
                <a:spcPct val="150000"/>
              </a:lnSpc>
              <a:buFont typeface="Arial" panose="020B0604020202090204" pitchFamily="34" charset="0"/>
              <a:buChar char="•"/>
              <a:defRPr/>
            </a:pPr>
            <a:r>
              <a:rPr lang="en-US" altLang="zh-CN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Python</a:t>
            </a:r>
            <a:r>
              <a:rPr lang="zh-CN" altLang="en-US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的错误处理结构能够细致地控制与用户分享错误信息的程度，要分享多少信息由程序员就定</a:t>
            </a:r>
            <a:endParaRPr lang="zh-CN" altLang="en-US" sz="20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756852" y="392154"/>
            <a:ext cx="3743325" cy="70675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</a:pPr>
            <a:r>
              <a:rPr lang="zh-CN" altLang="en-US" sz="4000" b="1" dirty="0">
                <a:latin typeface="苹方-简" panose="020B0400000000000000" charset="-122"/>
                <a:ea typeface="苹方-简" panose="020B0400000000000000" charset="-122"/>
                <a:cs typeface="+mn-ea"/>
                <a:sym typeface="+mn-lt"/>
              </a:rPr>
              <a:t>失败时一声不吭</a:t>
            </a:r>
            <a:endParaRPr lang="zh-CN" altLang="en-US" sz="4000" b="1" dirty="0">
              <a:latin typeface="苹方-简" panose="020B0400000000000000" charset="-122"/>
              <a:ea typeface="苹方-简" panose="020B0400000000000000" charset="-122"/>
              <a:cs typeface="+mn-ea"/>
              <a:sym typeface="+mn-lt"/>
            </a:endParaRPr>
          </a:p>
        </p:txBody>
      </p:sp>
      <p:sp>
        <p:nvSpPr>
          <p:cNvPr id="33" name="等腰三角形 32"/>
          <p:cNvSpPr/>
          <p:nvPr/>
        </p:nvSpPr>
        <p:spPr>
          <a:xfrm rot="16200000" flipV="1">
            <a:off x="-91725" y="483879"/>
            <a:ext cx="707885" cy="524437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00245" y="1602740"/>
            <a:ext cx="7457440" cy="404558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75030" y="3283585"/>
            <a:ext cx="5130165" cy="3291205"/>
          </a:xfrm>
          <a:prstGeom prst="rect">
            <a:avLst/>
          </a:prstGeom>
        </p:spPr>
      </p:pic>
      <p:sp>
        <p:nvSpPr>
          <p:cNvPr id="27" name="Text Box 10"/>
          <p:cNvSpPr txBox="1">
            <a:spLocks noChangeArrowheads="1"/>
          </p:cNvSpPr>
          <p:nvPr/>
        </p:nvSpPr>
        <p:spPr bwMode="auto">
          <a:xfrm>
            <a:off x="756920" y="1278255"/>
            <a:ext cx="10729595" cy="19075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60960" tIns="30480" rIns="60960" bIns="3048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 defTabSz="1450975" fontAlgn="auto">
              <a:lnSpc>
                <a:spcPct val="12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程序把用户提供的信息存储在列表和字典等数据结构中，用户关闭程序时，总要保存这些数据，可以使用模块</a:t>
            </a:r>
            <a:r>
              <a:rPr lang="en-US" altLang="zh-CN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json</a:t>
            </a:r>
            <a:r>
              <a:rPr lang="zh-CN" altLang="en-US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来存储数据</a:t>
            </a:r>
            <a:endParaRPr lang="zh-CN" altLang="en-US" sz="20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342900" indent="-342900" algn="l" defTabSz="1450975" fontAlgn="auto">
              <a:lnSpc>
                <a:spcPct val="120000"/>
              </a:lnSpc>
              <a:buFont typeface="Arial" panose="020B0604020202090204" pitchFamily="34" charset="0"/>
              <a:buChar char="•"/>
              <a:defRPr/>
            </a:pPr>
            <a:r>
              <a:rPr lang="en-US" altLang="zh-CN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json</a:t>
            </a:r>
            <a:r>
              <a:rPr lang="zh-CN" altLang="en-US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模块能够将简单的</a:t>
            </a:r>
            <a:r>
              <a:rPr lang="en-US" altLang="zh-CN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Python</a:t>
            </a:r>
            <a:r>
              <a:rPr lang="zh-CN" altLang="en-US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数据结构存储到文件中，并在程序再次运行时加载该文件中的数据，还可以使用</a:t>
            </a:r>
            <a:r>
              <a:rPr lang="en-US" altLang="zh-CN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json</a:t>
            </a:r>
            <a:r>
              <a:rPr lang="zh-CN" altLang="en-US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在</a:t>
            </a:r>
            <a:r>
              <a:rPr lang="en-US" altLang="zh-CN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Python</a:t>
            </a:r>
            <a:r>
              <a:rPr lang="zh-CN" altLang="en-US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程序之间分享数据</a:t>
            </a:r>
            <a:endParaRPr lang="zh-CN" altLang="en-US" sz="20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342900" indent="-342900" algn="l" defTabSz="1450975" fontAlgn="auto">
              <a:lnSpc>
                <a:spcPct val="120000"/>
              </a:lnSpc>
              <a:buFont typeface="Arial" panose="020B0604020202090204" pitchFamily="34" charset="0"/>
              <a:buChar char="•"/>
              <a:defRPr/>
            </a:pPr>
            <a:r>
              <a:rPr lang="en-US" altLang="zh-CN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json</a:t>
            </a:r>
            <a:r>
              <a:rPr lang="zh-CN" altLang="en-US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数据格式是一种通用数据格式，很轻便、易于学习和使用及在程序间分享</a:t>
            </a:r>
            <a:endParaRPr lang="zh-CN" altLang="en-US" sz="20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756852" y="392154"/>
            <a:ext cx="2217420" cy="70675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</a:pPr>
            <a:r>
              <a:rPr lang="zh-CN" altLang="en-US" sz="4000" b="1" dirty="0">
                <a:latin typeface="苹方-简" panose="020B0400000000000000" charset="-122"/>
                <a:ea typeface="苹方-简" panose="020B0400000000000000" charset="-122"/>
                <a:cs typeface="+mn-ea"/>
                <a:sym typeface="+mn-lt"/>
              </a:rPr>
              <a:t>存储数据</a:t>
            </a:r>
            <a:endParaRPr lang="zh-CN" altLang="en-US" sz="4000" b="1" dirty="0">
              <a:latin typeface="苹方-简" panose="020B0400000000000000" charset="-122"/>
              <a:ea typeface="苹方-简" panose="020B0400000000000000" charset="-122"/>
              <a:cs typeface="+mn-ea"/>
              <a:sym typeface="+mn-lt"/>
            </a:endParaRPr>
          </a:p>
        </p:txBody>
      </p:sp>
      <p:sp>
        <p:nvSpPr>
          <p:cNvPr id="33" name="等腰三角形 32"/>
          <p:cNvSpPr/>
          <p:nvPr/>
        </p:nvSpPr>
        <p:spPr>
          <a:xfrm rot="16200000" flipV="1">
            <a:off x="-91725" y="483879"/>
            <a:ext cx="707885" cy="524437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燕尾形箭头 6"/>
          <p:cNvSpPr/>
          <p:nvPr/>
        </p:nvSpPr>
        <p:spPr>
          <a:xfrm>
            <a:off x="6257925" y="4763135"/>
            <a:ext cx="376555" cy="331470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097915" y="3872865"/>
            <a:ext cx="3859530" cy="271145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9" name="组合 8"/>
          <p:cNvGrpSpPr/>
          <p:nvPr/>
        </p:nvGrpSpPr>
        <p:grpSpPr>
          <a:xfrm>
            <a:off x="7050405" y="3706495"/>
            <a:ext cx="4302760" cy="2172335"/>
            <a:chOff x="10551" y="5924"/>
            <a:chExt cx="6776" cy="3421"/>
          </a:xfrm>
        </p:grpSpPr>
        <p:sp>
          <p:nvSpPr>
            <p:cNvPr id="3" name="文本框 2"/>
            <p:cNvSpPr txBox="1"/>
            <p:nvPr/>
          </p:nvSpPr>
          <p:spPr>
            <a:xfrm>
              <a:off x="10551" y="8261"/>
              <a:ext cx="6776" cy="108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 anchor="t">
              <a:spAutoFit/>
            </a:bodyPr>
            <a:p>
              <a:pPr lvl="0" algn="l" fontAlgn="auto">
                <a:lnSpc>
                  <a:spcPct val="108000"/>
                </a:lnSpc>
              </a:pPr>
              <a:r>
                <a:rPr lang="zh-CN" altLang="en-US">
                  <a:solidFill>
                    <a:schemeClr val="bg1"/>
                  </a:solidFill>
                  <a:sym typeface="+mn-ea"/>
                </a:rPr>
                <a:t>$ python json_file.py</a:t>
              </a:r>
              <a:endParaRPr lang="zh-CN" altLang="en-US">
                <a:solidFill>
                  <a:schemeClr val="bg1"/>
                </a:solidFill>
                <a:sym typeface="+mn-ea"/>
              </a:endParaRPr>
            </a:p>
            <a:p>
              <a:pPr lvl="0" algn="l" fontAlgn="auto">
                <a:lnSpc>
                  <a:spcPct val="108000"/>
                </a:lnSpc>
              </a:pPr>
              <a:r>
                <a:rPr lang="zh-CN" altLang="en-US">
                  <a:solidFill>
                    <a:schemeClr val="bg1"/>
                  </a:solidFill>
                  <a:sym typeface="+mn-ea"/>
                </a:rPr>
                <a:t>[2, 3, 5, 7, 11, 13]</a:t>
              </a:r>
              <a:endParaRPr lang="zh-CN" altLang="en-US">
                <a:solidFill>
                  <a:schemeClr val="bg1"/>
                </a:solidFill>
                <a:sym typeface="+mn-ea"/>
              </a:endParaRPr>
            </a:p>
          </p:txBody>
        </p:sp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551" y="5924"/>
              <a:ext cx="6776" cy="2056"/>
            </a:xfrm>
            <a:prstGeom prst="rect">
              <a:avLst/>
            </a:prstGeom>
          </p:spPr>
        </p:pic>
      </p:grpSp>
      <p:sp>
        <p:nvSpPr>
          <p:cNvPr id="11" name="矩形 10"/>
          <p:cNvSpPr/>
          <p:nvPr/>
        </p:nvSpPr>
        <p:spPr>
          <a:xfrm>
            <a:off x="1097915" y="5219700"/>
            <a:ext cx="3859530" cy="271145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1107440" y="6010910"/>
            <a:ext cx="3859530" cy="271145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ransition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 descr="图片包含 餐桌, 室内, 就坐, 笔记本电脑&#10;&#10;已生成极高可信度的说明"/>
          <p:cNvPicPr>
            <a:picLocks noChangeAspect="1"/>
          </p:cNvPicPr>
          <p:nvPr/>
        </p:nvPicPr>
        <p:blipFill rotWithShape="1"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15636" y="1280854"/>
            <a:ext cx="12192000" cy="4343657"/>
          </a:xfrm>
          <a:custGeom>
            <a:avLst/>
            <a:gdLst>
              <a:gd name="connsiteX0" fmla="*/ 0 w 12192000"/>
              <a:gd name="connsiteY0" fmla="*/ 0 h 3179629"/>
              <a:gd name="connsiteX1" fmla="*/ 12192000 w 12192000"/>
              <a:gd name="connsiteY1" fmla="*/ 0 h 3179629"/>
              <a:gd name="connsiteX2" fmla="*/ 12192000 w 12192000"/>
              <a:gd name="connsiteY2" fmla="*/ 3179629 h 3179629"/>
              <a:gd name="connsiteX3" fmla="*/ 0 w 12192000"/>
              <a:gd name="connsiteY3" fmla="*/ 3179629 h 3179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179629">
                <a:moveTo>
                  <a:pt x="0" y="0"/>
                </a:moveTo>
                <a:lnTo>
                  <a:pt x="12192000" y="0"/>
                </a:lnTo>
                <a:lnTo>
                  <a:pt x="12192000" y="3179629"/>
                </a:lnTo>
                <a:lnTo>
                  <a:pt x="0" y="3179629"/>
                </a:lnTo>
                <a:close/>
              </a:path>
            </a:pathLst>
          </a:custGeom>
        </p:spPr>
      </p:pic>
      <p:sp>
        <p:nvSpPr>
          <p:cNvPr id="11" name="平行四边形 10"/>
          <p:cNvSpPr/>
          <p:nvPr/>
        </p:nvSpPr>
        <p:spPr>
          <a:xfrm>
            <a:off x="2286000" y="1280854"/>
            <a:ext cx="7620000" cy="4343658"/>
          </a:xfrm>
          <a:prstGeom prst="parallelogram">
            <a:avLst>
              <a:gd name="adj" fmla="val 43883"/>
            </a:avLst>
          </a:prstGeom>
          <a:solidFill>
            <a:srgbClr val="C00000">
              <a:alpha val="48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TextBox 18"/>
          <p:cNvSpPr txBox="1"/>
          <p:nvPr/>
        </p:nvSpPr>
        <p:spPr>
          <a:xfrm flipH="1">
            <a:off x="4931838" y="3859392"/>
            <a:ext cx="262382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测试代码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7" name="直接连接符 16"/>
          <p:cNvCxnSpPr/>
          <p:nvPr/>
        </p:nvCxnSpPr>
        <p:spPr>
          <a:xfrm>
            <a:off x="5099984" y="4782234"/>
            <a:ext cx="2327312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>
            <a:off x="8001000" y="6390916"/>
            <a:ext cx="4191000" cy="0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/>
        </p:nvGrpSpPr>
        <p:grpSpPr>
          <a:xfrm>
            <a:off x="5372100" y="1955800"/>
            <a:ext cx="1743075" cy="1743075"/>
            <a:chOff x="8460" y="2112"/>
            <a:chExt cx="2745" cy="2745"/>
          </a:xfrm>
        </p:grpSpPr>
        <p:grpSp>
          <p:nvGrpSpPr>
            <p:cNvPr id="26" name="组合 25"/>
            <p:cNvGrpSpPr/>
            <p:nvPr/>
          </p:nvGrpSpPr>
          <p:grpSpPr>
            <a:xfrm>
              <a:off x="8460" y="2112"/>
              <a:ext cx="2745" cy="2745"/>
              <a:chOff x="2002721" y="1605930"/>
              <a:chExt cx="1332368" cy="1332368"/>
            </a:xfrm>
          </p:grpSpPr>
          <p:grpSp>
            <p:nvGrpSpPr>
              <p:cNvPr id="28" name="组合 27"/>
              <p:cNvGrpSpPr/>
              <p:nvPr/>
            </p:nvGrpSpPr>
            <p:grpSpPr>
              <a:xfrm>
                <a:off x="2002721" y="1605930"/>
                <a:ext cx="1332368" cy="1332368"/>
                <a:chOff x="1236675" y="2423160"/>
                <a:chExt cx="1950720" cy="1950720"/>
              </a:xfrm>
            </p:grpSpPr>
            <p:sp>
              <p:nvSpPr>
                <p:cNvPr id="30" name="椭圆 29"/>
                <p:cNvSpPr/>
                <p:nvPr/>
              </p:nvSpPr>
              <p:spPr>
                <a:xfrm>
                  <a:off x="1236675" y="2423160"/>
                  <a:ext cx="1950720" cy="195072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dist="101600" dir="2700000" algn="tl" rotWithShape="0">
                    <a:prstClr val="black">
                      <a:alpha val="16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1" name="椭圆 30"/>
                <p:cNvSpPr/>
                <p:nvPr/>
              </p:nvSpPr>
              <p:spPr>
                <a:xfrm>
                  <a:off x="1414428" y="2592937"/>
                  <a:ext cx="1595213" cy="1611166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29" name="椭圆 28"/>
              <p:cNvSpPr/>
              <p:nvPr/>
            </p:nvSpPr>
            <p:spPr>
              <a:xfrm>
                <a:off x="2251694" y="1854903"/>
                <a:ext cx="834422" cy="834422"/>
              </a:xfrm>
              <a:prstGeom prst="ellipse">
                <a:avLst/>
              </a:prstGeom>
              <a:ln>
                <a:noFill/>
              </a:ln>
              <a:effectLst>
                <a:innerShdw dist="101600" dir="13500000">
                  <a:schemeClr val="accent1">
                    <a:lumMod val="50000"/>
                    <a:alpha val="50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2" name="TextBox 28"/>
            <p:cNvSpPr txBox="1"/>
            <p:nvPr/>
          </p:nvSpPr>
          <p:spPr>
            <a:xfrm>
              <a:off x="8643" y="2575"/>
              <a:ext cx="2330" cy="16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eaLnBrk="1" fontAlgn="auto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r>
                <a:rPr lang="en-US" altLang="zh-CN" sz="4800" b="1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 pitchFamily="34" charset="0"/>
                </a:rPr>
                <a:t>10</a:t>
              </a:r>
              <a:endParaRPr lang="en-US" altLang="zh-CN" sz="4800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7903210" y="5994400"/>
            <a:ext cx="340360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February 2020       By Axe Tang</a:t>
            </a:r>
            <a:endParaRPr lang="en-US" altLang="zh-CN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626745" y="337820"/>
            <a:ext cx="4788535" cy="790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9pPr>
          </a:lstStyle>
          <a:p>
            <a:pPr algn="ctr">
              <a:defRPr/>
            </a:pPr>
            <a:r>
              <a:rPr lang="en-US" altLang="zh-CN" sz="36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Crash Course</a:t>
            </a:r>
            <a:endParaRPr lang="en-US" altLang="zh-CN" sz="36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 descr="python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35" y="99060"/>
            <a:ext cx="1507490" cy="11341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/>
    </mc:Choice>
    <mc:Fallback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ldLvl="0" animBg="1"/>
      <p:bldP spid="13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Box 10"/>
          <p:cNvSpPr txBox="1">
            <a:spLocks noChangeArrowheads="1"/>
          </p:cNvSpPr>
          <p:nvPr/>
        </p:nvSpPr>
        <p:spPr bwMode="auto">
          <a:xfrm>
            <a:off x="524510" y="1099185"/>
            <a:ext cx="11544300" cy="56007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60960" tIns="30480" rIns="60960" bIns="3048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 defTabSz="1450975" fontAlgn="auto">
              <a:lnSpc>
                <a:spcPct val="15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sz="24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编写函数或类时，可以为其编写相应的测试代码。</a:t>
            </a:r>
            <a:endParaRPr lang="zh-CN" altLang="en-US" sz="24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342900" indent="-342900" algn="l" defTabSz="1450975" fontAlgn="auto">
              <a:lnSpc>
                <a:spcPct val="15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sz="24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通过测试，可确定代码面对各种输入都能够按照要求那样工作</a:t>
            </a:r>
            <a:endParaRPr lang="zh-CN" altLang="en-US" sz="24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342900" indent="-342900" algn="l" defTabSz="1450975" fontAlgn="auto">
              <a:lnSpc>
                <a:spcPct val="15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sz="24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在已有程序中添加新代码时，也要对其进行测试，确认他们不会破坏程序既有行为</a:t>
            </a:r>
            <a:endParaRPr lang="zh-CN" altLang="en-US" sz="24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342900" indent="-342900" algn="l" defTabSz="1450975" fontAlgn="auto">
              <a:lnSpc>
                <a:spcPct val="15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sz="24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程序员都会犯错，因此每个程序员都要经常测试代码，在用户发现问题前找到并解决他们</a:t>
            </a:r>
            <a:endParaRPr lang="zh-CN" altLang="en-US" sz="24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800100" lvl="1" indent="-342900" algn="l" defTabSz="1450975" fontAlgn="auto">
              <a:lnSpc>
                <a:spcPct val="150000"/>
              </a:lnSpc>
              <a:buFont typeface="Wingdings" panose="05000000000000000000" charset="0"/>
              <a:buChar char=""/>
              <a:defRPr/>
            </a:pPr>
            <a:r>
              <a:rPr lang="zh-CN" altLang="en-US" sz="24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单元测试用于核实函数功能没有问题</a:t>
            </a:r>
            <a:endParaRPr lang="zh-CN" altLang="en-US" sz="24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800100" lvl="1" indent="-342900" algn="l" defTabSz="1450975" fontAlgn="auto">
              <a:lnSpc>
                <a:spcPct val="150000"/>
              </a:lnSpc>
              <a:buFont typeface="Wingdings" panose="05000000000000000000" charset="0"/>
              <a:buChar char=""/>
              <a:defRPr/>
            </a:pPr>
            <a:r>
              <a:rPr lang="zh-CN" altLang="en-US" sz="24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测试用例是一组单元测试，这些单元测试一起核实函数在各种情形下的行为都符合要求</a:t>
            </a:r>
            <a:endParaRPr lang="zh-CN" altLang="en-US" sz="24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800100" lvl="1" indent="-342900" algn="l" defTabSz="1450975" fontAlgn="auto">
              <a:lnSpc>
                <a:spcPct val="150000"/>
              </a:lnSpc>
              <a:buFont typeface="Wingdings" panose="05000000000000000000" charset="0"/>
              <a:buChar char=""/>
              <a:defRPr/>
            </a:pPr>
            <a:r>
              <a:rPr lang="zh-CN" altLang="en-US" sz="24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全覆盖式测试用例包含一整套单元测试，覆盖了各种可能的函数使用方式</a:t>
            </a:r>
            <a:endParaRPr lang="zh-CN" altLang="en-US" sz="24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800100" lvl="1" indent="-342900" algn="l" defTabSz="1450975" fontAlgn="auto">
              <a:lnSpc>
                <a:spcPct val="150000"/>
              </a:lnSpc>
              <a:buFont typeface="Wingdings" panose="05000000000000000000" charset="0"/>
              <a:buChar char=""/>
              <a:defRPr/>
            </a:pPr>
            <a:r>
              <a:rPr lang="en-US" altLang="zh-CN" sz="24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Python</a:t>
            </a:r>
            <a:r>
              <a:rPr lang="zh-CN" altLang="en-US" sz="24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标准库中的模块</a:t>
            </a:r>
            <a:r>
              <a:rPr lang="en-US" altLang="zh-CN" sz="24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unittest</a:t>
            </a:r>
            <a:r>
              <a:rPr lang="zh-CN" altLang="en-US" sz="24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提供了代码单元测试工具</a:t>
            </a:r>
            <a:endParaRPr lang="zh-CN" altLang="en-US" sz="24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756852" y="392154"/>
            <a:ext cx="5269230" cy="70675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</a:pPr>
            <a:r>
              <a:rPr lang="zh-CN" altLang="en-US" sz="4000" b="1" dirty="0">
                <a:latin typeface="苹方-简" panose="020B0400000000000000" charset="-122"/>
                <a:ea typeface="苹方-简" panose="020B0400000000000000" charset="-122"/>
                <a:cs typeface="+mn-ea"/>
                <a:sym typeface="+mn-lt"/>
              </a:rPr>
              <a:t>为什么要编写测试代码</a:t>
            </a:r>
            <a:endParaRPr lang="zh-CN" altLang="en-US" sz="4000" b="1" dirty="0">
              <a:latin typeface="苹方-简" panose="020B0400000000000000" charset="-122"/>
              <a:ea typeface="苹方-简" panose="020B0400000000000000" charset="-122"/>
              <a:cs typeface="+mn-ea"/>
              <a:sym typeface="+mn-lt"/>
            </a:endParaRPr>
          </a:p>
        </p:txBody>
      </p:sp>
      <p:sp>
        <p:nvSpPr>
          <p:cNvPr id="33" name="等腰三角形 32"/>
          <p:cNvSpPr/>
          <p:nvPr/>
        </p:nvSpPr>
        <p:spPr>
          <a:xfrm rot="16200000" flipV="1">
            <a:off x="-91725" y="483879"/>
            <a:ext cx="707885" cy="524437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</p:cSld>
  <p:clrMapOvr>
    <a:masterClrMapping/>
  </p:clrMapOvr>
  <p:transition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4003675"/>
            <a:ext cx="5287645" cy="284734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1945" y="1258570"/>
            <a:ext cx="6818630" cy="5577840"/>
          </a:xfrm>
          <a:prstGeom prst="rect">
            <a:avLst/>
          </a:prstGeom>
        </p:spPr>
      </p:pic>
      <p:sp>
        <p:nvSpPr>
          <p:cNvPr id="31" name="矩形 30"/>
          <p:cNvSpPr/>
          <p:nvPr/>
        </p:nvSpPr>
        <p:spPr>
          <a:xfrm>
            <a:off x="756852" y="392154"/>
            <a:ext cx="2217420" cy="70675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</a:pPr>
            <a:r>
              <a:rPr lang="zh-CN" altLang="en-US" sz="4000" b="1" dirty="0">
                <a:latin typeface="苹方-简" panose="020B0400000000000000" charset="-122"/>
                <a:ea typeface="苹方-简" panose="020B0400000000000000" charset="-122"/>
                <a:cs typeface="+mn-ea"/>
                <a:sym typeface="+mn-lt"/>
              </a:rPr>
              <a:t>测试函数</a:t>
            </a:r>
            <a:endParaRPr lang="zh-CN" altLang="en-US" sz="4000" b="1" dirty="0">
              <a:latin typeface="苹方-简" panose="020B0400000000000000" charset="-122"/>
              <a:ea typeface="苹方-简" panose="020B0400000000000000" charset="-122"/>
              <a:cs typeface="+mn-ea"/>
              <a:sym typeface="+mn-lt"/>
            </a:endParaRPr>
          </a:p>
        </p:txBody>
      </p:sp>
      <p:sp>
        <p:nvSpPr>
          <p:cNvPr id="33" name="等腰三角形 32"/>
          <p:cNvSpPr/>
          <p:nvPr/>
        </p:nvSpPr>
        <p:spPr>
          <a:xfrm rot="16200000" flipV="1">
            <a:off x="-91725" y="483879"/>
            <a:ext cx="707885" cy="524437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518785" y="1760855"/>
            <a:ext cx="6411595" cy="48260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Text Box 10"/>
          <p:cNvSpPr txBox="1">
            <a:spLocks noChangeArrowheads="1"/>
          </p:cNvSpPr>
          <p:nvPr/>
        </p:nvSpPr>
        <p:spPr bwMode="auto">
          <a:xfrm>
            <a:off x="5287645" y="53340"/>
            <a:ext cx="6783070" cy="1168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60960" tIns="30480" rIns="60960" bIns="3048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 defTabSz="1450975" fontAlgn="auto">
              <a:lnSpc>
                <a:spcPct val="100000"/>
              </a:lnSpc>
              <a:buFont typeface="Arial" panose="020B0604020202090204" pitchFamily="34" charset="0"/>
              <a:buChar char="•"/>
              <a:defRPr/>
            </a:pPr>
            <a:r>
              <a:rPr lang="en-US" altLang="zh-CN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assertEqual( )</a:t>
            </a:r>
            <a:r>
              <a:rPr lang="zh-CN" altLang="en-US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断言方法：用来核实得到的结果是否与预期的结果一致，如果不一致就报错</a:t>
            </a:r>
            <a:endParaRPr lang="zh-CN" altLang="en-US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342900" indent="-342900" algn="l" defTabSz="1450975" fontAlgn="auto">
              <a:lnSpc>
                <a:spcPct val="100000"/>
              </a:lnSpc>
              <a:buFont typeface="Arial" panose="020B0604020202090204" pitchFamily="34" charset="0"/>
              <a:buChar char="•"/>
              <a:defRPr/>
            </a:pPr>
            <a:r>
              <a:rPr lang="en-US" altLang="zh-CN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unittest.main( )</a:t>
            </a:r>
            <a:r>
              <a:rPr lang="zh-CN" altLang="en-US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让</a:t>
            </a:r>
            <a:r>
              <a:rPr lang="en-US" altLang="zh-CN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Python</a:t>
            </a:r>
            <a:r>
              <a:rPr lang="zh-CN" altLang="en-US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运行这个文件中的测试，所有以</a:t>
            </a:r>
            <a:r>
              <a:rPr lang="en-US" altLang="zh-CN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test</a:t>
            </a:r>
            <a:r>
              <a:rPr lang="zh-CN" altLang="en-US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开头的方法都将自动运行</a:t>
            </a:r>
            <a:endParaRPr lang="zh-CN" altLang="en-US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</p:txBody>
      </p:sp>
      <p:sp>
        <p:nvSpPr>
          <p:cNvPr id="4" name="Text Box 10"/>
          <p:cNvSpPr txBox="1">
            <a:spLocks noChangeArrowheads="1"/>
          </p:cNvSpPr>
          <p:nvPr/>
        </p:nvSpPr>
        <p:spPr bwMode="auto">
          <a:xfrm>
            <a:off x="113665" y="1170940"/>
            <a:ext cx="5288280" cy="28308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60960" tIns="30480" rIns="60960" bIns="3048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 defTabSz="1450975" fontAlgn="auto">
              <a:lnSpc>
                <a:spcPct val="10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被测函数</a:t>
            </a:r>
            <a:endParaRPr lang="zh-CN" altLang="en-US" sz="20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800100" lvl="1" indent="-342900" algn="l" defTabSz="1450975" fontAlgn="auto">
              <a:lnSpc>
                <a:spcPct val="100000"/>
              </a:lnSpc>
              <a:buFont typeface="Arial" panose="020B0604020202090204" pitchFamily="34" charset="0"/>
              <a:buChar char="•"/>
              <a:defRPr/>
            </a:pPr>
            <a:r>
              <a:rPr lang="en-US" altLang="zh-CN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get_formatted_name_1( )</a:t>
            </a:r>
            <a:endParaRPr lang="en-US" altLang="zh-CN" sz="20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800100" lvl="1" indent="-342900" algn="l" defTabSz="1450975" fontAlgn="auto">
              <a:lnSpc>
                <a:spcPct val="100000"/>
              </a:lnSpc>
              <a:buFont typeface="Arial" panose="020B0604020202090204" pitchFamily="34" charset="0"/>
              <a:buChar char="•"/>
              <a:defRPr/>
            </a:pPr>
            <a:r>
              <a:rPr lang="en-US" altLang="zh-CN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get_formatted_name_2( )</a:t>
            </a:r>
            <a:endParaRPr lang="en-US" altLang="zh-CN" sz="20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342900" lvl="0" indent="-342900" algn="l" defTabSz="1450975" fontAlgn="auto">
              <a:lnSpc>
                <a:spcPct val="10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测试类：</a:t>
            </a:r>
            <a:r>
              <a:rPr lang="en-US" altLang="zh-CN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NamesTestCase(unitest.TestCase)</a:t>
            </a:r>
            <a:endParaRPr lang="en-US" altLang="zh-CN" sz="20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342900" lvl="0" indent="-342900" algn="l" defTabSz="1450975" fontAlgn="auto">
              <a:lnSpc>
                <a:spcPct val="10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测试函数</a:t>
            </a:r>
            <a:endParaRPr lang="zh-CN" altLang="en-US" sz="20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800100" lvl="1" indent="-342900" algn="l" defTabSz="1450975" fontAlgn="auto">
              <a:lnSpc>
                <a:spcPct val="10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test_first_last_name_1</a:t>
            </a:r>
            <a:r>
              <a:rPr lang="en-US" altLang="zh-CN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( )</a:t>
            </a:r>
            <a:endParaRPr lang="en-US" altLang="zh-CN" sz="20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800100" lvl="1" indent="-342900" algn="l" defTabSz="1450975" fontAlgn="auto">
              <a:lnSpc>
                <a:spcPct val="10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test_first_middle_last_name_1</a:t>
            </a:r>
            <a:r>
              <a:rPr lang="en-US" altLang="zh-CN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( )</a:t>
            </a:r>
            <a:endParaRPr lang="en-US" altLang="zh-CN" sz="20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800100" lvl="1" indent="-342900" algn="l" defTabSz="1450975" fontAlgn="auto">
              <a:lnSpc>
                <a:spcPct val="10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test_first__last_name_</a:t>
            </a:r>
            <a:r>
              <a:rPr lang="en-US" altLang="zh-CN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2( )</a:t>
            </a:r>
            <a:endParaRPr lang="en-US" altLang="zh-CN" sz="20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800100" lvl="1" indent="-342900" algn="l" defTabSz="1450975" fontAlgn="auto">
              <a:lnSpc>
                <a:spcPct val="10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test_first_middle_last_name_</a:t>
            </a:r>
            <a:r>
              <a:rPr lang="en-US" altLang="zh-CN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2( )</a:t>
            </a:r>
            <a:endParaRPr lang="en-US" altLang="zh-CN" sz="20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518785" y="3293110"/>
            <a:ext cx="6411595" cy="21082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5518785" y="6546215"/>
            <a:ext cx="6411595" cy="21082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ransition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/>
          <p:cNvSpPr/>
          <p:nvPr/>
        </p:nvSpPr>
        <p:spPr>
          <a:xfrm>
            <a:off x="756852" y="392154"/>
            <a:ext cx="4251960" cy="70675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</a:pPr>
            <a:r>
              <a:rPr lang="zh-CN" altLang="en-US" sz="4000" b="1" dirty="0">
                <a:latin typeface="苹方-简" panose="020B0400000000000000" charset="-122"/>
                <a:ea typeface="苹方-简" panose="020B0400000000000000" charset="-122"/>
                <a:cs typeface="+mn-ea"/>
                <a:sym typeface="+mn-lt"/>
              </a:rPr>
              <a:t>测试函数运行结果</a:t>
            </a:r>
            <a:endParaRPr lang="zh-CN" altLang="en-US" sz="4000" b="1" dirty="0">
              <a:latin typeface="苹方-简" panose="020B0400000000000000" charset="-122"/>
              <a:ea typeface="苹方-简" panose="020B0400000000000000" charset="-122"/>
              <a:cs typeface="+mn-ea"/>
              <a:sym typeface="+mn-lt"/>
            </a:endParaRPr>
          </a:p>
        </p:txBody>
      </p:sp>
      <p:sp>
        <p:nvSpPr>
          <p:cNvPr id="33" name="等腰三角形 32"/>
          <p:cNvSpPr/>
          <p:nvPr/>
        </p:nvSpPr>
        <p:spPr>
          <a:xfrm rot="16200000" flipV="1">
            <a:off x="-91725" y="483879"/>
            <a:ext cx="707885" cy="524437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" name="Text Box 10"/>
          <p:cNvSpPr txBox="1">
            <a:spLocks noChangeArrowheads="1"/>
          </p:cNvSpPr>
          <p:nvPr/>
        </p:nvSpPr>
        <p:spPr bwMode="auto">
          <a:xfrm>
            <a:off x="1849755" y="1321435"/>
            <a:ext cx="8566150" cy="3683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60960" tIns="30480" rIns="60960" bIns="3048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ctr" defTabSz="1450975" fontAlgn="auto">
              <a:lnSpc>
                <a:spcPct val="10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四个测试执行，失败一个，其他三个测试成功</a:t>
            </a:r>
            <a:endParaRPr lang="zh-CN" altLang="en-US" sz="20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63675" y="1689735"/>
            <a:ext cx="9322435" cy="521970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01945" y="1232535"/>
            <a:ext cx="6619875" cy="5524500"/>
          </a:xfrm>
          <a:prstGeom prst="rect">
            <a:avLst/>
          </a:prstGeom>
        </p:spPr>
      </p:pic>
      <p:sp>
        <p:nvSpPr>
          <p:cNvPr id="31" name="矩形 30"/>
          <p:cNvSpPr/>
          <p:nvPr/>
        </p:nvSpPr>
        <p:spPr>
          <a:xfrm>
            <a:off x="756852" y="392154"/>
            <a:ext cx="1708785" cy="70675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</a:pPr>
            <a:r>
              <a:rPr lang="zh-CN" altLang="en-US" sz="4000" b="1" dirty="0">
                <a:latin typeface="苹方-简" panose="020B0400000000000000" charset="-122"/>
                <a:ea typeface="苹方-简" panose="020B0400000000000000" charset="-122"/>
                <a:cs typeface="+mn-ea"/>
                <a:sym typeface="+mn-lt"/>
              </a:rPr>
              <a:t>测试类</a:t>
            </a:r>
            <a:endParaRPr lang="zh-CN" altLang="en-US" sz="4000" b="1" dirty="0">
              <a:latin typeface="苹方-简" panose="020B0400000000000000" charset="-122"/>
              <a:ea typeface="苹方-简" panose="020B0400000000000000" charset="-122"/>
              <a:cs typeface="+mn-ea"/>
              <a:sym typeface="+mn-lt"/>
            </a:endParaRPr>
          </a:p>
        </p:txBody>
      </p:sp>
      <p:sp>
        <p:nvSpPr>
          <p:cNvPr id="33" name="等腰三角形 32"/>
          <p:cNvSpPr/>
          <p:nvPr/>
        </p:nvSpPr>
        <p:spPr>
          <a:xfrm rot="16200000" flipV="1">
            <a:off x="-91725" y="483879"/>
            <a:ext cx="707885" cy="524437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401945" y="1731010"/>
            <a:ext cx="6411595" cy="48260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Text Box 10"/>
          <p:cNvSpPr txBox="1">
            <a:spLocks noChangeArrowheads="1"/>
          </p:cNvSpPr>
          <p:nvPr/>
        </p:nvSpPr>
        <p:spPr bwMode="auto">
          <a:xfrm>
            <a:off x="201295" y="1172845"/>
            <a:ext cx="4882515" cy="144589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60960" tIns="30480" rIns="60960" bIns="3048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 defTabSz="1450975" fontAlgn="auto">
              <a:lnSpc>
                <a:spcPct val="10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用</a:t>
            </a:r>
            <a:r>
              <a:rPr lang="en-US" altLang="zh-CN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import</a:t>
            </a:r>
            <a:r>
              <a:rPr lang="zh-CN" altLang="en-US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导入被测试类和</a:t>
            </a:r>
            <a:r>
              <a:rPr lang="en-US" altLang="zh-CN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unitest</a:t>
            </a:r>
            <a:r>
              <a:rPr lang="zh-CN" altLang="en-US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模块</a:t>
            </a:r>
            <a:endParaRPr lang="zh-CN" altLang="en-US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342900" indent="-342900" algn="l" defTabSz="1450975" fontAlgn="auto">
              <a:lnSpc>
                <a:spcPct val="10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定义测试类和测试函数</a:t>
            </a:r>
            <a:endParaRPr lang="zh-CN" altLang="en-US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342900" indent="-342900" algn="l" defTabSz="1450975" fontAlgn="auto">
              <a:lnSpc>
                <a:spcPct val="10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使用断言进行运行结果判断</a:t>
            </a:r>
            <a:endParaRPr lang="zh-CN" altLang="en-US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342900" indent="-342900" algn="l" defTabSz="1450975" fontAlgn="auto">
              <a:lnSpc>
                <a:spcPct val="100000"/>
              </a:lnSpc>
              <a:buFont typeface="Arial" panose="020B0604020202090204" pitchFamily="34" charset="0"/>
              <a:buChar char="•"/>
              <a:defRPr/>
            </a:pPr>
            <a:r>
              <a:rPr lang="en-US" altLang="zh-CN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unittest.main()</a:t>
            </a:r>
            <a:r>
              <a:rPr lang="zh-CN" altLang="en-US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执行测试</a:t>
            </a:r>
            <a:endParaRPr lang="zh-CN" altLang="en-US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342900" indent="-342900" algn="l" defTabSz="1450975" fontAlgn="auto">
              <a:lnSpc>
                <a:spcPct val="10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两个测试函数成功执行</a:t>
            </a:r>
            <a:endParaRPr lang="zh-CN" altLang="en-US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401945" y="2647950"/>
            <a:ext cx="6411595" cy="45212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5401945" y="4277995"/>
            <a:ext cx="6411595" cy="21082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295" y="2780030"/>
            <a:ext cx="4881880" cy="3977005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5401945" y="5845175"/>
            <a:ext cx="6411595" cy="21082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5401945" y="3793490"/>
            <a:ext cx="6411595" cy="21082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5401945" y="6531610"/>
            <a:ext cx="6411595" cy="21082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8347075" y="194310"/>
            <a:ext cx="3674110" cy="1014730"/>
          </a:xfrm>
          <a:prstGeom prst="rect">
            <a:avLst/>
          </a:prstGeom>
          <a:solidFill>
            <a:schemeClr val="tx1"/>
          </a:solidFill>
        </p:spPr>
        <p:txBody>
          <a:bodyPr wrap="square" rtlCol="0" anchor="t">
            <a:spAutoFit/>
          </a:bodyPr>
          <a:p>
            <a:r>
              <a:rPr lang="zh-CN" altLang="en-US" sz="1000">
                <a:solidFill>
                  <a:schemeClr val="bg1"/>
                </a:solidFill>
              </a:rPr>
              <a:t>$ python test_survey.py</a:t>
            </a:r>
            <a:endParaRPr lang="zh-CN" altLang="en-US" sz="1000">
              <a:solidFill>
                <a:schemeClr val="bg1"/>
              </a:solidFill>
            </a:endParaRPr>
          </a:p>
          <a:p>
            <a:r>
              <a:rPr lang="zh-CN" altLang="en-US" sz="1000">
                <a:solidFill>
                  <a:schemeClr val="bg1"/>
                </a:solidFill>
              </a:rPr>
              <a:t>..</a:t>
            </a:r>
            <a:endParaRPr lang="zh-CN" altLang="en-US" sz="1000">
              <a:solidFill>
                <a:schemeClr val="bg1"/>
              </a:solidFill>
            </a:endParaRPr>
          </a:p>
          <a:p>
            <a:r>
              <a:rPr lang="zh-CN" altLang="en-US" sz="1000">
                <a:solidFill>
                  <a:schemeClr val="bg1"/>
                </a:solidFill>
              </a:rPr>
              <a:t>----------------------------------------------------------------------</a:t>
            </a:r>
            <a:endParaRPr lang="zh-CN" altLang="en-US" sz="1000">
              <a:solidFill>
                <a:schemeClr val="bg1"/>
              </a:solidFill>
            </a:endParaRPr>
          </a:p>
          <a:p>
            <a:r>
              <a:rPr lang="zh-CN" altLang="en-US" sz="1000">
                <a:solidFill>
                  <a:schemeClr val="bg1"/>
                </a:solidFill>
              </a:rPr>
              <a:t>Ran 2 tests in 0.000s</a:t>
            </a:r>
            <a:endParaRPr lang="zh-CN" altLang="en-US" sz="1000">
              <a:solidFill>
                <a:schemeClr val="bg1"/>
              </a:solidFill>
            </a:endParaRPr>
          </a:p>
          <a:p>
            <a:endParaRPr lang="zh-CN" altLang="en-US" sz="1000">
              <a:solidFill>
                <a:schemeClr val="bg1"/>
              </a:solidFill>
            </a:endParaRPr>
          </a:p>
          <a:p>
            <a:r>
              <a:rPr lang="zh-CN" altLang="en-US" sz="1000">
                <a:solidFill>
                  <a:schemeClr val="bg1"/>
                </a:solidFill>
              </a:rPr>
              <a:t>OK</a:t>
            </a:r>
            <a:endParaRPr lang="zh-CN" altLang="en-US" sz="100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33670" y="1209040"/>
            <a:ext cx="6791325" cy="5539105"/>
          </a:xfrm>
          <a:prstGeom prst="rect">
            <a:avLst/>
          </a:prstGeom>
        </p:spPr>
      </p:pic>
      <p:sp>
        <p:nvSpPr>
          <p:cNvPr id="31" name="矩形 30"/>
          <p:cNvSpPr/>
          <p:nvPr/>
        </p:nvSpPr>
        <p:spPr>
          <a:xfrm>
            <a:off x="756852" y="392154"/>
            <a:ext cx="4956175" cy="70675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</a:pPr>
            <a:r>
              <a:rPr lang="zh-CN" altLang="en-US" sz="4000" b="1" dirty="0">
                <a:latin typeface="苹方-简" panose="020B0400000000000000" charset="-122"/>
                <a:ea typeface="苹方-简" panose="020B0400000000000000" charset="-122"/>
                <a:cs typeface="+mn-ea"/>
                <a:sym typeface="+mn-lt"/>
              </a:rPr>
              <a:t>测试类时使用</a:t>
            </a:r>
            <a:r>
              <a:rPr lang="en-US" altLang="zh-CN" sz="4000" b="1" dirty="0">
                <a:latin typeface="苹方-简" panose="020B0400000000000000" charset="-122"/>
                <a:ea typeface="苹方-简" panose="020B0400000000000000" charset="-122"/>
                <a:cs typeface="+mn-ea"/>
                <a:sym typeface="+mn-lt"/>
              </a:rPr>
              <a:t>setUp()</a:t>
            </a:r>
            <a:endParaRPr lang="en-US" altLang="zh-CN" sz="4000" b="1" dirty="0">
              <a:latin typeface="苹方-简" panose="020B0400000000000000" charset="-122"/>
              <a:ea typeface="苹方-简" panose="020B0400000000000000" charset="-122"/>
              <a:cs typeface="+mn-ea"/>
              <a:sym typeface="+mn-lt"/>
            </a:endParaRPr>
          </a:p>
        </p:txBody>
      </p:sp>
      <p:sp>
        <p:nvSpPr>
          <p:cNvPr id="33" name="等腰三角形 32"/>
          <p:cNvSpPr/>
          <p:nvPr/>
        </p:nvSpPr>
        <p:spPr>
          <a:xfrm rot="16200000" flipV="1">
            <a:off x="-91725" y="483879"/>
            <a:ext cx="707885" cy="524437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423535" y="2821940"/>
            <a:ext cx="6600825" cy="970915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Text Box 10"/>
          <p:cNvSpPr txBox="1">
            <a:spLocks noChangeArrowheads="1"/>
          </p:cNvSpPr>
          <p:nvPr/>
        </p:nvSpPr>
        <p:spPr bwMode="auto">
          <a:xfrm>
            <a:off x="279400" y="1223645"/>
            <a:ext cx="4779010" cy="52927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60960" tIns="30480" rIns="60960" bIns="3048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 defTabSz="1450975" fontAlgn="auto">
              <a:lnSpc>
                <a:spcPct val="10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如果在</a:t>
            </a:r>
            <a:r>
              <a:rPr lang="en-US" altLang="zh-CN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TestCase</a:t>
            </a:r>
            <a:r>
              <a:rPr lang="zh-CN" altLang="en-US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类中定义了方法</a:t>
            </a:r>
            <a:r>
              <a:rPr lang="en-US" altLang="zh-CN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setUp( )</a:t>
            </a:r>
            <a:r>
              <a:rPr lang="zh-CN" altLang="en-US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，</a:t>
            </a:r>
            <a:r>
              <a:rPr lang="en-US" altLang="zh-CN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Python</a:t>
            </a:r>
            <a:r>
              <a:rPr lang="zh-CN" altLang="en-US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在执行测试时先执行它，再运行各个以</a:t>
            </a:r>
            <a:r>
              <a:rPr lang="en-US" altLang="zh-CN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test_</a:t>
            </a:r>
            <a:r>
              <a:rPr lang="zh-CN" altLang="en-US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开头的方法</a:t>
            </a:r>
            <a:endParaRPr lang="zh-CN" altLang="en-US" sz="20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342900" indent="-342900" algn="l" defTabSz="1450975" fontAlgn="auto">
              <a:lnSpc>
                <a:spcPct val="10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这样在编写每个测试方法中都可使用在方法</a:t>
            </a:r>
            <a:r>
              <a:rPr lang="en-US" altLang="zh-CN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setUp( )</a:t>
            </a:r>
            <a:r>
              <a:rPr lang="zh-CN" altLang="en-US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中创建的对象</a:t>
            </a:r>
            <a:endParaRPr lang="zh-CN" altLang="en-US" sz="20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342900" indent="-342900" algn="l" defTabSz="1450975" fontAlgn="auto">
              <a:lnSpc>
                <a:spcPct val="10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示例：</a:t>
            </a:r>
            <a:r>
              <a:rPr lang="en-US" altLang="zh-CN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setUp( )</a:t>
            </a:r>
            <a:r>
              <a:rPr lang="zh-CN" altLang="en-US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方法做了两件事情</a:t>
            </a:r>
            <a:endParaRPr lang="zh-CN" altLang="en-US" sz="20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800100" lvl="1" indent="-342900" algn="l" defTabSz="1450975" fontAlgn="auto">
              <a:lnSpc>
                <a:spcPct val="100000"/>
              </a:lnSpc>
              <a:buFont typeface="Wingdings" panose="05000000000000000000" charset="0"/>
              <a:buChar char=""/>
              <a:defRPr/>
            </a:pPr>
            <a:r>
              <a:rPr lang="zh-CN" altLang="en-US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创建一个调查对象</a:t>
            </a:r>
            <a:r>
              <a:rPr lang="en-US" altLang="zh-CN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my_survey</a:t>
            </a:r>
            <a:endParaRPr lang="en-US" altLang="zh-CN" sz="20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800100" lvl="1" indent="-342900" algn="l" defTabSz="1450975" fontAlgn="auto">
              <a:lnSpc>
                <a:spcPct val="100000"/>
              </a:lnSpc>
              <a:buFont typeface="Wingdings" panose="05000000000000000000" charset="0"/>
              <a:buChar char=""/>
              <a:defRPr/>
            </a:pPr>
            <a:r>
              <a:rPr lang="zh-CN" altLang="en-US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创建一个答案列表</a:t>
            </a:r>
            <a:r>
              <a:rPr lang="en-US" altLang="zh-CN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responses</a:t>
            </a:r>
            <a:endParaRPr lang="en-US" altLang="zh-CN" sz="20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342900" lvl="0" indent="-342900" algn="l" defTabSz="1450975" fontAlgn="auto">
              <a:lnSpc>
                <a:spcPct val="10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方法</a:t>
            </a:r>
            <a:r>
              <a:rPr lang="en-US" altLang="zh-CN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setUp( )</a:t>
            </a:r>
            <a:r>
              <a:rPr lang="zh-CN" altLang="en-US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让测试方法的编写更容易</a:t>
            </a:r>
            <a:endParaRPr lang="zh-CN" altLang="en-US" sz="20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800100" lvl="1" indent="-342900" algn="l" defTabSz="1450975" fontAlgn="auto">
              <a:lnSpc>
                <a:spcPct val="100000"/>
              </a:lnSpc>
              <a:buFont typeface="Wingdings" panose="05000000000000000000" charset="0"/>
              <a:buChar char=""/>
              <a:defRPr/>
            </a:pPr>
            <a:r>
              <a:rPr lang="zh-CN" altLang="en-US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可在方法中创建一系列实例并设置它们的属性</a:t>
            </a:r>
            <a:endParaRPr lang="zh-CN" altLang="en-US" sz="20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800100" lvl="1" indent="-342900" algn="l" defTabSz="1450975" fontAlgn="auto">
              <a:lnSpc>
                <a:spcPct val="100000"/>
              </a:lnSpc>
              <a:buFont typeface="Wingdings" panose="05000000000000000000" charset="0"/>
              <a:buChar char=""/>
              <a:defRPr/>
            </a:pPr>
            <a:r>
              <a:rPr lang="zh-CN" altLang="en-US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在测试方法中直接使用这些实例</a:t>
            </a:r>
            <a:endParaRPr lang="zh-CN" altLang="en-US" sz="20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342900" lvl="0" indent="-342900" algn="l" defTabSz="1450975" fontAlgn="auto">
              <a:lnSpc>
                <a:spcPct val="10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运行测试用例时每完成一个单元测试，</a:t>
            </a:r>
            <a:r>
              <a:rPr lang="en-US" altLang="zh-CN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Python</a:t>
            </a:r>
            <a:r>
              <a:rPr lang="zh-CN" altLang="en-US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都打印一个字符</a:t>
            </a:r>
            <a:endParaRPr lang="zh-CN" altLang="en-US" sz="20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800100" lvl="1" indent="-342900" algn="l" defTabSz="1450975" fontAlgn="auto">
              <a:lnSpc>
                <a:spcPct val="100000"/>
              </a:lnSpc>
              <a:buFont typeface="Wingdings" panose="05000000000000000000" charset="0"/>
              <a:buChar char=""/>
              <a:defRPr/>
            </a:pPr>
            <a:r>
              <a:rPr lang="zh-CN" altLang="en-US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测试通过时打印一个句点</a:t>
            </a:r>
            <a:endParaRPr lang="zh-CN" altLang="en-US" sz="20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800100" lvl="1" indent="-342900" algn="l" defTabSz="1450975" fontAlgn="auto">
              <a:lnSpc>
                <a:spcPct val="100000"/>
              </a:lnSpc>
              <a:buFont typeface="Wingdings" panose="05000000000000000000" charset="0"/>
              <a:buChar char=""/>
              <a:defRPr/>
            </a:pPr>
            <a:r>
              <a:rPr lang="zh-CN" altLang="en-US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测试引发错误时打印一个E</a:t>
            </a:r>
            <a:endParaRPr lang="zh-CN" altLang="en-US" sz="20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800100" lvl="1" indent="-342900" algn="l" defTabSz="1450975" fontAlgn="auto">
              <a:lnSpc>
                <a:spcPct val="100000"/>
              </a:lnSpc>
              <a:buFont typeface="Wingdings" panose="05000000000000000000" charset="0"/>
              <a:buChar char=""/>
              <a:defRPr/>
            </a:pPr>
            <a:r>
              <a:rPr lang="zh-CN" altLang="en-US" sz="20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测试导致断言失败时打印一个F</a:t>
            </a:r>
            <a:endParaRPr lang="zh-CN" altLang="en-US" sz="20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423535" y="4445000"/>
            <a:ext cx="6600825" cy="260985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5424170" y="5796915"/>
            <a:ext cx="6600825" cy="260985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ransition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/>
          <p:cNvSpPr/>
          <p:nvPr/>
        </p:nvSpPr>
        <p:spPr>
          <a:xfrm>
            <a:off x="756852" y="392154"/>
            <a:ext cx="3234690" cy="70675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</a:pPr>
            <a:r>
              <a:rPr lang="zh-CN" altLang="en-US" sz="4000" b="1" dirty="0">
                <a:latin typeface="苹方-简" panose="020B0400000000000000" charset="-122"/>
                <a:ea typeface="苹方-简" panose="020B0400000000000000" charset="-122"/>
                <a:cs typeface="+mn-ea"/>
                <a:sym typeface="+mn-lt"/>
              </a:rPr>
              <a:t>各种断言方法</a:t>
            </a:r>
            <a:endParaRPr lang="zh-CN" altLang="en-US" sz="4000" b="1" dirty="0">
              <a:latin typeface="苹方-简" panose="020B0400000000000000" charset="-122"/>
              <a:ea typeface="苹方-简" panose="020B0400000000000000" charset="-122"/>
              <a:cs typeface="+mn-ea"/>
              <a:sym typeface="+mn-lt"/>
            </a:endParaRPr>
          </a:p>
        </p:txBody>
      </p:sp>
      <p:sp>
        <p:nvSpPr>
          <p:cNvPr id="33" name="等腰三角形 32"/>
          <p:cNvSpPr/>
          <p:nvPr/>
        </p:nvSpPr>
        <p:spPr>
          <a:xfrm rot="16200000" flipV="1">
            <a:off x="-91725" y="483879"/>
            <a:ext cx="707885" cy="524437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aphicFrame>
        <p:nvGraphicFramePr>
          <p:cNvPr id="6" name="表格 5"/>
          <p:cNvGraphicFramePr/>
          <p:nvPr/>
        </p:nvGraphicFramePr>
        <p:xfrm>
          <a:off x="1828800" y="2095500"/>
          <a:ext cx="8534400" cy="304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67200"/>
                <a:gridCol w="4267200"/>
              </a:tblGrid>
              <a:tr h="381000">
                <a:tc gridSpan="2"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400"/>
                        <a:t>unittest Module</a:t>
                      </a:r>
                      <a:r>
                        <a:rPr lang="zh-CN" altLang="en-US" sz="2400"/>
                        <a:t>中的常用的</a:t>
                      </a:r>
                      <a:r>
                        <a:rPr lang="en-US" altLang="zh-CN" sz="2400"/>
                        <a:t>6</a:t>
                      </a:r>
                      <a:r>
                        <a:rPr lang="zh-CN" altLang="en-US" sz="2400"/>
                        <a:t>个断言方法</a:t>
                      </a:r>
                      <a:endParaRPr lang="zh-CN" altLang="en-US" sz="2400"/>
                    </a:p>
                  </a:txBody>
                  <a:tcPr/>
                </a:tc>
                <a:tc hMerge="1">
                  <a:tcPr/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400"/>
                        <a:t>方法</a:t>
                      </a:r>
                      <a:endParaRPr lang="zh-CN" altLang="en-US" sz="24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400"/>
                        <a:t>用途</a:t>
                      </a:r>
                      <a:endParaRPr lang="zh-CN" altLang="en-US" sz="2400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2400"/>
                        <a:t>assertEqual(a,b)</a:t>
                      </a:r>
                      <a:endParaRPr lang="en-US" altLang="zh-CN" sz="2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2400"/>
                        <a:t>核实</a:t>
                      </a:r>
                      <a:r>
                        <a:rPr lang="en-US" altLang="zh-CN" sz="2400"/>
                        <a:t>a</a:t>
                      </a:r>
                      <a:r>
                        <a:rPr lang="zh-CN" altLang="en-US" sz="2400"/>
                        <a:t>等于</a:t>
                      </a:r>
                      <a:r>
                        <a:rPr lang="en-US" altLang="zh-CN" sz="2400"/>
                        <a:t>b</a:t>
                      </a:r>
                      <a:endParaRPr lang="en-US" altLang="zh-CN" sz="2400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2400">
                          <a:sym typeface="+mn-ea"/>
                        </a:rPr>
                        <a:t>assertNotEqual(a,b)</a:t>
                      </a:r>
                      <a:endParaRPr lang="zh-CN" altLang="en-US" sz="2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2400"/>
                        <a:t>核实</a:t>
                      </a:r>
                      <a:r>
                        <a:rPr lang="en-US" altLang="zh-CN" sz="2400"/>
                        <a:t>a</a:t>
                      </a:r>
                      <a:r>
                        <a:rPr lang="zh-CN" altLang="en-US" sz="2400"/>
                        <a:t>不等于</a:t>
                      </a:r>
                      <a:r>
                        <a:rPr lang="en-US" altLang="zh-CN" sz="2400"/>
                        <a:t>b</a:t>
                      </a:r>
                      <a:endParaRPr lang="en-US" altLang="zh-CN" sz="2400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2400">
                          <a:sym typeface="+mn-ea"/>
                        </a:rPr>
                        <a:t>assertTrue(x)</a:t>
                      </a:r>
                      <a:endParaRPr lang="zh-CN" altLang="en-US" sz="2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2400"/>
                        <a:t>核实</a:t>
                      </a:r>
                      <a:r>
                        <a:rPr lang="en-US" altLang="zh-CN" sz="2400"/>
                        <a:t>x</a:t>
                      </a:r>
                      <a:r>
                        <a:rPr lang="zh-CN" altLang="en-US" sz="2400"/>
                        <a:t>为</a:t>
                      </a:r>
                      <a:r>
                        <a:rPr lang="en-US" altLang="zh-CN" sz="2400"/>
                        <a:t>True</a:t>
                      </a:r>
                      <a:endParaRPr lang="en-US" altLang="zh-CN" sz="2400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2400">
                          <a:sym typeface="+mn-ea"/>
                        </a:rPr>
                        <a:t>assertFalse(x)</a:t>
                      </a:r>
                      <a:endParaRPr lang="zh-CN" altLang="en-US" sz="2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2400"/>
                        <a:t>核实</a:t>
                      </a:r>
                      <a:r>
                        <a:rPr lang="en-US" altLang="zh-CN" sz="2400"/>
                        <a:t>x</a:t>
                      </a:r>
                      <a:r>
                        <a:rPr lang="zh-CN" altLang="en-US" sz="2400"/>
                        <a:t>为</a:t>
                      </a:r>
                      <a:r>
                        <a:rPr lang="en-US" altLang="zh-CN" sz="2400"/>
                        <a:t>False</a:t>
                      </a:r>
                      <a:endParaRPr lang="en-US" altLang="zh-CN" sz="2400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2400">
                          <a:sym typeface="+mn-ea"/>
                        </a:rPr>
                        <a:t>assertIn(item,list)</a:t>
                      </a:r>
                      <a:endParaRPr lang="zh-CN" altLang="en-US" sz="2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2400"/>
                        <a:t>核实</a:t>
                      </a:r>
                      <a:r>
                        <a:rPr lang="en-US" altLang="zh-CN" sz="2400"/>
                        <a:t>item</a:t>
                      </a:r>
                      <a:r>
                        <a:rPr lang="zh-CN" altLang="en-US" sz="2400"/>
                        <a:t>在</a:t>
                      </a:r>
                      <a:r>
                        <a:rPr lang="en-US" altLang="zh-CN" sz="2400"/>
                        <a:t>list</a:t>
                      </a:r>
                      <a:r>
                        <a:rPr lang="zh-CN" altLang="en-US" sz="2400"/>
                        <a:t>中</a:t>
                      </a:r>
                      <a:endParaRPr lang="zh-CN" altLang="en-US" sz="2400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2400">
                          <a:sym typeface="+mn-ea"/>
                        </a:rPr>
                        <a:t>assertNotIn(item,list)</a:t>
                      </a:r>
                      <a:endParaRPr lang="zh-CN" altLang="en-US" sz="2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2400"/>
                        <a:t>核实</a:t>
                      </a:r>
                      <a:r>
                        <a:rPr lang="en-US" altLang="zh-CN" sz="2400"/>
                        <a:t>item</a:t>
                      </a:r>
                      <a:r>
                        <a:rPr lang="zh-CN" altLang="en-US" sz="2400"/>
                        <a:t>不在</a:t>
                      </a:r>
                      <a:r>
                        <a:rPr lang="en-US" altLang="zh-CN" sz="2400"/>
                        <a:t>list</a:t>
                      </a:r>
                      <a:r>
                        <a:rPr lang="zh-CN" altLang="en-US" sz="2400"/>
                        <a:t>中</a:t>
                      </a:r>
                      <a:endParaRPr lang="zh-CN" altLang="en-US" sz="240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 descr="图片包含 餐桌, 室内, 就坐, 笔记本电脑&#10;&#10;已生成极高可信度的说明"/>
          <p:cNvPicPr>
            <a:picLocks noChangeAspect="1"/>
          </p:cNvPicPr>
          <p:nvPr/>
        </p:nvPicPr>
        <p:blipFill rotWithShape="1"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15636" y="1280854"/>
            <a:ext cx="12192000" cy="4343657"/>
          </a:xfrm>
          <a:custGeom>
            <a:avLst/>
            <a:gdLst>
              <a:gd name="connsiteX0" fmla="*/ 0 w 12192000"/>
              <a:gd name="connsiteY0" fmla="*/ 0 h 3179629"/>
              <a:gd name="connsiteX1" fmla="*/ 12192000 w 12192000"/>
              <a:gd name="connsiteY1" fmla="*/ 0 h 3179629"/>
              <a:gd name="connsiteX2" fmla="*/ 12192000 w 12192000"/>
              <a:gd name="connsiteY2" fmla="*/ 3179629 h 3179629"/>
              <a:gd name="connsiteX3" fmla="*/ 0 w 12192000"/>
              <a:gd name="connsiteY3" fmla="*/ 3179629 h 3179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179629">
                <a:moveTo>
                  <a:pt x="0" y="0"/>
                </a:moveTo>
                <a:lnTo>
                  <a:pt x="12192000" y="0"/>
                </a:lnTo>
                <a:lnTo>
                  <a:pt x="12192000" y="3179629"/>
                </a:lnTo>
                <a:lnTo>
                  <a:pt x="0" y="3179629"/>
                </a:lnTo>
                <a:close/>
              </a:path>
            </a:pathLst>
          </a:custGeom>
        </p:spPr>
      </p:pic>
      <p:sp>
        <p:nvSpPr>
          <p:cNvPr id="11" name="平行四边形 10"/>
          <p:cNvSpPr/>
          <p:nvPr/>
        </p:nvSpPr>
        <p:spPr>
          <a:xfrm>
            <a:off x="2286000" y="1280854"/>
            <a:ext cx="7620000" cy="4343658"/>
          </a:xfrm>
          <a:prstGeom prst="parallelogram">
            <a:avLst>
              <a:gd name="adj" fmla="val 43883"/>
            </a:avLst>
          </a:prstGeom>
          <a:solidFill>
            <a:srgbClr val="C00000">
              <a:alpha val="48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TextBox 18"/>
          <p:cNvSpPr txBox="1"/>
          <p:nvPr/>
        </p:nvSpPr>
        <p:spPr>
          <a:xfrm flipH="1">
            <a:off x="3406250" y="3859392"/>
            <a:ext cx="5674995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变量和简单数据类型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7" name="直接连接符 16"/>
          <p:cNvCxnSpPr/>
          <p:nvPr/>
        </p:nvCxnSpPr>
        <p:spPr>
          <a:xfrm>
            <a:off x="5099984" y="4782234"/>
            <a:ext cx="2327312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>
            <a:off x="8001000" y="6390916"/>
            <a:ext cx="4191000" cy="0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/>
        </p:nvGrpSpPr>
        <p:grpSpPr>
          <a:xfrm>
            <a:off x="5372100" y="1955800"/>
            <a:ext cx="1743075" cy="1743075"/>
            <a:chOff x="8460" y="2112"/>
            <a:chExt cx="2745" cy="2745"/>
          </a:xfrm>
        </p:grpSpPr>
        <p:grpSp>
          <p:nvGrpSpPr>
            <p:cNvPr id="26" name="组合 25"/>
            <p:cNvGrpSpPr/>
            <p:nvPr/>
          </p:nvGrpSpPr>
          <p:grpSpPr>
            <a:xfrm>
              <a:off x="8460" y="2112"/>
              <a:ext cx="2745" cy="2745"/>
              <a:chOff x="2002721" y="1605930"/>
              <a:chExt cx="1332368" cy="1332368"/>
            </a:xfrm>
          </p:grpSpPr>
          <p:grpSp>
            <p:nvGrpSpPr>
              <p:cNvPr id="28" name="组合 27"/>
              <p:cNvGrpSpPr/>
              <p:nvPr/>
            </p:nvGrpSpPr>
            <p:grpSpPr>
              <a:xfrm>
                <a:off x="2002721" y="1605930"/>
                <a:ext cx="1332368" cy="1332368"/>
                <a:chOff x="1236675" y="2423160"/>
                <a:chExt cx="1950720" cy="1950720"/>
              </a:xfrm>
            </p:grpSpPr>
            <p:sp>
              <p:nvSpPr>
                <p:cNvPr id="30" name="椭圆 29"/>
                <p:cNvSpPr/>
                <p:nvPr/>
              </p:nvSpPr>
              <p:spPr>
                <a:xfrm>
                  <a:off x="1236675" y="2423160"/>
                  <a:ext cx="1950720" cy="195072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dist="101600" dir="2700000" algn="tl" rotWithShape="0">
                    <a:prstClr val="black">
                      <a:alpha val="16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1" name="椭圆 30"/>
                <p:cNvSpPr/>
                <p:nvPr/>
              </p:nvSpPr>
              <p:spPr>
                <a:xfrm>
                  <a:off x="1414428" y="2592937"/>
                  <a:ext cx="1595213" cy="1611166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29" name="椭圆 28"/>
              <p:cNvSpPr/>
              <p:nvPr/>
            </p:nvSpPr>
            <p:spPr>
              <a:xfrm>
                <a:off x="2251694" y="1854903"/>
                <a:ext cx="834422" cy="834422"/>
              </a:xfrm>
              <a:prstGeom prst="ellipse">
                <a:avLst/>
              </a:prstGeom>
              <a:ln>
                <a:noFill/>
              </a:ln>
              <a:effectLst>
                <a:innerShdw dist="101600" dir="13500000">
                  <a:schemeClr val="accent1">
                    <a:lumMod val="50000"/>
                    <a:alpha val="50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2" name="TextBox 28"/>
            <p:cNvSpPr txBox="1"/>
            <p:nvPr/>
          </p:nvSpPr>
          <p:spPr>
            <a:xfrm>
              <a:off x="8666" y="2575"/>
              <a:ext cx="2330" cy="16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eaLnBrk="1" fontAlgn="auto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r>
                <a:rPr lang="en-US" altLang="zh-CN" sz="4800" b="1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 pitchFamily="34" charset="0"/>
                </a:rPr>
                <a:t>01</a:t>
              </a:r>
              <a:endParaRPr lang="en-US" altLang="zh-CN" sz="4800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7903210" y="5994400"/>
            <a:ext cx="340360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February 2020       By Axe Tang</a:t>
            </a:r>
            <a:endParaRPr lang="en-US" altLang="zh-CN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626745" y="337820"/>
            <a:ext cx="4788535" cy="790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9pPr>
          </a:lstStyle>
          <a:p>
            <a:pPr algn="ctr">
              <a:defRPr/>
            </a:pPr>
            <a:r>
              <a:rPr lang="en-US" altLang="zh-CN" sz="36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Crash Course</a:t>
            </a:r>
            <a:endParaRPr lang="en-US" altLang="zh-CN" sz="36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 descr="python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35" y="99060"/>
            <a:ext cx="1507490" cy="11341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/>
    </mc:Choice>
    <mc:Fallback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ldLvl="0" animBg="1"/>
      <p:bldP spid="13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图片 35" descr="图片包含 餐桌, 室内, 就坐, 笔记本电脑&#10;&#10;已生成极高可信度的说明"/>
          <p:cNvPicPr>
            <a:picLocks noChangeAspect="1"/>
          </p:cNvPicPr>
          <p:nvPr/>
        </p:nvPicPr>
        <p:blipFill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361501"/>
            <a:ext cx="12192000" cy="3141938"/>
          </a:xfrm>
          <a:custGeom>
            <a:avLst/>
            <a:gdLst>
              <a:gd name="connsiteX0" fmla="*/ 0 w 12192000"/>
              <a:gd name="connsiteY0" fmla="*/ 0 h 3179629"/>
              <a:gd name="connsiteX1" fmla="*/ 12192000 w 12192000"/>
              <a:gd name="connsiteY1" fmla="*/ 0 h 3179629"/>
              <a:gd name="connsiteX2" fmla="*/ 12192000 w 12192000"/>
              <a:gd name="connsiteY2" fmla="*/ 3179629 h 3179629"/>
              <a:gd name="connsiteX3" fmla="*/ 0 w 12192000"/>
              <a:gd name="connsiteY3" fmla="*/ 3179629 h 3179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179629">
                <a:moveTo>
                  <a:pt x="0" y="0"/>
                </a:moveTo>
                <a:lnTo>
                  <a:pt x="12192000" y="0"/>
                </a:lnTo>
                <a:lnTo>
                  <a:pt x="12192000" y="3179629"/>
                </a:lnTo>
                <a:lnTo>
                  <a:pt x="0" y="3179629"/>
                </a:lnTo>
                <a:close/>
              </a:path>
            </a:pathLst>
          </a:custGeom>
        </p:spPr>
      </p:pic>
      <p:sp>
        <p:nvSpPr>
          <p:cNvPr id="4" name="PA_平行四边形 3"/>
          <p:cNvSpPr/>
          <p:nvPr>
            <p:custDataLst>
              <p:tags r:id="rId3"/>
            </p:custDataLst>
          </p:nvPr>
        </p:nvSpPr>
        <p:spPr>
          <a:xfrm>
            <a:off x="0" y="361501"/>
            <a:ext cx="7620000" cy="3146390"/>
          </a:xfrm>
          <a:prstGeom prst="parallelogram">
            <a:avLst>
              <a:gd name="adj" fmla="val 43883"/>
            </a:avLst>
          </a:prstGeom>
          <a:solidFill>
            <a:srgbClr val="C00000">
              <a:alpha val="48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PA_平行四边形 4"/>
          <p:cNvSpPr/>
          <p:nvPr>
            <p:custDataLst>
              <p:tags r:id="rId4"/>
            </p:custDataLst>
          </p:nvPr>
        </p:nvSpPr>
        <p:spPr>
          <a:xfrm>
            <a:off x="8730047" y="393732"/>
            <a:ext cx="3352800" cy="3086516"/>
          </a:xfrm>
          <a:prstGeom prst="parallelogram">
            <a:avLst>
              <a:gd name="adj" fmla="val 45211"/>
            </a:avLst>
          </a:prstGeom>
          <a:solidFill>
            <a:srgbClr val="C00000">
              <a:alpha val="41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4" name="PA_直接连接符 23"/>
          <p:cNvCxnSpPr/>
          <p:nvPr>
            <p:custDataLst>
              <p:tags r:id="rId5"/>
            </p:custDataLst>
          </p:nvPr>
        </p:nvCxnSpPr>
        <p:spPr>
          <a:xfrm>
            <a:off x="0" y="221402"/>
            <a:ext cx="12192000" cy="0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PA_组合 17"/>
          <p:cNvGrpSpPr/>
          <p:nvPr>
            <p:custDataLst>
              <p:tags r:id="rId6"/>
            </p:custDataLst>
          </p:nvPr>
        </p:nvGrpSpPr>
        <p:grpSpPr>
          <a:xfrm>
            <a:off x="-257464" y="6335170"/>
            <a:ext cx="5848278" cy="398780"/>
            <a:chOff x="-171023" y="6484883"/>
            <a:chExt cx="5848278" cy="398780"/>
          </a:xfrm>
        </p:grpSpPr>
        <p:sp>
          <p:nvSpPr>
            <p:cNvPr id="30" name="PA_平行四边形 29"/>
            <p:cNvSpPr/>
            <p:nvPr>
              <p:custDataLst>
                <p:tags r:id="rId7"/>
              </p:custDataLst>
            </p:nvPr>
          </p:nvSpPr>
          <p:spPr>
            <a:xfrm>
              <a:off x="-171023" y="6490574"/>
              <a:ext cx="5848278" cy="367426"/>
            </a:xfrm>
            <a:prstGeom prst="parallelogram">
              <a:avLst>
                <a:gd name="adj" fmla="val 40192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1" name="PA_矩形 30"/>
            <p:cNvSpPr/>
            <p:nvPr>
              <p:custDataLst>
                <p:tags r:id="rId8"/>
              </p:custDataLst>
            </p:nvPr>
          </p:nvSpPr>
          <p:spPr>
            <a:xfrm>
              <a:off x="1368536" y="6484883"/>
              <a:ext cx="1976120" cy="39878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dist"/>
              <a:r>
                <a:rPr lang="en-US" altLang="zh-CN" sz="200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sym typeface="+mn-ea"/>
                </a:rPr>
                <a:t>February, 2020</a:t>
              </a:r>
              <a:endParaRPr lang="zh-CN" altLang="en-US" sz="20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endParaRPr>
            </a:p>
          </p:txBody>
        </p:sp>
      </p:grpSp>
      <p:cxnSp>
        <p:nvCxnSpPr>
          <p:cNvPr id="33" name="PA_直接连接符 32"/>
          <p:cNvCxnSpPr/>
          <p:nvPr>
            <p:custDataLst>
              <p:tags r:id="rId9"/>
            </p:custDataLst>
          </p:nvPr>
        </p:nvCxnSpPr>
        <p:spPr>
          <a:xfrm>
            <a:off x="-86441" y="6136788"/>
            <a:ext cx="5683170" cy="0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矩形 49"/>
          <p:cNvSpPr/>
          <p:nvPr/>
        </p:nvSpPr>
        <p:spPr>
          <a:xfrm>
            <a:off x="635" y="3528060"/>
            <a:ext cx="12191365" cy="26460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6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Snell Roundhand" panose="02000603080000090004" charset="0"/>
                <a:ea typeface="微软雅黑" panose="020B0503020204020204" pitchFamily="34" charset="-122"/>
                <a:cs typeface="Snell Roundhand" panose="02000603080000090004" charset="0"/>
              </a:rPr>
              <a:t>Thanks!</a:t>
            </a:r>
            <a:endParaRPr lang="en-US" altLang="zh-CN" sz="16600" b="1" dirty="0">
              <a:solidFill>
                <a:schemeClr val="tx1">
                  <a:lumMod val="85000"/>
                  <a:lumOff val="15000"/>
                </a:schemeClr>
              </a:solidFill>
              <a:latin typeface="Snell Roundhand" panose="02000603080000090004" charset="0"/>
              <a:ea typeface="微软雅黑" panose="020B0503020204020204" pitchFamily="34" charset="-122"/>
              <a:cs typeface="Snell Roundhand" panose="02000603080000090004" charset="0"/>
            </a:endParaRPr>
          </a:p>
        </p:txBody>
      </p:sp>
      <p:pic>
        <p:nvPicPr>
          <p:cNvPr id="10" name="图片 9" descr="python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120" y="360680"/>
            <a:ext cx="4361815" cy="328168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064263" y="1890395"/>
            <a:ext cx="5360887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8000" dirty="0">
                <a:solidFill>
                  <a:srgbClr val="FFFF00"/>
                </a:solidFill>
                <a:effectLst>
                  <a:outerShdw blurRad="190500" dist="101600" dir="2700000" algn="tl" rotWithShape="0">
                    <a:prstClr val="black">
                      <a:alpha val="85000"/>
                    </a:prstClr>
                  </a:outerShdw>
                </a:effectLst>
                <a:latin typeface="Arial Black" panose="020B0A04020102020204" pitchFamily="34" charset="0"/>
                <a:ea typeface="微软雅黑" panose="020B0503020204020204" pitchFamily="34" charset="-122"/>
                <a:sym typeface="+mn-ea"/>
              </a:rPr>
              <a:t>Co</a:t>
            </a:r>
            <a:r>
              <a:rPr lang="en-US" altLang="zh-CN" sz="8000" dirty="0">
                <a:solidFill>
                  <a:schemeClr val="bg1"/>
                </a:solidFill>
                <a:effectLst>
                  <a:outerShdw blurRad="190500" dist="101600" dir="2700000" algn="tl" rotWithShape="0">
                    <a:prstClr val="black">
                      <a:alpha val="85000"/>
                    </a:prstClr>
                  </a:outerShdw>
                </a:effectLst>
                <a:latin typeface="Arial Black" panose="020B0A04020102020204" pitchFamily="34" charset="0"/>
                <a:ea typeface="微软雅黑" panose="020B0503020204020204" pitchFamily="34" charset="-122"/>
              </a:rPr>
              <a:t>urse</a:t>
            </a:r>
            <a:endParaRPr lang="en-US" altLang="zh-CN" sz="8000" dirty="0">
              <a:solidFill>
                <a:schemeClr val="bg1"/>
              </a:solidFill>
              <a:effectLst>
                <a:outerShdw blurRad="190500" dist="101600" dir="2700000" algn="tl" rotWithShape="0">
                  <a:prstClr val="black">
                    <a:alpha val="85000"/>
                  </a:prstClr>
                </a:outerShdw>
              </a:effectLst>
              <a:latin typeface="Arial Black" panose="020B0A040201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504267" y="1890395"/>
            <a:ext cx="3662858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8000" dirty="0">
                <a:solidFill>
                  <a:srgbClr val="FFFF00"/>
                </a:solidFill>
                <a:effectLst>
                  <a:outerShdw blurRad="190500" dist="101600" dir="2700000" algn="tl" rotWithShape="0">
                    <a:prstClr val="black">
                      <a:alpha val="85000"/>
                    </a:prstClr>
                  </a:outerShdw>
                </a:effectLst>
                <a:latin typeface="Arial Black" panose="020B0A04020102020204" pitchFamily="34" charset="0"/>
                <a:ea typeface="微软雅黑" panose="020B0503020204020204" pitchFamily="34" charset="-122"/>
              </a:rPr>
              <a:t>Cr</a:t>
            </a:r>
            <a:r>
              <a:rPr lang="en-US" altLang="zh-CN" sz="8000" dirty="0">
                <a:solidFill>
                  <a:schemeClr val="bg1"/>
                </a:solidFill>
                <a:effectLst>
                  <a:outerShdw blurRad="190500" dist="101600" dir="2700000" algn="tl" rotWithShape="0">
                    <a:prstClr val="black">
                      <a:alpha val="85000"/>
                    </a:prstClr>
                  </a:outerShdw>
                </a:effectLst>
                <a:latin typeface="Arial Black" panose="020B0A04020102020204" pitchFamily="34" charset="0"/>
                <a:ea typeface="微软雅黑" panose="020B0503020204020204" pitchFamily="34" charset="-122"/>
              </a:rPr>
              <a:t>ash</a:t>
            </a:r>
            <a:endParaRPr lang="en-US" altLang="zh-CN" sz="8000" dirty="0">
              <a:solidFill>
                <a:schemeClr val="bg1"/>
              </a:solidFill>
              <a:effectLst>
                <a:outerShdw blurRad="190500" dist="101600" dir="2700000" algn="tl" rotWithShape="0">
                  <a:prstClr val="black">
                    <a:alpha val="85000"/>
                  </a:prstClr>
                </a:outerShdw>
              </a:effectLst>
              <a:latin typeface="Arial Black" panose="020B0A0402010202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7" name="PA_组合 14"/>
          <p:cNvGrpSpPr/>
          <p:nvPr>
            <p:custDataLst>
              <p:tags r:id="rId11"/>
            </p:custDataLst>
          </p:nvPr>
        </p:nvGrpSpPr>
        <p:grpSpPr>
          <a:xfrm>
            <a:off x="5838109" y="6136788"/>
            <a:ext cx="6724650" cy="571499"/>
            <a:chOff x="5924550" y="6286501"/>
            <a:chExt cx="6724650" cy="571499"/>
          </a:xfrm>
        </p:grpSpPr>
        <p:sp>
          <p:nvSpPr>
            <p:cNvPr id="8" name="PA_平行四边形 12"/>
            <p:cNvSpPr/>
            <p:nvPr>
              <p:custDataLst>
                <p:tags r:id="rId12"/>
              </p:custDataLst>
            </p:nvPr>
          </p:nvSpPr>
          <p:spPr>
            <a:xfrm>
              <a:off x="5924550" y="6286501"/>
              <a:ext cx="6724650" cy="571499"/>
            </a:xfrm>
            <a:prstGeom prst="parallelogram">
              <a:avLst>
                <a:gd name="adj" fmla="val 40192"/>
              </a:avLst>
            </a:prstGeom>
            <a:solidFill>
              <a:srgbClr val="C000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9" name="PA_矩形 10"/>
            <p:cNvSpPr/>
            <p:nvPr>
              <p:custDataLst>
                <p:tags r:id="rId13"/>
              </p:custDataLst>
            </p:nvPr>
          </p:nvSpPr>
          <p:spPr>
            <a:xfrm>
              <a:off x="6141085" y="6330951"/>
              <a:ext cx="1785620" cy="460375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algn="l"/>
              <a:r>
                <a:rPr lang="en-US" altLang="zh-CN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abic Typesetting" panose="03020402040406030203" pitchFamily="66" charset="-78"/>
                </a:rPr>
                <a:t>Axe Tang</a:t>
              </a:r>
              <a:endPara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abic Typesetting" panose="03020402040406030203" pitchFamily="66" charset="-78"/>
              </a:endParaRPr>
            </a:p>
          </p:txBody>
        </p:sp>
      </p:grpSp>
      <p:sp>
        <p:nvSpPr>
          <p:cNvPr id="12" name="PA_矩形 10"/>
          <p:cNvSpPr/>
          <p:nvPr>
            <p:custDataLst>
              <p:tags r:id="rId14"/>
            </p:custDataLst>
          </p:nvPr>
        </p:nvSpPr>
        <p:spPr>
          <a:xfrm>
            <a:off x="8166735" y="6226810"/>
            <a:ext cx="3916680" cy="398780"/>
          </a:xfrm>
          <a:prstGeom prst="rect">
            <a:avLst/>
          </a:prstGeom>
        </p:spPr>
        <p:txBody>
          <a:bodyPr wrap="square">
            <a:spAutoFit/>
          </a:bodyPr>
          <a:p>
            <a:pPr algn="r"/>
            <a:r>
              <a:rPr lang="en-US" altLang="zh-CN" sz="2000" dirty="0">
                <a:solidFill>
                  <a:schemeClr val="bg1"/>
                </a:solidFill>
                <a:latin typeface="Chalkduster" panose="03050602040202020205" charset="0"/>
                <a:ea typeface="微软雅黑" panose="020B0503020204020204" pitchFamily="34" charset="-122"/>
                <a:cs typeface="Chalkduster" panose="03050602040202020205" charset="0"/>
              </a:rPr>
              <a:t>Email: </a:t>
            </a:r>
            <a:r>
              <a:rPr lang="en-US" altLang="zh-CN" sz="2000" dirty="0">
                <a:solidFill>
                  <a:schemeClr val="bg1"/>
                </a:solidFill>
                <a:latin typeface="Chalkduster" panose="03050602040202020205" charset="0"/>
                <a:ea typeface="微软雅黑" panose="020B0503020204020204" pitchFamily="34" charset="-122"/>
                <a:cs typeface="Chalkduster" panose="03050602040202020205" charset="0"/>
                <a:hlinkClick r:id="rId15"/>
              </a:rPr>
              <a:t>axetang@163.com</a:t>
            </a:r>
            <a:endParaRPr lang="en-US" altLang="zh-CN" sz="2000" dirty="0">
              <a:solidFill>
                <a:schemeClr val="bg1"/>
              </a:solidFill>
              <a:latin typeface="Chalkduster" panose="03050602040202020205" charset="0"/>
              <a:ea typeface="微软雅黑" panose="020B0503020204020204" pitchFamily="34" charset="-122"/>
              <a:cs typeface="Chalkduster" panose="03050602040202020205" charset="0"/>
              <a:hlinkClick r:id="rId15"/>
            </a:endParaRPr>
          </a:p>
        </p:txBody>
      </p:sp>
    </p:spTree>
  </p:cSld>
  <p:clrMapOvr>
    <a:masterClrMapping/>
  </p:clrMapOvr>
  <p:transition spd="slow"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5" grpId="0" bldLvl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Box 10"/>
          <p:cNvSpPr txBox="1">
            <a:spLocks noChangeArrowheads="1"/>
          </p:cNvSpPr>
          <p:nvPr/>
        </p:nvSpPr>
        <p:spPr bwMode="auto">
          <a:xfrm>
            <a:off x="756920" y="1322070"/>
            <a:ext cx="8947785" cy="27190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60960" tIns="30480" rIns="60960" bIns="3048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 defTabSz="1450975" fontAlgn="auto">
              <a:lnSpc>
                <a:spcPct val="12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sz="24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参考资料：</a:t>
            </a:r>
            <a:endParaRPr lang="zh-CN" altLang="en-US" sz="24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800100" lvl="1" indent="-342900" algn="l" defTabSz="1450975" fontAlgn="auto">
              <a:lnSpc>
                <a:spcPct val="120000"/>
              </a:lnSpc>
              <a:buFont typeface="Wingdings" panose="05000000000000000000" charset="0"/>
              <a:buChar char=""/>
              <a:defRPr/>
            </a:pPr>
            <a:r>
              <a:rPr lang="zh-CN" altLang="en-US" sz="24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  <a:hlinkClick r:id="rId1" action="ppaction://hlinkfile"/>
              </a:rPr>
              <a:t>《</a:t>
            </a:r>
            <a:r>
              <a:rPr lang="en-US" altLang="zh-CN" sz="24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  <a:hlinkClick r:id="rId1" action="ppaction://hlinkfile"/>
              </a:rPr>
              <a:t>Python</a:t>
            </a:r>
            <a:r>
              <a:rPr lang="zh-CN" altLang="en-US" sz="24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  <a:hlinkClick r:id="rId1" action="ppaction://hlinkfile"/>
              </a:rPr>
              <a:t>编程从入门到实践》</a:t>
            </a:r>
            <a:endParaRPr lang="zh-CN" altLang="en-US" sz="24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800100" lvl="1" indent="-342900" algn="l" defTabSz="1450975" fontAlgn="auto">
              <a:lnSpc>
                <a:spcPct val="120000"/>
              </a:lnSpc>
              <a:buFont typeface="Wingdings" panose="05000000000000000000" charset="0"/>
              <a:buChar char=""/>
              <a:defRPr/>
            </a:pPr>
            <a:r>
              <a:rPr lang="en-US" altLang="zh-CN" sz="24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  <a:hlinkClick r:id="rId2" action="ppaction://hlinkfile"/>
              </a:rPr>
              <a:t>Python</a:t>
            </a:r>
            <a:r>
              <a:rPr lang="zh-CN" altLang="en-US" sz="24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  <a:hlinkClick r:id="rId2" action="ppaction://hlinkfile"/>
              </a:rPr>
              <a:t>入门教程</a:t>
            </a:r>
            <a:endParaRPr lang="zh-CN" altLang="en-US" sz="24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342900" indent="-342900" algn="l" defTabSz="1450975" fontAlgn="auto">
              <a:lnSpc>
                <a:spcPct val="120000"/>
              </a:lnSpc>
              <a:buFont typeface="Arial" panose="020B0604020202090204" pitchFamily="34" charset="0"/>
              <a:buChar char="•"/>
              <a:defRPr/>
            </a:pPr>
            <a:r>
              <a:rPr lang="zh-CN" altLang="en-US" sz="24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</a:rPr>
              <a:t>源代码：</a:t>
            </a:r>
            <a:endParaRPr lang="zh-CN" altLang="en-US" sz="24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  <a:p>
            <a:pPr marL="800100" lvl="1" indent="-342900" algn="l" defTabSz="1450975" fontAlgn="auto">
              <a:lnSpc>
                <a:spcPct val="120000"/>
              </a:lnSpc>
              <a:buFont typeface="Wingdings" panose="05000000000000000000" charset="0"/>
              <a:buChar char=""/>
              <a:defRPr/>
            </a:pPr>
            <a:r>
              <a:rPr lang="zh-CN" altLang="en-US" sz="2400" dirty="0">
                <a:solidFill>
                  <a:srgbClr val="000000"/>
                </a:solidFill>
                <a:latin typeface="宋体-简" panose="02010800040101010101" charset="-122"/>
                <a:ea typeface="宋体-简" panose="02010800040101010101" charset="-122"/>
                <a:cs typeface="+mn-ea"/>
                <a:sym typeface="+mn-lt"/>
                <a:hlinkClick r:id="rId3" action="ppaction://hlinkfile"/>
              </a:rPr>
              <a:t>https://github.com/axetang/lucas/tree/master/LucasPythonCourse/CrashCourse</a:t>
            </a:r>
            <a:endParaRPr lang="en-US" altLang="zh-CN" sz="2400" dirty="0">
              <a:solidFill>
                <a:srgbClr val="000000"/>
              </a:solidFill>
              <a:latin typeface="宋体-简" panose="02010800040101010101" charset="-122"/>
              <a:ea typeface="宋体-简" panose="02010800040101010101" charset="-122"/>
              <a:cs typeface="+mn-ea"/>
              <a:sym typeface="+mn-lt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756852" y="392154"/>
            <a:ext cx="1200150" cy="70675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</a:pPr>
            <a:r>
              <a:rPr lang="zh-CN" altLang="en-US" sz="4000" b="1" dirty="0">
                <a:latin typeface="苹方-简" panose="020B0400000000000000" charset="-122"/>
                <a:ea typeface="苹方-简" panose="020B0400000000000000" charset="-122"/>
                <a:cs typeface="+mn-ea"/>
                <a:sym typeface="+mn-lt"/>
              </a:rPr>
              <a:t>附录</a:t>
            </a:r>
            <a:endParaRPr lang="zh-CN" altLang="en-US" sz="4000" b="1" dirty="0">
              <a:latin typeface="苹方-简" panose="020B0400000000000000" charset="-122"/>
              <a:ea typeface="苹方-简" panose="020B0400000000000000" charset="-122"/>
              <a:cs typeface="+mn-ea"/>
              <a:sym typeface="+mn-lt"/>
            </a:endParaRPr>
          </a:p>
        </p:txBody>
      </p:sp>
      <p:sp>
        <p:nvSpPr>
          <p:cNvPr id="33" name="等腰三角形 32"/>
          <p:cNvSpPr/>
          <p:nvPr/>
        </p:nvSpPr>
        <p:spPr>
          <a:xfrm rot="16200000" flipV="1">
            <a:off x="-91725" y="483879"/>
            <a:ext cx="707885" cy="524437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</p:cSld>
  <p:clrMapOvr>
    <a:masterClrMapping/>
  </p:clrMapOvr>
  <p:transition/>
</p:sld>
</file>

<file path=ppt/tags/tag1.xml><?xml version="1.0" encoding="utf-8"?>
<p:tagLst xmlns:p="http://schemas.openxmlformats.org/presentationml/2006/main">
  <p:tag name="PA" val="v3.0.0"/>
</p:tagLst>
</file>

<file path=ppt/tags/tag10.xml><?xml version="1.0" encoding="utf-8"?>
<p:tagLst xmlns:p="http://schemas.openxmlformats.org/presentationml/2006/main">
  <p:tag name="PA" val="v3.0.0"/>
</p:tagLst>
</file>

<file path=ppt/tags/tag11.xml><?xml version="1.0" encoding="utf-8"?>
<p:tagLst xmlns:p="http://schemas.openxmlformats.org/presentationml/2006/main">
  <p:tag name="PA" val="v3.0.0"/>
</p:tagLst>
</file>

<file path=ppt/tags/tag12.xml><?xml version="1.0" encoding="utf-8"?>
<p:tagLst xmlns:p="http://schemas.openxmlformats.org/presentationml/2006/main">
  <p:tag name="PA" val="v3.0.0"/>
</p:tagLst>
</file>

<file path=ppt/tags/tag13.xml><?xml version="1.0" encoding="utf-8"?>
<p:tagLst xmlns:p="http://schemas.openxmlformats.org/presentationml/2006/main">
  <p:tag name="ISLIDE.DIAGRAM" val="21cd2846-cdbd-4f8f-a21a-7355b98fdcf1"/>
</p:tagLst>
</file>

<file path=ppt/tags/tag14.xml><?xml version="1.0" encoding="utf-8"?>
<p:tagLst xmlns:p="http://schemas.openxmlformats.org/presentationml/2006/main">
  <p:tag name="PA" val="v3.0.0"/>
</p:tagLst>
</file>

<file path=ppt/tags/tag15.xml><?xml version="1.0" encoding="utf-8"?>
<p:tagLst xmlns:p="http://schemas.openxmlformats.org/presentationml/2006/main">
  <p:tag name="PA" val="v3.0.0"/>
</p:tagLst>
</file>

<file path=ppt/tags/tag16.xml><?xml version="1.0" encoding="utf-8"?>
<p:tagLst xmlns:p="http://schemas.openxmlformats.org/presentationml/2006/main">
  <p:tag name="PA" val="v3.0.0"/>
</p:tagLst>
</file>

<file path=ppt/tags/tag17.xml><?xml version="1.0" encoding="utf-8"?>
<p:tagLst xmlns:p="http://schemas.openxmlformats.org/presentationml/2006/main">
  <p:tag name="PA" val="v3.0.0"/>
</p:tagLst>
</file>

<file path=ppt/tags/tag18.xml><?xml version="1.0" encoding="utf-8"?>
<p:tagLst xmlns:p="http://schemas.openxmlformats.org/presentationml/2006/main">
  <p:tag name="PA" val="v3.0.0"/>
</p:tagLst>
</file>

<file path=ppt/tags/tag19.xml><?xml version="1.0" encoding="utf-8"?>
<p:tagLst xmlns:p="http://schemas.openxmlformats.org/presentationml/2006/main">
  <p:tag name="PA" val="v3.0.0"/>
</p:tagLst>
</file>

<file path=ppt/tags/tag2.xml><?xml version="1.0" encoding="utf-8"?>
<p:tagLst xmlns:p="http://schemas.openxmlformats.org/presentationml/2006/main">
  <p:tag name="PA" val="v3.0.0"/>
</p:tagLst>
</file>

<file path=ppt/tags/tag20.xml><?xml version="1.0" encoding="utf-8"?>
<p:tagLst xmlns:p="http://schemas.openxmlformats.org/presentationml/2006/main">
  <p:tag name="PA" val="v3.0.0"/>
</p:tagLst>
</file>

<file path=ppt/tags/tag21.xml><?xml version="1.0" encoding="utf-8"?>
<p:tagLst xmlns:p="http://schemas.openxmlformats.org/presentationml/2006/main">
  <p:tag name="PA" val="v3.0.0"/>
</p:tagLst>
</file>

<file path=ppt/tags/tag22.xml><?xml version="1.0" encoding="utf-8"?>
<p:tagLst xmlns:p="http://schemas.openxmlformats.org/presentationml/2006/main">
  <p:tag name="PA" val="v3.0.0"/>
</p:tagLst>
</file>

<file path=ppt/tags/tag23.xml><?xml version="1.0" encoding="utf-8"?>
<p:tagLst xmlns:p="http://schemas.openxmlformats.org/presentationml/2006/main">
  <p:tag name="PA" val="v3.0.0"/>
</p:tagLst>
</file>

<file path=ppt/tags/tag24.xml><?xml version="1.0" encoding="utf-8"?>
<p:tagLst xmlns:p="http://schemas.openxmlformats.org/presentationml/2006/main">
  <p:tag name="PA" val="v3.0.0"/>
</p:tagLst>
</file>

<file path=ppt/tags/tag3.xml><?xml version="1.0" encoding="utf-8"?>
<p:tagLst xmlns:p="http://schemas.openxmlformats.org/presentationml/2006/main">
  <p:tag name="PA" val="v3.0.0"/>
</p:tagLst>
</file>

<file path=ppt/tags/tag4.xml><?xml version="1.0" encoding="utf-8"?>
<p:tagLst xmlns:p="http://schemas.openxmlformats.org/presentationml/2006/main">
  <p:tag name="PA" val="v3.0.0"/>
</p:tagLst>
</file>

<file path=ppt/tags/tag5.xml><?xml version="1.0" encoding="utf-8"?>
<p:tagLst xmlns:p="http://schemas.openxmlformats.org/presentationml/2006/main">
  <p:tag name="PA" val="v3.0.0"/>
</p:tagLst>
</file>

<file path=ppt/tags/tag6.xml><?xml version="1.0" encoding="utf-8"?>
<p:tagLst xmlns:p="http://schemas.openxmlformats.org/presentationml/2006/main">
  <p:tag name="PA" val="v3.0.0"/>
</p:tagLst>
</file>

<file path=ppt/tags/tag7.xml><?xml version="1.0" encoding="utf-8"?>
<p:tagLst xmlns:p="http://schemas.openxmlformats.org/presentationml/2006/main">
  <p:tag name="PA" val="v3.0.0"/>
</p:tagLst>
</file>

<file path=ppt/tags/tag8.xml><?xml version="1.0" encoding="utf-8"?>
<p:tagLst xmlns:p="http://schemas.openxmlformats.org/presentationml/2006/main">
  <p:tag name="PA" val="v3.0.0"/>
</p:tagLst>
</file>

<file path=ppt/tags/tag9.xml><?xml version="1.0" encoding="utf-8"?>
<p:tagLst xmlns:p="http://schemas.openxmlformats.org/presentationml/2006/main">
  <p:tag name="PA" val="v3.0.0"/>
</p:tagLst>
</file>

<file path=ppt/theme/theme1.xml><?xml version="1.0" encoding="utf-8"?>
<a:theme xmlns:a="http://schemas.openxmlformats.org/drawingml/2006/main" name="Office Theme">
  <a:themeElements>
    <a:clrScheme name="自定义 2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990000"/>
      </a:accent1>
      <a:accent2>
        <a:srgbClr val="580101"/>
      </a:accent2>
      <a:accent3>
        <a:srgbClr val="E94A00"/>
      </a:accent3>
      <a:accent4>
        <a:srgbClr val="EB8F00"/>
      </a:accent4>
      <a:accent5>
        <a:srgbClr val="A4A4A4"/>
      </a:accent5>
      <a:accent6>
        <a:srgbClr val="666666"/>
      </a:accent6>
      <a:hlink>
        <a:srgbClr val="990000"/>
      </a:hlink>
      <a:folHlink>
        <a:srgbClr val="BFBFBF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自定义 2">
    <a:dk1>
      <a:srgbClr val="000000"/>
    </a:dk1>
    <a:lt1>
      <a:srgbClr val="FFFFFF"/>
    </a:lt1>
    <a:dk2>
      <a:srgbClr val="778495"/>
    </a:dk2>
    <a:lt2>
      <a:srgbClr val="F0F0F0"/>
    </a:lt2>
    <a:accent1>
      <a:srgbClr val="990000"/>
    </a:accent1>
    <a:accent2>
      <a:srgbClr val="580101"/>
    </a:accent2>
    <a:accent3>
      <a:srgbClr val="E94A00"/>
    </a:accent3>
    <a:accent4>
      <a:srgbClr val="EB8F00"/>
    </a:accent4>
    <a:accent5>
      <a:srgbClr val="A4A4A4"/>
    </a:accent5>
    <a:accent6>
      <a:srgbClr val="666666"/>
    </a:accent6>
    <a:hlink>
      <a:srgbClr val="990000"/>
    </a:hlink>
    <a:folHlink>
      <a:srgbClr val="BFBFBF"/>
    </a:folHlink>
  </a:clrScheme>
</a:themeOverride>
</file>

<file path=ppt/theme/themeOverride10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C70A0B"/>
    </a:accent1>
    <a:accent2>
      <a:srgbClr val="F64254"/>
    </a:accent2>
    <a:accent3>
      <a:srgbClr val="FC6444"/>
    </a:accent3>
    <a:accent4>
      <a:srgbClr val="818181"/>
    </a:accent4>
    <a:accent5>
      <a:srgbClr val="A5A5A5"/>
    </a:accent5>
    <a:accent6>
      <a:srgbClr val="C9C9C9"/>
    </a:accent6>
    <a:hlink>
      <a:srgbClr val="C70A0B"/>
    </a:hlink>
    <a:folHlink>
      <a:srgbClr val="BFBFBF"/>
    </a:folHlink>
  </a:clrScheme>
</a:themeOverride>
</file>

<file path=ppt/theme/themeOverride1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C70A0B"/>
    </a:accent1>
    <a:accent2>
      <a:srgbClr val="F64254"/>
    </a:accent2>
    <a:accent3>
      <a:srgbClr val="FC6444"/>
    </a:accent3>
    <a:accent4>
      <a:srgbClr val="818181"/>
    </a:accent4>
    <a:accent5>
      <a:srgbClr val="A5A5A5"/>
    </a:accent5>
    <a:accent6>
      <a:srgbClr val="C9C9C9"/>
    </a:accent6>
    <a:hlink>
      <a:srgbClr val="C70A0B"/>
    </a:hlink>
    <a:folHlink>
      <a:srgbClr val="BFBFBF"/>
    </a:folHlink>
  </a:clrScheme>
</a:themeOverride>
</file>

<file path=ppt/theme/themeOverride12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C70A0B"/>
    </a:accent1>
    <a:accent2>
      <a:srgbClr val="F64254"/>
    </a:accent2>
    <a:accent3>
      <a:srgbClr val="FC6444"/>
    </a:accent3>
    <a:accent4>
      <a:srgbClr val="818181"/>
    </a:accent4>
    <a:accent5>
      <a:srgbClr val="A5A5A5"/>
    </a:accent5>
    <a:accent6>
      <a:srgbClr val="C9C9C9"/>
    </a:accent6>
    <a:hlink>
      <a:srgbClr val="C70A0B"/>
    </a:hlink>
    <a:folHlink>
      <a:srgbClr val="BFBFBF"/>
    </a:folHlink>
  </a:clrScheme>
</a:themeOverride>
</file>

<file path=ppt/theme/themeOverride13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C70A0B"/>
    </a:accent1>
    <a:accent2>
      <a:srgbClr val="F64254"/>
    </a:accent2>
    <a:accent3>
      <a:srgbClr val="FC6444"/>
    </a:accent3>
    <a:accent4>
      <a:srgbClr val="818181"/>
    </a:accent4>
    <a:accent5>
      <a:srgbClr val="A5A5A5"/>
    </a:accent5>
    <a:accent6>
      <a:srgbClr val="C9C9C9"/>
    </a:accent6>
    <a:hlink>
      <a:srgbClr val="C70A0B"/>
    </a:hlink>
    <a:folHlink>
      <a:srgbClr val="BFBFBF"/>
    </a:folHlink>
  </a:clrScheme>
</a:themeOverride>
</file>

<file path=ppt/theme/themeOverride14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C70A0B"/>
    </a:accent1>
    <a:accent2>
      <a:srgbClr val="F64254"/>
    </a:accent2>
    <a:accent3>
      <a:srgbClr val="FC6444"/>
    </a:accent3>
    <a:accent4>
      <a:srgbClr val="818181"/>
    </a:accent4>
    <a:accent5>
      <a:srgbClr val="A5A5A5"/>
    </a:accent5>
    <a:accent6>
      <a:srgbClr val="C9C9C9"/>
    </a:accent6>
    <a:hlink>
      <a:srgbClr val="C70A0B"/>
    </a:hlink>
    <a:folHlink>
      <a:srgbClr val="BFBFBF"/>
    </a:folHlink>
  </a:clrScheme>
</a:themeOverride>
</file>

<file path=ppt/theme/themeOverride15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C70A0B"/>
    </a:accent1>
    <a:accent2>
      <a:srgbClr val="F64254"/>
    </a:accent2>
    <a:accent3>
      <a:srgbClr val="FC6444"/>
    </a:accent3>
    <a:accent4>
      <a:srgbClr val="818181"/>
    </a:accent4>
    <a:accent5>
      <a:srgbClr val="A5A5A5"/>
    </a:accent5>
    <a:accent6>
      <a:srgbClr val="C9C9C9"/>
    </a:accent6>
    <a:hlink>
      <a:srgbClr val="C70A0B"/>
    </a:hlink>
    <a:folHlink>
      <a:srgbClr val="BFBFBF"/>
    </a:folHlink>
  </a:clrScheme>
</a:themeOverride>
</file>

<file path=ppt/theme/themeOverride16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C70A0B"/>
    </a:accent1>
    <a:accent2>
      <a:srgbClr val="F64254"/>
    </a:accent2>
    <a:accent3>
      <a:srgbClr val="FC6444"/>
    </a:accent3>
    <a:accent4>
      <a:srgbClr val="818181"/>
    </a:accent4>
    <a:accent5>
      <a:srgbClr val="A5A5A5"/>
    </a:accent5>
    <a:accent6>
      <a:srgbClr val="C9C9C9"/>
    </a:accent6>
    <a:hlink>
      <a:srgbClr val="C70A0B"/>
    </a:hlink>
    <a:folHlink>
      <a:srgbClr val="BFBFBF"/>
    </a:folHlink>
  </a:clrScheme>
</a:themeOverride>
</file>

<file path=ppt/theme/themeOverride17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C70A0B"/>
    </a:accent1>
    <a:accent2>
      <a:srgbClr val="F64254"/>
    </a:accent2>
    <a:accent3>
      <a:srgbClr val="FC6444"/>
    </a:accent3>
    <a:accent4>
      <a:srgbClr val="818181"/>
    </a:accent4>
    <a:accent5>
      <a:srgbClr val="A5A5A5"/>
    </a:accent5>
    <a:accent6>
      <a:srgbClr val="C9C9C9"/>
    </a:accent6>
    <a:hlink>
      <a:srgbClr val="C70A0B"/>
    </a:hlink>
    <a:folHlink>
      <a:srgbClr val="BFBFBF"/>
    </a:folHlink>
  </a:clrScheme>
</a:themeOverride>
</file>

<file path=ppt/theme/themeOverride18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C70A0B"/>
    </a:accent1>
    <a:accent2>
      <a:srgbClr val="F64254"/>
    </a:accent2>
    <a:accent3>
      <a:srgbClr val="FC6444"/>
    </a:accent3>
    <a:accent4>
      <a:srgbClr val="818181"/>
    </a:accent4>
    <a:accent5>
      <a:srgbClr val="A5A5A5"/>
    </a:accent5>
    <a:accent6>
      <a:srgbClr val="C9C9C9"/>
    </a:accent6>
    <a:hlink>
      <a:srgbClr val="C70A0B"/>
    </a:hlink>
    <a:folHlink>
      <a:srgbClr val="BFBFBF"/>
    </a:folHlink>
  </a:clrScheme>
</a:themeOverride>
</file>

<file path=ppt/theme/themeOverride19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C70A0B"/>
    </a:accent1>
    <a:accent2>
      <a:srgbClr val="F64254"/>
    </a:accent2>
    <a:accent3>
      <a:srgbClr val="FC6444"/>
    </a:accent3>
    <a:accent4>
      <a:srgbClr val="818181"/>
    </a:accent4>
    <a:accent5>
      <a:srgbClr val="A5A5A5"/>
    </a:accent5>
    <a:accent6>
      <a:srgbClr val="C9C9C9"/>
    </a:accent6>
    <a:hlink>
      <a:srgbClr val="C70A0B"/>
    </a:hlink>
    <a:folHlink>
      <a:srgbClr val="BFBFBF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C70A0B"/>
    </a:accent1>
    <a:accent2>
      <a:srgbClr val="F64254"/>
    </a:accent2>
    <a:accent3>
      <a:srgbClr val="FC6444"/>
    </a:accent3>
    <a:accent4>
      <a:srgbClr val="818181"/>
    </a:accent4>
    <a:accent5>
      <a:srgbClr val="A5A5A5"/>
    </a:accent5>
    <a:accent6>
      <a:srgbClr val="C9C9C9"/>
    </a:accent6>
    <a:hlink>
      <a:srgbClr val="C70A0B"/>
    </a:hlink>
    <a:folHlink>
      <a:srgbClr val="BFBFBF"/>
    </a:folHlink>
  </a:clrScheme>
</a:themeOverride>
</file>

<file path=ppt/theme/themeOverride20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C70A0B"/>
    </a:accent1>
    <a:accent2>
      <a:srgbClr val="F64254"/>
    </a:accent2>
    <a:accent3>
      <a:srgbClr val="FC6444"/>
    </a:accent3>
    <a:accent4>
      <a:srgbClr val="818181"/>
    </a:accent4>
    <a:accent5>
      <a:srgbClr val="A5A5A5"/>
    </a:accent5>
    <a:accent6>
      <a:srgbClr val="C9C9C9"/>
    </a:accent6>
    <a:hlink>
      <a:srgbClr val="C70A0B"/>
    </a:hlink>
    <a:folHlink>
      <a:srgbClr val="BFBFBF"/>
    </a:folHlink>
  </a:clrScheme>
</a:themeOverride>
</file>

<file path=ppt/theme/themeOverride2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C70A0B"/>
    </a:accent1>
    <a:accent2>
      <a:srgbClr val="F64254"/>
    </a:accent2>
    <a:accent3>
      <a:srgbClr val="FC6444"/>
    </a:accent3>
    <a:accent4>
      <a:srgbClr val="818181"/>
    </a:accent4>
    <a:accent5>
      <a:srgbClr val="A5A5A5"/>
    </a:accent5>
    <a:accent6>
      <a:srgbClr val="C9C9C9"/>
    </a:accent6>
    <a:hlink>
      <a:srgbClr val="C70A0B"/>
    </a:hlink>
    <a:folHlink>
      <a:srgbClr val="BFBFBF"/>
    </a:folHlink>
  </a:clrScheme>
</a:themeOverride>
</file>

<file path=ppt/theme/themeOverride22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C70A0B"/>
    </a:accent1>
    <a:accent2>
      <a:srgbClr val="F64254"/>
    </a:accent2>
    <a:accent3>
      <a:srgbClr val="FC6444"/>
    </a:accent3>
    <a:accent4>
      <a:srgbClr val="818181"/>
    </a:accent4>
    <a:accent5>
      <a:srgbClr val="A5A5A5"/>
    </a:accent5>
    <a:accent6>
      <a:srgbClr val="C9C9C9"/>
    </a:accent6>
    <a:hlink>
      <a:srgbClr val="C70A0B"/>
    </a:hlink>
    <a:folHlink>
      <a:srgbClr val="BFBFBF"/>
    </a:folHlink>
  </a:clrScheme>
</a:themeOverride>
</file>

<file path=ppt/theme/themeOverride23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C70A0B"/>
    </a:accent1>
    <a:accent2>
      <a:srgbClr val="F64254"/>
    </a:accent2>
    <a:accent3>
      <a:srgbClr val="FC6444"/>
    </a:accent3>
    <a:accent4>
      <a:srgbClr val="818181"/>
    </a:accent4>
    <a:accent5>
      <a:srgbClr val="A5A5A5"/>
    </a:accent5>
    <a:accent6>
      <a:srgbClr val="C9C9C9"/>
    </a:accent6>
    <a:hlink>
      <a:srgbClr val="C70A0B"/>
    </a:hlink>
    <a:folHlink>
      <a:srgbClr val="BFBFBF"/>
    </a:folHlink>
  </a:clrScheme>
</a:themeOverride>
</file>

<file path=ppt/theme/themeOverride24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C70A0B"/>
    </a:accent1>
    <a:accent2>
      <a:srgbClr val="F64254"/>
    </a:accent2>
    <a:accent3>
      <a:srgbClr val="FC6444"/>
    </a:accent3>
    <a:accent4>
      <a:srgbClr val="818181"/>
    </a:accent4>
    <a:accent5>
      <a:srgbClr val="A5A5A5"/>
    </a:accent5>
    <a:accent6>
      <a:srgbClr val="C9C9C9"/>
    </a:accent6>
    <a:hlink>
      <a:srgbClr val="C70A0B"/>
    </a:hlink>
    <a:folHlink>
      <a:srgbClr val="BFBFBF"/>
    </a:folHlink>
  </a:clrScheme>
</a:themeOverride>
</file>

<file path=ppt/theme/themeOverride25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C70A0B"/>
    </a:accent1>
    <a:accent2>
      <a:srgbClr val="F64254"/>
    </a:accent2>
    <a:accent3>
      <a:srgbClr val="FC6444"/>
    </a:accent3>
    <a:accent4>
      <a:srgbClr val="818181"/>
    </a:accent4>
    <a:accent5>
      <a:srgbClr val="A5A5A5"/>
    </a:accent5>
    <a:accent6>
      <a:srgbClr val="C9C9C9"/>
    </a:accent6>
    <a:hlink>
      <a:srgbClr val="C70A0B"/>
    </a:hlink>
    <a:folHlink>
      <a:srgbClr val="BFBFBF"/>
    </a:folHlink>
  </a:clrScheme>
</a:themeOverride>
</file>

<file path=ppt/theme/themeOverride26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C70A0B"/>
    </a:accent1>
    <a:accent2>
      <a:srgbClr val="F64254"/>
    </a:accent2>
    <a:accent3>
      <a:srgbClr val="FC6444"/>
    </a:accent3>
    <a:accent4>
      <a:srgbClr val="818181"/>
    </a:accent4>
    <a:accent5>
      <a:srgbClr val="A5A5A5"/>
    </a:accent5>
    <a:accent6>
      <a:srgbClr val="C9C9C9"/>
    </a:accent6>
    <a:hlink>
      <a:srgbClr val="C70A0B"/>
    </a:hlink>
    <a:folHlink>
      <a:srgbClr val="BFBFBF"/>
    </a:folHlink>
  </a:clrScheme>
</a:themeOverride>
</file>

<file path=ppt/theme/themeOverride27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C70A0B"/>
    </a:accent1>
    <a:accent2>
      <a:srgbClr val="F64254"/>
    </a:accent2>
    <a:accent3>
      <a:srgbClr val="FC6444"/>
    </a:accent3>
    <a:accent4>
      <a:srgbClr val="818181"/>
    </a:accent4>
    <a:accent5>
      <a:srgbClr val="A5A5A5"/>
    </a:accent5>
    <a:accent6>
      <a:srgbClr val="C9C9C9"/>
    </a:accent6>
    <a:hlink>
      <a:srgbClr val="C70A0B"/>
    </a:hlink>
    <a:folHlink>
      <a:srgbClr val="BFBFBF"/>
    </a:folHlink>
  </a:clrScheme>
</a:themeOverride>
</file>

<file path=ppt/theme/themeOverride28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C70A0B"/>
    </a:accent1>
    <a:accent2>
      <a:srgbClr val="F64254"/>
    </a:accent2>
    <a:accent3>
      <a:srgbClr val="FC6444"/>
    </a:accent3>
    <a:accent4>
      <a:srgbClr val="818181"/>
    </a:accent4>
    <a:accent5>
      <a:srgbClr val="A5A5A5"/>
    </a:accent5>
    <a:accent6>
      <a:srgbClr val="C9C9C9"/>
    </a:accent6>
    <a:hlink>
      <a:srgbClr val="C70A0B"/>
    </a:hlink>
    <a:folHlink>
      <a:srgbClr val="BFBFBF"/>
    </a:folHlink>
  </a:clrScheme>
</a:themeOverride>
</file>

<file path=ppt/theme/themeOverride29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C70A0B"/>
    </a:accent1>
    <a:accent2>
      <a:srgbClr val="F64254"/>
    </a:accent2>
    <a:accent3>
      <a:srgbClr val="FC6444"/>
    </a:accent3>
    <a:accent4>
      <a:srgbClr val="818181"/>
    </a:accent4>
    <a:accent5>
      <a:srgbClr val="A5A5A5"/>
    </a:accent5>
    <a:accent6>
      <a:srgbClr val="C9C9C9"/>
    </a:accent6>
    <a:hlink>
      <a:srgbClr val="C70A0B"/>
    </a:hlink>
    <a:folHlink>
      <a:srgbClr val="BFBFBF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C70A0B"/>
    </a:accent1>
    <a:accent2>
      <a:srgbClr val="F64254"/>
    </a:accent2>
    <a:accent3>
      <a:srgbClr val="FC6444"/>
    </a:accent3>
    <a:accent4>
      <a:srgbClr val="818181"/>
    </a:accent4>
    <a:accent5>
      <a:srgbClr val="A5A5A5"/>
    </a:accent5>
    <a:accent6>
      <a:srgbClr val="C9C9C9"/>
    </a:accent6>
    <a:hlink>
      <a:srgbClr val="C70A0B"/>
    </a:hlink>
    <a:folHlink>
      <a:srgbClr val="BFBFBF"/>
    </a:folHlink>
  </a:clrScheme>
</a:themeOverride>
</file>

<file path=ppt/theme/themeOverride30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C70A0B"/>
    </a:accent1>
    <a:accent2>
      <a:srgbClr val="F64254"/>
    </a:accent2>
    <a:accent3>
      <a:srgbClr val="FC6444"/>
    </a:accent3>
    <a:accent4>
      <a:srgbClr val="818181"/>
    </a:accent4>
    <a:accent5>
      <a:srgbClr val="A5A5A5"/>
    </a:accent5>
    <a:accent6>
      <a:srgbClr val="C9C9C9"/>
    </a:accent6>
    <a:hlink>
      <a:srgbClr val="C70A0B"/>
    </a:hlink>
    <a:folHlink>
      <a:srgbClr val="BFBFBF"/>
    </a:folHlink>
  </a:clrScheme>
</a:themeOverride>
</file>

<file path=ppt/theme/themeOverride3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C70A0B"/>
    </a:accent1>
    <a:accent2>
      <a:srgbClr val="F64254"/>
    </a:accent2>
    <a:accent3>
      <a:srgbClr val="FC6444"/>
    </a:accent3>
    <a:accent4>
      <a:srgbClr val="818181"/>
    </a:accent4>
    <a:accent5>
      <a:srgbClr val="A5A5A5"/>
    </a:accent5>
    <a:accent6>
      <a:srgbClr val="C9C9C9"/>
    </a:accent6>
    <a:hlink>
      <a:srgbClr val="C70A0B"/>
    </a:hlink>
    <a:folHlink>
      <a:srgbClr val="BFBFBF"/>
    </a:folHlink>
  </a:clrScheme>
</a:themeOverride>
</file>

<file path=ppt/theme/themeOverride32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C70A0B"/>
    </a:accent1>
    <a:accent2>
      <a:srgbClr val="F64254"/>
    </a:accent2>
    <a:accent3>
      <a:srgbClr val="FC6444"/>
    </a:accent3>
    <a:accent4>
      <a:srgbClr val="818181"/>
    </a:accent4>
    <a:accent5>
      <a:srgbClr val="A5A5A5"/>
    </a:accent5>
    <a:accent6>
      <a:srgbClr val="C9C9C9"/>
    </a:accent6>
    <a:hlink>
      <a:srgbClr val="C70A0B"/>
    </a:hlink>
    <a:folHlink>
      <a:srgbClr val="BFBFBF"/>
    </a:folHlink>
  </a:clrScheme>
</a:themeOverride>
</file>

<file path=ppt/theme/themeOverride33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C70A0B"/>
    </a:accent1>
    <a:accent2>
      <a:srgbClr val="F64254"/>
    </a:accent2>
    <a:accent3>
      <a:srgbClr val="FC6444"/>
    </a:accent3>
    <a:accent4>
      <a:srgbClr val="818181"/>
    </a:accent4>
    <a:accent5>
      <a:srgbClr val="A5A5A5"/>
    </a:accent5>
    <a:accent6>
      <a:srgbClr val="C9C9C9"/>
    </a:accent6>
    <a:hlink>
      <a:srgbClr val="C70A0B"/>
    </a:hlink>
    <a:folHlink>
      <a:srgbClr val="BFBFBF"/>
    </a:folHlink>
  </a:clrScheme>
</a:themeOverride>
</file>

<file path=ppt/theme/themeOverride34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C70A0B"/>
    </a:accent1>
    <a:accent2>
      <a:srgbClr val="F64254"/>
    </a:accent2>
    <a:accent3>
      <a:srgbClr val="FC6444"/>
    </a:accent3>
    <a:accent4>
      <a:srgbClr val="818181"/>
    </a:accent4>
    <a:accent5>
      <a:srgbClr val="A5A5A5"/>
    </a:accent5>
    <a:accent6>
      <a:srgbClr val="C9C9C9"/>
    </a:accent6>
    <a:hlink>
      <a:srgbClr val="C70A0B"/>
    </a:hlink>
    <a:folHlink>
      <a:srgbClr val="BFBFBF"/>
    </a:folHlink>
  </a:clrScheme>
</a:themeOverride>
</file>

<file path=ppt/theme/themeOverride35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C70A0B"/>
    </a:accent1>
    <a:accent2>
      <a:srgbClr val="F64254"/>
    </a:accent2>
    <a:accent3>
      <a:srgbClr val="FC6444"/>
    </a:accent3>
    <a:accent4>
      <a:srgbClr val="818181"/>
    </a:accent4>
    <a:accent5>
      <a:srgbClr val="A5A5A5"/>
    </a:accent5>
    <a:accent6>
      <a:srgbClr val="C9C9C9"/>
    </a:accent6>
    <a:hlink>
      <a:srgbClr val="C70A0B"/>
    </a:hlink>
    <a:folHlink>
      <a:srgbClr val="BFBFBF"/>
    </a:folHlink>
  </a:clrScheme>
</a:themeOverride>
</file>

<file path=ppt/theme/themeOverride36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C70A0B"/>
    </a:accent1>
    <a:accent2>
      <a:srgbClr val="F64254"/>
    </a:accent2>
    <a:accent3>
      <a:srgbClr val="FC6444"/>
    </a:accent3>
    <a:accent4>
      <a:srgbClr val="818181"/>
    </a:accent4>
    <a:accent5>
      <a:srgbClr val="A5A5A5"/>
    </a:accent5>
    <a:accent6>
      <a:srgbClr val="C9C9C9"/>
    </a:accent6>
    <a:hlink>
      <a:srgbClr val="C70A0B"/>
    </a:hlink>
    <a:folHlink>
      <a:srgbClr val="BFBFBF"/>
    </a:folHlink>
  </a:clrScheme>
</a:themeOverride>
</file>

<file path=ppt/theme/themeOverride37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C70A0B"/>
    </a:accent1>
    <a:accent2>
      <a:srgbClr val="F64254"/>
    </a:accent2>
    <a:accent3>
      <a:srgbClr val="FC6444"/>
    </a:accent3>
    <a:accent4>
      <a:srgbClr val="818181"/>
    </a:accent4>
    <a:accent5>
      <a:srgbClr val="A5A5A5"/>
    </a:accent5>
    <a:accent6>
      <a:srgbClr val="C9C9C9"/>
    </a:accent6>
    <a:hlink>
      <a:srgbClr val="C70A0B"/>
    </a:hlink>
    <a:folHlink>
      <a:srgbClr val="BFBFBF"/>
    </a:folHlink>
  </a:clrScheme>
</a:themeOverride>
</file>

<file path=ppt/theme/themeOverride38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C70A0B"/>
    </a:accent1>
    <a:accent2>
      <a:srgbClr val="F64254"/>
    </a:accent2>
    <a:accent3>
      <a:srgbClr val="FC6444"/>
    </a:accent3>
    <a:accent4>
      <a:srgbClr val="818181"/>
    </a:accent4>
    <a:accent5>
      <a:srgbClr val="A5A5A5"/>
    </a:accent5>
    <a:accent6>
      <a:srgbClr val="C9C9C9"/>
    </a:accent6>
    <a:hlink>
      <a:srgbClr val="C70A0B"/>
    </a:hlink>
    <a:folHlink>
      <a:srgbClr val="BFBFBF"/>
    </a:folHlink>
  </a:clrScheme>
</a:themeOverride>
</file>

<file path=ppt/theme/themeOverride39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C70A0B"/>
    </a:accent1>
    <a:accent2>
      <a:srgbClr val="F64254"/>
    </a:accent2>
    <a:accent3>
      <a:srgbClr val="FC6444"/>
    </a:accent3>
    <a:accent4>
      <a:srgbClr val="818181"/>
    </a:accent4>
    <a:accent5>
      <a:srgbClr val="A5A5A5"/>
    </a:accent5>
    <a:accent6>
      <a:srgbClr val="C9C9C9"/>
    </a:accent6>
    <a:hlink>
      <a:srgbClr val="C70A0B"/>
    </a:hlink>
    <a:folHlink>
      <a:srgbClr val="BFBFBF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C70A0B"/>
    </a:accent1>
    <a:accent2>
      <a:srgbClr val="F64254"/>
    </a:accent2>
    <a:accent3>
      <a:srgbClr val="FC6444"/>
    </a:accent3>
    <a:accent4>
      <a:srgbClr val="818181"/>
    </a:accent4>
    <a:accent5>
      <a:srgbClr val="A5A5A5"/>
    </a:accent5>
    <a:accent6>
      <a:srgbClr val="C9C9C9"/>
    </a:accent6>
    <a:hlink>
      <a:srgbClr val="C70A0B"/>
    </a:hlink>
    <a:folHlink>
      <a:srgbClr val="BFBFBF"/>
    </a:folHlink>
  </a:clrScheme>
</a:themeOverride>
</file>

<file path=ppt/theme/themeOverride40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C70A0B"/>
    </a:accent1>
    <a:accent2>
      <a:srgbClr val="F64254"/>
    </a:accent2>
    <a:accent3>
      <a:srgbClr val="FC6444"/>
    </a:accent3>
    <a:accent4>
      <a:srgbClr val="818181"/>
    </a:accent4>
    <a:accent5>
      <a:srgbClr val="A5A5A5"/>
    </a:accent5>
    <a:accent6>
      <a:srgbClr val="C9C9C9"/>
    </a:accent6>
    <a:hlink>
      <a:srgbClr val="C70A0B"/>
    </a:hlink>
    <a:folHlink>
      <a:srgbClr val="BFBFBF"/>
    </a:folHlink>
  </a:clrScheme>
</a:themeOverride>
</file>

<file path=ppt/theme/themeOverride4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C70A0B"/>
    </a:accent1>
    <a:accent2>
      <a:srgbClr val="F64254"/>
    </a:accent2>
    <a:accent3>
      <a:srgbClr val="FC6444"/>
    </a:accent3>
    <a:accent4>
      <a:srgbClr val="818181"/>
    </a:accent4>
    <a:accent5>
      <a:srgbClr val="A5A5A5"/>
    </a:accent5>
    <a:accent6>
      <a:srgbClr val="C9C9C9"/>
    </a:accent6>
    <a:hlink>
      <a:srgbClr val="C70A0B"/>
    </a:hlink>
    <a:folHlink>
      <a:srgbClr val="BFBFBF"/>
    </a:folHlink>
  </a:clrScheme>
</a:themeOverride>
</file>

<file path=ppt/theme/themeOverride42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C70A0B"/>
    </a:accent1>
    <a:accent2>
      <a:srgbClr val="F64254"/>
    </a:accent2>
    <a:accent3>
      <a:srgbClr val="FC6444"/>
    </a:accent3>
    <a:accent4>
      <a:srgbClr val="818181"/>
    </a:accent4>
    <a:accent5>
      <a:srgbClr val="A5A5A5"/>
    </a:accent5>
    <a:accent6>
      <a:srgbClr val="C9C9C9"/>
    </a:accent6>
    <a:hlink>
      <a:srgbClr val="C70A0B"/>
    </a:hlink>
    <a:folHlink>
      <a:srgbClr val="BFBFBF"/>
    </a:folHlink>
  </a:clrScheme>
</a:themeOverride>
</file>

<file path=ppt/theme/themeOverride43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C70A0B"/>
    </a:accent1>
    <a:accent2>
      <a:srgbClr val="F64254"/>
    </a:accent2>
    <a:accent3>
      <a:srgbClr val="FC6444"/>
    </a:accent3>
    <a:accent4>
      <a:srgbClr val="818181"/>
    </a:accent4>
    <a:accent5>
      <a:srgbClr val="A5A5A5"/>
    </a:accent5>
    <a:accent6>
      <a:srgbClr val="C9C9C9"/>
    </a:accent6>
    <a:hlink>
      <a:srgbClr val="C70A0B"/>
    </a:hlink>
    <a:folHlink>
      <a:srgbClr val="BFBFBF"/>
    </a:folHlink>
  </a:clrScheme>
</a:themeOverride>
</file>

<file path=ppt/theme/themeOverride44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C70A0B"/>
    </a:accent1>
    <a:accent2>
      <a:srgbClr val="F64254"/>
    </a:accent2>
    <a:accent3>
      <a:srgbClr val="FC6444"/>
    </a:accent3>
    <a:accent4>
      <a:srgbClr val="818181"/>
    </a:accent4>
    <a:accent5>
      <a:srgbClr val="A5A5A5"/>
    </a:accent5>
    <a:accent6>
      <a:srgbClr val="C9C9C9"/>
    </a:accent6>
    <a:hlink>
      <a:srgbClr val="C70A0B"/>
    </a:hlink>
    <a:folHlink>
      <a:srgbClr val="BFBFBF"/>
    </a:folHlink>
  </a:clrScheme>
</a:themeOverride>
</file>

<file path=ppt/theme/themeOverride45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C70A0B"/>
    </a:accent1>
    <a:accent2>
      <a:srgbClr val="F64254"/>
    </a:accent2>
    <a:accent3>
      <a:srgbClr val="FC6444"/>
    </a:accent3>
    <a:accent4>
      <a:srgbClr val="818181"/>
    </a:accent4>
    <a:accent5>
      <a:srgbClr val="A5A5A5"/>
    </a:accent5>
    <a:accent6>
      <a:srgbClr val="C9C9C9"/>
    </a:accent6>
    <a:hlink>
      <a:srgbClr val="C70A0B"/>
    </a:hlink>
    <a:folHlink>
      <a:srgbClr val="BFBFBF"/>
    </a:folHlink>
  </a:clrScheme>
</a:themeOverride>
</file>

<file path=ppt/theme/themeOverride46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C70A0B"/>
    </a:accent1>
    <a:accent2>
      <a:srgbClr val="F64254"/>
    </a:accent2>
    <a:accent3>
      <a:srgbClr val="FC6444"/>
    </a:accent3>
    <a:accent4>
      <a:srgbClr val="818181"/>
    </a:accent4>
    <a:accent5>
      <a:srgbClr val="A5A5A5"/>
    </a:accent5>
    <a:accent6>
      <a:srgbClr val="C9C9C9"/>
    </a:accent6>
    <a:hlink>
      <a:srgbClr val="C70A0B"/>
    </a:hlink>
    <a:folHlink>
      <a:srgbClr val="BFBFBF"/>
    </a:folHlink>
  </a:clrScheme>
</a:themeOverride>
</file>

<file path=ppt/theme/themeOverride47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C70A0B"/>
    </a:accent1>
    <a:accent2>
      <a:srgbClr val="F64254"/>
    </a:accent2>
    <a:accent3>
      <a:srgbClr val="FC6444"/>
    </a:accent3>
    <a:accent4>
      <a:srgbClr val="818181"/>
    </a:accent4>
    <a:accent5>
      <a:srgbClr val="A5A5A5"/>
    </a:accent5>
    <a:accent6>
      <a:srgbClr val="C9C9C9"/>
    </a:accent6>
    <a:hlink>
      <a:srgbClr val="C70A0B"/>
    </a:hlink>
    <a:folHlink>
      <a:srgbClr val="BFBFBF"/>
    </a:folHlink>
  </a:clrScheme>
</a:themeOverride>
</file>

<file path=ppt/theme/themeOverride48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C70A0B"/>
    </a:accent1>
    <a:accent2>
      <a:srgbClr val="F64254"/>
    </a:accent2>
    <a:accent3>
      <a:srgbClr val="FC6444"/>
    </a:accent3>
    <a:accent4>
      <a:srgbClr val="818181"/>
    </a:accent4>
    <a:accent5>
      <a:srgbClr val="A5A5A5"/>
    </a:accent5>
    <a:accent6>
      <a:srgbClr val="C9C9C9"/>
    </a:accent6>
    <a:hlink>
      <a:srgbClr val="C70A0B"/>
    </a:hlink>
    <a:folHlink>
      <a:srgbClr val="BFBFBF"/>
    </a:folHlink>
  </a:clrScheme>
</a:themeOverride>
</file>

<file path=ppt/theme/themeOverride49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C70A0B"/>
    </a:accent1>
    <a:accent2>
      <a:srgbClr val="F64254"/>
    </a:accent2>
    <a:accent3>
      <a:srgbClr val="FC6444"/>
    </a:accent3>
    <a:accent4>
      <a:srgbClr val="818181"/>
    </a:accent4>
    <a:accent5>
      <a:srgbClr val="A5A5A5"/>
    </a:accent5>
    <a:accent6>
      <a:srgbClr val="C9C9C9"/>
    </a:accent6>
    <a:hlink>
      <a:srgbClr val="C70A0B"/>
    </a:hlink>
    <a:folHlink>
      <a:srgbClr val="BFBFBF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C70A0B"/>
    </a:accent1>
    <a:accent2>
      <a:srgbClr val="F64254"/>
    </a:accent2>
    <a:accent3>
      <a:srgbClr val="FC6444"/>
    </a:accent3>
    <a:accent4>
      <a:srgbClr val="818181"/>
    </a:accent4>
    <a:accent5>
      <a:srgbClr val="A5A5A5"/>
    </a:accent5>
    <a:accent6>
      <a:srgbClr val="C9C9C9"/>
    </a:accent6>
    <a:hlink>
      <a:srgbClr val="C70A0B"/>
    </a:hlink>
    <a:folHlink>
      <a:srgbClr val="BFBFBF"/>
    </a:folHlink>
  </a:clrScheme>
</a:themeOverride>
</file>

<file path=ppt/theme/themeOverride50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C70A0B"/>
    </a:accent1>
    <a:accent2>
      <a:srgbClr val="F64254"/>
    </a:accent2>
    <a:accent3>
      <a:srgbClr val="FC6444"/>
    </a:accent3>
    <a:accent4>
      <a:srgbClr val="818181"/>
    </a:accent4>
    <a:accent5>
      <a:srgbClr val="A5A5A5"/>
    </a:accent5>
    <a:accent6>
      <a:srgbClr val="C9C9C9"/>
    </a:accent6>
    <a:hlink>
      <a:srgbClr val="C70A0B"/>
    </a:hlink>
    <a:folHlink>
      <a:srgbClr val="BFBFBF"/>
    </a:folHlink>
  </a:clrScheme>
</a:themeOverride>
</file>

<file path=ppt/theme/themeOverride5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C70A0B"/>
    </a:accent1>
    <a:accent2>
      <a:srgbClr val="F64254"/>
    </a:accent2>
    <a:accent3>
      <a:srgbClr val="FC6444"/>
    </a:accent3>
    <a:accent4>
      <a:srgbClr val="818181"/>
    </a:accent4>
    <a:accent5>
      <a:srgbClr val="A5A5A5"/>
    </a:accent5>
    <a:accent6>
      <a:srgbClr val="C9C9C9"/>
    </a:accent6>
    <a:hlink>
      <a:srgbClr val="C70A0B"/>
    </a:hlink>
    <a:folHlink>
      <a:srgbClr val="BFBFBF"/>
    </a:folHlink>
  </a:clrScheme>
</a:themeOverride>
</file>

<file path=ppt/theme/themeOverride52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C70A0B"/>
    </a:accent1>
    <a:accent2>
      <a:srgbClr val="F64254"/>
    </a:accent2>
    <a:accent3>
      <a:srgbClr val="FC6444"/>
    </a:accent3>
    <a:accent4>
      <a:srgbClr val="818181"/>
    </a:accent4>
    <a:accent5>
      <a:srgbClr val="A5A5A5"/>
    </a:accent5>
    <a:accent6>
      <a:srgbClr val="C9C9C9"/>
    </a:accent6>
    <a:hlink>
      <a:srgbClr val="C70A0B"/>
    </a:hlink>
    <a:folHlink>
      <a:srgbClr val="BFBFBF"/>
    </a:folHlink>
  </a:clrScheme>
</a:themeOverride>
</file>

<file path=ppt/theme/themeOverride53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C70A0B"/>
    </a:accent1>
    <a:accent2>
      <a:srgbClr val="F64254"/>
    </a:accent2>
    <a:accent3>
      <a:srgbClr val="FC6444"/>
    </a:accent3>
    <a:accent4>
      <a:srgbClr val="818181"/>
    </a:accent4>
    <a:accent5>
      <a:srgbClr val="A5A5A5"/>
    </a:accent5>
    <a:accent6>
      <a:srgbClr val="C9C9C9"/>
    </a:accent6>
    <a:hlink>
      <a:srgbClr val="C70A0B"/>
    </a:hlink>
    <a:folHlink>
      <a:srgbClr val="BFBFBF"/>
    </a:folHlink>
  </a:clrScheme>
</a:themeOverride>
</file>

<file path=ppt/theme/themeOverride54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C70A0B"/>
    </a:accent1>
    <a:accent2>
      <a:srgbClr val="F64254"/>
    </a:accent2>
    <a:accent3>
      <a:srgbClr val="FC6444"/>
    </a:accent3>
    <a:accent4>
      <a:srgbClr val="818181"/>
    </a:accent4>
    <a:accent5>
      <a:srgbClr val="A5A5A5"/>
    </a:accent5>
    <a:accent6>
      <a:srgbClr val="C9C9C9"/>
    </a:accent6>
    <a:hlink>
      <a:srgbClr val="C70A0B"/>
    </a:hlink>
    <a:folHlink>
      <a:srgbClr val="BFBFBF"/>
    </a:folHlink>
  </a:clrScheme>
</a:themeOverride>
</file>

<file path=ppt/theme/themeOverride55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C70A0B"/>
    </a:accent1>
    <a:accent2>
      <a:srgbClr val="F64254"/>
    </a:accent2>
    <a:accent3>
      <a:srgbClr val="FC6444"/>
    </a:accent3>
    <a:accent4>
      <a:srgbClr val="818181"/>
    </a:accent4>
    <a:accent5>
      <a:srgbClr val="A5A5A5"/>
    </a:accent5>
    <a:accent6>
      <a:srgbClr val="C9C9C9"/>
    </a:accent6>
    <a:hlink>
      <a:srgbClr val="C70A0B"/>
    </a:hlink>
    <a:folHlink>
      <a:srgbClr val="BFBFBF"/>
    </a:folHlink>
  </a:clrScheme>
</a:themeOverride>
</file>

<file path=ppt/theme/themeOverride56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C70A0B"/>
    </a:accent1>
    <a:accent2>
      <a:srgbClr val="F64254"/>
    </a:accent2>
    <a:accent3>
      <a:srgbClr val="FC6444"/>
    </a:accent3>
    <a:accent4>
      <a:srgbClr val="818181"/>
    </a:accent4>
    <a:accent5>
      <a:srgbClr val="A5A5A5"/>
    </a:accent5>
    <a:accent6>
      <a:srgbClr val="C9C9C9"/>
    </a:accent6>
    <a:hlink>
      <a:srgbClr val="C70A0B"/>
    </a:hlink>
    <a:folHlink>
      <a:srgbClr val="BFBFBF"/>
    </a:folHlink>
  </a:clrScheme>
</a:themeOverride>
</file>

<file path=ppt/theme/themeOverride57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C70A0B"/>
    </a:accent1>
    <a:accent2>
      <a:srgbClr val="F64254"/>
    </a:accent2>
    <a:accent3>
      <a:srgbClr val="FC6444"/>
    </a:accent3>
    <a:accent4>
      <a:srgbClr val="818181"/>
    </a:accent4>
    <a:accent5>
      <a:srgbClr val="A5A5A5"/>
    </a:accent5>
    <a:accent6>
      <a:srgbClr val="C9C9C9"/>
    </a:accent6>
    <a:hlink>
      <a:srgbClr val="C70A0B"/>
    </a:hlink>
    <a:folHlink>
      <a:srgbClr val="BFBFBF"/>
    </a:folHlink>
  </a:clrScheme>
</a:themeOverride>
</file>

<file path=ppt/theme/themeOverride58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C70A0B"/>
    </a:accent1>
    <a:accent2>
      <a:srgbClr val="F64254"/>
    </a:accent2>
    <a:accent3>
      <a:srgbClr val="FC6444"/>
    </a:accent3>
    <a:accent4>
      <a:srgbClr val="818181"/>
    </a:accent4>
    <a:accent5>
      <a:srgbClr val="A5A5A5"/>
    </a:accent5>
    <a:accent6>
      <a:srgbClr val="C9C9C9"/>
    </a:accent6>
    <a:hlink>
      <a:srgbClr val="C70A0B"/>
    </a:hlink>
    <a:folHlink>
      <a:srgbClr val="BFBFBF"/>
    </a:folHlink>
  </a:clrScheme>
</a:themeOverride>
</file>

<file path=ppt/theme/themeOverride59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C70A0B"/>
    </a:accent1>
    <a:accent2>
      <a:srgbClr val="F64254"/>
    </a:accent2>
    <a:accent3>
      <a:srgbClr val="FC6444"/>
    </a:accent3>
    <a:accent4>
      <a:srgbClr val="818181"/>
    </a:accent4>
    <a:accent5>
      <a:srgbClr val="A5A5A5"/>
    </a:accent5>
    <a:accent6>
      <a:srgbClr val="C9C9C9"/>
    </a:accent6>
    <a:hlink>
      <a:srgbClr val="C70A0B"/>
    </a:hlink>
    <a:folHlink>
      <a:srgbClr val="BFBFBF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C70A0B"/>
    </a:accent1>
    <a:accent2>
      <a:srgbClr val="F64254"/>
    </a:accent2>
    <a:accent3>
      <a:srgbClr val="FC6444"/>
    </a:accent3>
    <a:accent4>
      <a:srgbClr val="818181"/>
    </a:accent4>
    <a:accent5>
      <a:srgbClr val="A5A5A5"/>
    </a:accent5>
    <a:accent6>
      <a:srgbClr val="C9C9C9"/>
    </a:accent6>
    <a:hlink>
      <a:srgbClr val="C70A0B"/>
    </a:hlink>
    <a:folHlink>
      <a:srgbClr val="BFBFBF"/>
    </a:folHlink>
  </a:clrScheme>
</a:themeOverride>
</file>

<file path=ppt/theme/themeOverride60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C70A0B"/>
    </a:accent1>
    <a:accent2>
      <a:srgbClr val="F64254"/>
    </a:accent2>
    <a:accent3>
      <a:srgbClr val="FC6444"/>
    </a:accent3>
    <a:accent4>
      <a:srgbClr val="818181"/>
    </a:accent4>
    <a:accent5>
      <a:srgbClr val="A5A5A5"/>
    </a:accent5>
    <a:accent6>
      <a:srgbClr val="C9C9C9"/>
    </a:accent6>
    <a:hlink>
      <a:srgbClr val="C70A0B"/>
    </a:hlink>
    <a:folHlink>
      <a:srgbClr val="BFBFBF"/>
    </a:folHlink>
  </a:clrScheme>
</a:themeOverride>
</file>

<file path=ppt/theme/themeOverride6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C70A0B"/>
    </a:accent1>
    <a:accent2>
      <a:srgbClr val="F64254"/>
    </a:accent2>
    <a:accent3>
      <a:srgbClr val="FC6444"/>
    </a:accent3>
    <a:accent4>
      <a:srgbClr val="818181"/>
    </a:accent4>
    <a:accent5>
      <a:srgbClr val="A5A5A5"/>
    </a:accent5>
    <a:accent6>
      <a:srgbClr val="C9C9C9"/>
    </a:accent6>
    <a:hlink>
      <a:srgbClr val="C70A0B"/>
    </a:hlink>
    <a:folHlink>
      <a:srgbClr val="BFBFBF"/>
    </a:folHlink>
  </a:clrScheme>
</a:themeOverride>
</file>

<file path=ppt/theme/themeOverride62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C70A0B"/>
    </a:accent1>
    <a:accent2>
      <a:srgbClr val="F64254"/>
    </a:accent2>
    <a:accent3>
      <a:srgbClr val="FC6444"/>
    </a:accent3>
    <a:accent4>
      <a:srgbClr val="818181"/>
    </a:accent4>
    <a:accent5>
      <a:srgbClr val="A5A5A5"/>
    </a:accent5>
    <a:accent6>
      <a:srgbClr val="C9C9C9"/>
    </a:accent6>
    <a:hlink>
      <a:srgbClr val="C70A0B"/>
    </a:hlink>
    <a:folHlink>
      <a:srgbClr val="BFBFBF"/>
    </a:folHlink>
  </a:clrScheme>
</a:themeOverride>
</file>

<file path=ppt/theme/themeOverride63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C70A0B"/>
    </a:accent1>
    <a:accent2>
      <a:srgbClr val="F64254"/>
    </a:accent2>
    <a:accent3>
      <a:srgbClr val="FC6444"/>
    </a:accent3>
    <a:accent4>
      <a:srgbClr val="818181"/>
    </a:accent4>
    <a:accent5>
      <a:srgbClr val="A5A5A5"/>
    </a:accent5>
    <a:accent6>
      <a:srgbClr val="C9C9C9"/>
    </a:accent6>
    <a:hlink>
      <a:srgbClr val="C70A0B"/>
    </a:hlink>
    <a:folHlink>
      <a:srgbClr val="BFBFBF"/>
    </a:folHlink>
  </a:clrScheme>
</a:themeOverride>
</file>

<file path=ppt/theme/themeOverride64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C70A0B"/>
    </a:accent1>
    <a:accent2>
      <a:srgbClr val="F64254"/>
    </a:accent2>
    <a:accent3>
      <a:srgbClr val="FC6444"/>
    </a:accent3>
    <a:accent4>
      <a:srgbClr val="818181"/>
    </a:accent4>
    <a:accent5>
      <a:srgbClr val="A5A5A5"/>
    </a:accent5>
    <a:accent6>
      <a:srgbClr val="C9C9C9"/>
    </a:accent6>
    <a:hlink>
      <a:srgbClr val="C70A0B"/>
    </a:hlink>
    <a:folHlink>
      <a:srgbClr val="BFBFBF"/>
    </a:folHlink>
  </a:clrScheme>
</a:themeOverride>
</file>

<file path=ppt/theme/themeOverride65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C70A0B"/>
    </a:accent1>
    <a:accent2>
      <a:srgbClr val="F64254"/>
    </a:accent2>
    <a:accent3>
      <a:srgbClr val="FC6444"/>
    </a:accent3>
    <a:accent4>
      <a:srgbClr val="818181"/>
    </a:accent4>
    <a:accent5>
      <a:srgbClr val="A5A5A5"/>
    </a:accent5>
    <a:accent6>
      <a:srgbClr val="C9C9C9"/>
    </a:accent6>
    <a:hlink>
      <a:srgbClr val="C70A0B"/>
    </a:hlink>
    <a:folHlink>
      <a:srgbClr val="BFBFBF"/>
    </a:folHlink>
  </a:clrScheme>
</a:themeOverride>
</file>

<file path=ppt/theme/themeOverride66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C70A0B"/>
    </a:accent1>
    <a:accent2>
      <a:srgbClr val="F64254"/>
    </a:accent2>
    <a:accent3>
      <a:srgbClr val="FC6444"/>
    </a:accent3>
    <a:accent4>
      <a:srgbClr val="818181"/>
    </a:accent4>
    <a:accent5>
      <a:srgbClr val="A5A5A5"/>
    </a:accent5>
    <a:accent6>
      <a:srgbClr val="C9C9C9"/>
    </a:accent6>
    <a:hlink>
      <a:srgbClr val="C70A0B"/>
    </a:hlink>
    <a:folHlink>
      <a:srgbClr val="BFBFBF"/>
    </a:folHlink>
  </a:clrScheme>
</a:themeOverride>
</file>

<file path=ppt/theme/themeOverride67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C70A0B"/>
    </a:accent1>
    <a:accent2>
      <a:srgbClr val="F64254"/>
    </a:accent2>
    <a:accent3>
      <a:srgbClr val="FC6444"/>
    </a:accent3>
    <a:accent4>
      <a:srgbClr val="818181"/>
    </a:accent4>
    <a:accent5>
      <a:srgbClr val="A5A5A5"/>
    </a:accent5>
    <a:accent6>
      <a:srgbClr val="C9C9C9"/>
    </a:accent6>
    <a:hlink>
      <a:srgbClr val="C70A0B"/>
    </a:hlink>
    <a:folHlink>
      <a:srgbClr val="BFBFBF"/>
    </a:folHlink>
  </a:clrScheme>
</a:themeOverride>
</file>

<file path=ppt/theme/themeOverride68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C70A0B"/>
    </a:accent1>
    <a:accent2>
      <a:srgbClr val="F64254"/>
    </a:accent2>
    <a:accent3>
      <a:srgbClr val="FC6444"/>
    </a:accent3>
    <a:accent4>
      <a:srgbClr val="818181"/>
    </a:accent4>
    <a:accent5>
      <a:srgbClr val="A5A5A5"/>
    </a:accent5>
    <a:accent6>
      <a:srgbClr val="C9C9C9"/>
    </a:accent6>
    <a:hlink>
      <a:srgbClr val="C70A0B"/>
    </a:hlink>
    <a:folHlink>
      <a:srgbClr val="BFBFBF"/>
    </a:folHlink>
  </a:clrScheme>
</a:themeOverride>
</file>

<file path=ppt/theme/themeOverride69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C70A0B"/>
    </a:accent1>
    <a:accent2>
      <a:srgbClr val="F64254"/>
    </a:accent2>
    <a:accent3>
      <a:srgbClr val="FC6444"/>
    </a:accent3>
    <a:accent4>
      <a:srgbClr val="818181"/>
    </a:accent4>
    <a:accent5>
      <a:srgbClr val="A5A5A5"/>
    </a:accent5>
    <a:accent6>
      <a:srgbClr val="C9C9C9"/>
    </a:accent6>
    <a:hlink>
      <a:srgbClr val="C70A0B"/>
    </a:hlink>
    <a:folHlink>
      <a:srgbClr val="BFBFBF"/>
    </a:folHlink>
  </a:clrScheme>
</a:themeOverride>
</file>

<file path=ppt/theme/themeOverride7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C70A0B"/>
    </a:accent1>
    <a:accent2>
      <a:srgbClr val="F64254"/>
    </a:accent2>
    <a:accent3>
      <a:srgbClr val="FC6444"/>
    </a:accent3>
    <a:accent4>
      <a:srgbClr val="818181"/>
    </a:accent4>
    <a:accent5>
      <a:srgbClr val="A5A5A5"/>
    </a:accent5>
    <a:accent6>
      <a:srgbClr val="C9C9C9"/>
    </a:accent6>
    <a:hlink>
      <a:srgbClr val="C70A0B"/>
    </a:hlink>
    <a:folHlink>
      <a:srgbClr val="BFBFBF"/>
    </a:folHlink>
  </a:clrScheme>
</a:themeOverride>
</file>

<file path=ppt/theme/themeOverride70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C70A0B"/>
    </a:accent1>
    <a:accent2>
      <a:srgbClr val="F64254"/>
    </a:accent2>
    <a:accent3>
      <a:srgbClr val="FC6444"/>
    </a:accent3>
    <a:accent4>
      <a:srgbClr val="818181"/>
    </a:accent4>
    <a:accent5>
      <a:srgbClr val="A5A5A5"/>
    </a:accent5>
    <a:accent6>
      <a:srgbClr val="C9C9C9"/>
    </a:accent6>
    <a:hlink>
      <a:srgbClr val="C70A0B"/>
    </a:hlink>
    <a:folHlink>
      <a:srgbClr val="BFBFBF"/>
    </a:folHlink>
  </a:clrScheme>
</a:themeOverride>
</file>

<file path=ppt/theme/themeOverride7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C70A0B"/>
    </a:accent1>
    <a:accent2>
      <a:srgbClr val="F64254"/>
    </a:accent2>
    <a:accent3>
      <a:srgbClr val="FC6444"/>
    </a:accent3>
    <a:accent4>
      <a:srgbClr val="818181"/>
    </a:accent4>
    <a:accent5>
      <a:srgbClr val="A5A5A5"/>
    </a:accent5>
    <a:accent6>
      <a:srgbClr val="C9C9C9"/>
    </a:accent6>
    <a:hlink>
      <a:srgbClr val="C70A0B"/>
    </a:hlink>
    <a:folHlink>
      <a:srgbClr val="BFBFBF"/>
    </a:folHlink>
  </a:clrScheme>
</a:themeOverride>
</file>

<file path=ppt/theme/themeOverride72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C70A0B"/>
    </a:accent1>
    <a:accent2>
      <a:srgbClr val="F64254"/>
    </a:accent2>
    <a:accent3>
      <a:srgbClr val="FC6444"/>
    </a:accent3>
    <a:accent4>
      <a:srgbClr val="818181"/>
    </a:accent4>
    <a:accent5>
      <a:srgbClr val="A5A5A5"/>
    </a:accent5>
    <a:accent6>
      <a:srgbClr val="C9C9C9"/>
    </a:accent6>
    <a:hlink>
      <a:srgbClr val="C70A0B"/>
    </a:hlink>
    <a:folHlink>
      <a:srgbClr val="BFBFBF"/>
    </a:folHlink>
  </a:clrScheme>
</a:themeOverride>
</file>

<file path=ppt/theme/themeOverride73.xml><?xml version="1.0" encoding="utf-8"?>
<a:themeOverride xmlns:a="http://schemas.openxmlformats.org/drawingml/2006/main">
  <a:clrScheme name="自定义 2">
    <a:dk1>
      <a:srgbClr val="000000"/>
    </a:dk1>
    <a:lt1>
      <a:srgbClr val="FFFFFF"/>
    </a:lt1>
    <a:dk2>
      <a:srgbClr val="778495"/>
    </a:dk2>
    <a:lt2>
      <a:srgbClr val="F0F0F0"/>
    </a:lt2>
    <a:accent1>
      <a:srgbClr val="990000"/>
    </a:accent1>
    <a:accent2>
      <a:srgbClr val="580101"/>
    </a:accent2>
    <a:accent3>
      <a:srgbClr val="E94A00"/>
    </a:accent3>
    <a:accent4>
      <a:srgbClr val="EB8F00"/>
    </a:accent4>
    <a:accent5>
      <a:srgbClr val="A4A4A4"/>
    </a:accent5>
    <a:accent6>
      <a:srgbClr val="666666"/>
    </a:accent6>
    <a:hlink>
      <a:srgbClr val="990000"/>
    </a:hlink>
    <a:folHlink>
      <a:srgbClr val="BFBFBF"/>
    </a:folHlink>
  </a:clrScheme>
</a:themeOverride>
</file>

<file path=ppt/theme/themeOverride74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C70A0B"/>
    </a:accent1>
    <a:accent2>
      <a:srgbClr val="F64254"/>
    </a:accent2>
    <a:accent3>
      <a:srgbClr val="FC6444"/>
    </a:accent3>
    <a:accent4>
      <a:srgbClr val="818181"/>
    </a:accent4>
    <a:accent5>
      <a:srgbClr val="A5A5A5"/>
    </a:accent5>
    <a:accent6>
      <a:srgbClr val="C9C9C9"/>
    </a:accent6>
    <a:hlink>
      <a:srgbClr val="C70A0B"/>
    </a:hlink>
    <a:folHlink>
      <a:srgbClr val="BFBFBF"/>
    </a:folHlink>
  </a:clrScheme>
</a:themeOverride>
</file>

<file path=ppt/theme/themeOverride8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C70A0B"/>
    </a:accent1>
    <a:accent2>
      <a:srgbClr val="F64254"/>
    </a:accent2>
    <a:accent3>
      <a:srgbClr val="FC6444"/>
    </a:accent3>
    <a:accent4>
      <a:srgbClr val="818181"/>
    </a:accent4>
    <a:accent5>
      <a:srgbClr val="A5A5A5"/>
    </a:accent5>
    <a:accent6>
      <a:srgbClr val="C9C9C9"/>
    </a:accent6>
    <a:hlink>
      <a:srgbClr val="C70A0B"/>
    </a:hlink>
    <a:folHlink>
      <a:srgbClr val="BFBFBF"/>
    </a:folHlink>
  </a:clrScheme>
</a:themeOverride>
</file>

<file path=ppt/theme/themeOverride9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C70A0B"/>
    </a:accent1>
    <a:accent2>
      <a:srgbClr val="F64254"/>
    </a:accent2>
    <a:accent3>
      <a:srgbClr val="FC6444"/>
    </a:accent3>
    <a:accent4>
      <a:srgbClr val="818181"/>
    </a:accent4>
    <a:accent5>
      <a:srgbClr val="A5A5A5"/>
    </a:accent5>
    <a:accent6>
      <a:srgbClr val="C9C9C9"/>
    </a:accent6>
    <a:hlink>
      <a:srgbClr val="C70A0B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29709</Words>
  <Application>WPS 演示</Application>
  <PresentationFormat>宽屏</PresentationFormat>
  <Paragraphs>1699</Paragraphs>
  <Slides>91</Slides>
  <Notes>29</Notes>
  <HiddenSlides>0</HiddenSlides>
  <MMClips>1</MMClips>
  <ScaleCrop>false</ScaleCrop>
  <HeadingPairs>
    <vt:vector size="6" baseType="variant">
      <vt:variant>
        <vt:lpstr>已用的字体</vt:lpstr>
      </vt:variant>
      <vt:variant>
        <vt:i4>28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91</vt:i4>
      </vt:variant>
    </vt:vector>
  </HeadingPairs>
  <TitlesOfParts>
    <vt:vector size="120" baseType="lpstr">
      <vt:lpstr>Arial</vt:lpstr>
      <vt:lpstr>方正书宋_GBK</vt:lpstr>
      <vt:lpstr>Wingdings</vt:lpstr>
      <vt:lpstr>微软雅黑</vt:lpstr>
      <vt:lpstr>汉仪旗黑KW</vt:lpstr>
      <vt:lpstr>Arabic Typesetting</vt:lpstr>
      <vt:lpstr>宋体</vt:lpstr>
      <vt:lpstr>苹方-简</vt:lpstr>
      <vt:lpstr>仿宋_GB2312</vt:lpstr>
      <vt:lpstr>汉仪仿宋KW</vt:lpstr>
      <vt:lpstr>微软雅黑 Light</vt:lpstr>
      <vt:lpstr>Arial Black</vt:lpstr>
      <vt:lpstr>宋体-简</vt:lpstr>
      <vt:lpstr>Calibri</vt:lpstr>
      <vt:lpstr>Wingdings</vt:lpstr>
      <vt:lpstr>Snell Roundhand</vt:lpstr>
      <vt:lpstr>Helvetica Neue</vt:lpstr>
      <vt:lpstr>宋体</vt:lpstr>
      <vt:lpstr>Arial Unicode MS</vt:lpstr>
      <vt:lpstr>汉仪书宋二KW</vt:lpstr>
      <vt:lpstr>等线</vt:lpstr>
      <vt:lpstr>汉仪中等线KW</vt:lpstr>
      <vt:lpstr>苹方-港</vt:lpstr>
      <vt:lpstr>Brush Script MT</vt:lpstr>
      <vt:lpstr>黑体-繁</vt:lpstr>
      <vt:lpstr>Ayuthaya</vt:lpstr>
      <vt:lpstr>Bradley Hand</vt:lpstr>
      <vt:lpstr>Chalkduster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axe</cp:lastModifiedBy>
  <cp:revision>213</cp:revision>
  <dcterms:created xsi:type="dcterms:W3CDTF">2020-02-17T01:49:37Z</dcterms:created>
  <dcterms:modified xsi:type="dcterms:W3CDTF">2020-02-17T01:49:37Z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2052-1.9.1.2994</vt:lpwstr>
  </property>
</Properties>
</file>